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66"/>
  </p:notesMasterIdLst>
  <p:handoutMasterIdLst>
    <p:handoutMasterId r:id="rId67"/>
  </p:handoutMasterIdLst>
  <p:sldIdLst>
    <p:sldId id="295" r:id="rId2"/>
    <p:sldId id="257" r:id="rId3"/>
    <p:sldId id="334" r:id="rId4"/>
    <p:sldId id="293" r:id="rId5"/>
    <p:sldId id="266" r:id="rId6"/>
    <p:sldId id="333" r:id="rId7"/>
    <p:sldId id="341" r:id="rId8"/>
    <p:sldId id="270" r:id="rId9"/>
    <p:sldId id="350" r:id="rId10"/>
    <p:sldId id="351" r:id="rId11"/>
    <p:sldId id="302" r:id="rId12"/>
    <p:sldId id="335" r:id="rId13"/>
    <p:sldId id="336" r:id="rId14"/>
    <p:sldId id="367" r:id="rId15"/>
    <p:sldId id="297" r:id="rId16"/>
    <p:sldId id="311" r:id="rId17"/>
    <p:sldId id="303" r:id="rId18"/>
    <p:sldId id="268" r:id="rId19"/>
    <p:sldId id="271" r:id="rId20"/>
    <p:sldId id="353" r:id="rId21"/>
    <p:sldId id="352" r:id="rId22"/>
    <p:sldId id="305" r:id="rId23"/>
    <p:sldId id="307" r:id="rId24"/>
    <p:sldId id="308" r:id="rId25"/>
    <p:sldId id="354" r:id="rId26"/>
    <p:sldId id="355" r:id="rId27"/>
    <p:sldId id="313" r:id="rId28"/>
    <p:sldId id="312" r:id="rId29"/>
    <p:sldId id="314" r:id="rId30"/>
    <p:sldId id="285" r:id="rId31"/>
    <p:sldId id="287" r:id="rId32"/>
    <p:sldId id="281" r:id="rId33"/>
    <p:sldId id="286" r:id="rId34"/>
    <p:sldId id="280" r:id="rId35"/>
    <p:sldId id="294" r:id="rId36"/>
    <p:sldId id="369" r:id="rId37"/>
    <p:sldId id="269" r:id="rId38"/>
    <p:sldId id="288" r:id="rId39"/>
    <p:sldId id="317" r:id="rId40"/>
    <p:sldId id="318" r:id="rId41"/>
    <p:sldId id="370" r:id="rId42"/>
    <p:sldId id="371" r:id="rId43"/>
    <p:sldId id="263" r:id="rId44"/>
    <p:sldId id="324" r:id="rId45"/>
    <p:sldId id="264" r:id="rId46"/>
    <p:sldId id="356" r:id="rId47"/>
    <p:sldId id="332" r:id="rId48"/>
    <p:sldId id="363" r:id="rId49"/>
    <p:sldId id="364" r:id="rId50"/>
    <p:sldId id="365" r:id="rId51"/>
    <p:sldId id="366" r:id="rId52"/>
    <p:sldId id="344" r:id="rId53"/>
    <p:sldId id="345" r:id="rId54"/>
    <p:sldId id="346" r:id="rId55"/>
    <p:sldId id="347" r:id="rId56"/>
    <p:sldId id="348" r:id="rId57"/>
    <p:sldId id="349" r:id="rId58"/>
    <p:sldId id="357" r:id="rId59"/>
    <p:sldId id="358" r:id="rId60"/>
    <p:sldId id="359" r:id="rId61"/>
    <p:sldId id="360" r:id="rId62"/>
    <p:sldId id="361" r:id="rId63"/>
    <p:sldId id="362" r:id="rId64"/>
    <p:sldId id="368" r:id="rId65"/>
  </p:sldIdLst>
  <p:sldSz cx="9144000" cy="6858000" type="screen4x3"/>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C9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0" autoAdjust="0"/>
    <p:restoredTop sz="79009" autoAdjust="0"/>
  </p:normalViewPr>
  <p:slideViewPr>
    <p:cSldViewPr>
      <p:cViewPr>
        <p:scale>
          <a:sx n="70" d="100"/>
          <a:sy n="70" d="100"/>
        </p:scale>
        <p:origin x="-2010" y="-360"/>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2778" y="-120"/>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r>
              <a:rPr lang="en-US" altLang="en-US"/>
              <a:t>Internet</a:t>
            </a:r>
            <a:r>
              <a:rPr lang="en-US" altLang="en-US" baseline="0"/>
              <a:t> Users In the World Growth 1995-2010</a:t>
            </a:r>
            <a:endParaRPr lang="en-US" altLang="en-US"/>
          </a:p>
        </c:rich>
      </c:tx>
      <c:layout>
        <c:manualLayout>
          <c:xMode val="edge"/>
          <c:yMode val="edge"/>
          <c:x val="0.1247915573053371"/>
          <c:y val="1.3136285601467389E-2"/>
        </c:manualLayout>
      </c:layout>
    </c:title>
    <c:plotArea>
      <c:layout/>
      <c:scatterChart>
        <c:scatterStyle val="smoothMarker"/>
        <c:ser>
          <c:idx val="0"/>
          <c:order val="0"/>
          <c:tx>
            <c:strRef>
              <c:f>Sheet1!$B$1</c:f>
              <c:strCache>
                <c:ptCount val="1"/>
                <c:pt idx="0">
                  <c:v>Millions of Users</c:v>
                </c:pt>
              </c:strCache>
            </c:strRef>
          </c:tx>
          <c:dLbls>
            <c:dLbl>
              <c:idx val="0"/>
              <c:layout>
                <c:manualLayout>
                  <c:x val="-6.3888888888888884E-2"/>
                  <c:y val="-2.6272571202934691E-2"/>
                </c:manualLayout>
              </c:layout>
              <c:tx>
                <c:rich>
                  <a:bodyPr/>
                  <a:lstStyle/>
                  <a:p>
                    <a:r>
                      <a:rPr lang="en-US" altLang="en-US"/>
                      <a:t> 16</a:t>
                    </a:r>
                  </a:p>
                </c:rich>
              </c:tx>
              <c:dLblPos val="r"/>
              <c:showVal val="1"/>
              <c:showCatName val="1"/>
            </c:dLbl>
            <c:dLbl>
              <c:idx val="1"/>
              <c:layout>
                <c:manualLayout>
                  <c:x val="-5.2777996500437609E-2"/>
                  <c:y val="-2.9556642603301552E-2"/>
                </c:manualLayout>
              </c:layout>
              <c:tx>
                <c:rich>
                  <a:bodyPr/>
                  <a:lstStyle/>
                  <a:p>
                    <a:r>
                      <a:rPr lang="en-US" altLang="en-US"/>
                      <a:t> 36</a:t>
                    </a:r>
                  </a:p>
                </c:rich>
              </c:tx>
              <c:dLblPos val="r"/>
              <c:showVal val="1"/>
              <c:showCatName val="1"/>
            </c:dLbl>
            <c:dLbl>
              <c:idx val="2"/>
              <c:layout>
                <c:manualLayout>
                  <c:x val="-1.6666666666666718E-2"/>
                  <c:y val="6.5681428007336902E-3"/>
                </c:manualLayout>
              </c:layout>
              <c:tx>
                <c:rich>
                  <a:bodyPr/>
                  <a:lstStyle/>
                  <a:p>
                    <a:r>
                      <a:rPr lang="en-US" altLang="en-US"/>
                      <a:t> 70</a:t>
                    </a:r>
                  </a:p>
                </c:rich>
              </c:tx>
              <c:dLblPos val="r"/>
              <c:showVal val="1"/>
              <c:showCatName val="1"/>
            </c:dLbl>
            <c:dLbl>
              <c:idx val="3"/>
              <c:layout>
                <c:manualLayout>
                  <c:x val="-1.1111111111111151E-2"/>
                  <c:y val="0"/>
                </c:manualLayout>
              </c:layout>
              <c:tx>
                <c:rich>
                  <a:bodyPr/>
                  <a:lstStyle/>
                  <a:p>
                    <a:r>
                      <a:rPr lang="en-US" altLang="en-US"/>
                      <a:t> 147</a:t>
                    </a:r>
                  </a:p>
                </c:rich>
              </c:tx>
              <c:dLblPos val="r"/>
              <c:showVal val="1"/>
              <c:showCatName val="1"/>
            </c:dLbl>
            <c:dLbl>
              <c:idx val="4"/>
              <c:layout>
                <c:manualLayout>
                  <c:x val="-8.6111111111110944E-2"/>
                  <c:y val="-3.9408856804402002E-2"/>
                </c:manualLayout>
              </c:layout>
              <c:tx>
                <c:rich>
                  <a:bodyPr/>
                  <a:lstStyle/>
                  <a:p>
                    <a:r>
                      <a:rPr lang="en-US" altLang="en-US"/>
                      <a:t>248</a:t>
                    </a:r>
                  </a:p>
                </c:rich>
              </c:tx>
              <c:dLblPos val="r"/>
              <c:showVal val="1"/>
              <c:showCatName val="1"/>
            </c:dLbl>
            <c:dLbl>
              <c:idx val="5"/>
              <c:layout/>
              <c:tx>
                <c:rich>
                  <a:bodyPr/>
                  <a:lstStyle/>
                  <a:p>
                    <a:r>
                      <a:rPr lang="en-US" altLang="en-US"/>
                      <a:t>361</a:t>
                    </a:r>
                  </a:p>
                </c:rich>
              </c:tx>
              <c:dLblPos val="r"/>
              <c:showVal val="1"/>
              <c:showCatName val="1"/>
            </c:dLbl>
            <c:dLbl>
              <c:idx val="6"/>
              <c:layout/>
              <c:tx>
                <c:rich>
                  <a:bodyPr/>
                  <a:lstStyle/>
                  <a:p>
                    <a:r>
                      <a:rPr lang="en-US" altLang="en-US"/>
                      <a:t> 513</a:t>
                    </a:r>
                  </a:p>
                </c:rich>
              </c:tx>
              <c:dLblPos val="r"/>
              <c:showVal val="1"/>
              <c:showCatName val="1"/>
            </c:dLbl>
            <c:dLbl>
              <c:idx val="7"/>
              <c:layout>
                <c:manualLayout>
                  <c:x val="-0.11111111111111117"/>
                  <c:y val="-2.9556642603301542E-2"/>
                </c:manualLayout>
              </c:layout>
              <c:tx>
                <c:rich>
                  <a:bodyPr/>
                  <a:lstStyle/>
                  <a:p>
                    <a:r>
                      <a:rPr lang="en-US" altLang="en-US"/>
                      <a:t> 587</a:t>
                    </a:r>
                  </a:p>
                </c:rich>
              </c:tx>
              <c:dLblPos val="r"/>
              <c:showVal val="1"/>
              <c:showCatName val="1"/>
            </c:dLbl>
            <c:dLbl>
              <c:idx val="8"/>
              <c:layout>
                <c:manualLayout>
                  <c:x val="0"/>
                  <c:y val="0"/>
                </c:manualLayout>
              </c:layout>
              <c:tx>
                <c:rich>
                  <a:bodyPr/>
                  <a:lstStyle/>
                  <a:p>
                    <a:r>
                      <a:rPr lang="en-US" altLang="en-US"/>
                      <a:t>719</a:t>
                    </a:r>
                  </a:p>
                </c:rich>
              </c:tx>
              <c:dLblPos val="r"/>
              <c:showVal val="1"/>
              <c:showCatName val="1"/>
            </c:dLbl>
            <c:dLbl>
              <c:idx val="9"/>
              <c:layout/>
              <c:tx>
                <c:rich>
                  <a:bodyPr/>
                  <a:lstStyle/>
                  <a:p>
                    <a:r>
                      <a:rPr lang="en-US" altLang="en-US"/>
                      <a:t> 817</a:t>
                    </a:r>
                  </a:p>
                </c:rich>
              </c:tx>
              <c:dLblPos val="r"/>
              <c:showVal val="1"/>
              <c:showCatName val="1"/>
            </c:dLbl>
            <c:dLbl>
              <c:idx val="10"/>
              <c:layout>
                <c:manualLayout>
                  <c:x val="-0.125"/>
                  <c:y val="-9.8522142011005492E-3"/>
                </c:manualLayout>
              </c:layout>
              <c:tx>
                <c:rich>
                  <a:bodyPr/>
                  <a:lstStyle/>
                  <a:p>
                    <a:r>
                      <a:rPr lang="en-US" altLang="en-US"/>
                      <a:t>1018</a:t>
                    </a:r>
                  </a:p>
                </c:rich>
              </c:tx>
              <c:dLblPos val="r"/>
              <c:showVal val="1"/>
              <c:showCatName val="1"/>
            </c:dLbl>
            <c:dLbl>
              <c:idx val="11"/>
              <c:layout/>
              <c:tx>
                <c:rich>
                  <a:bodyPr/>
                  <a:lstStyle/>
                  <a:p>
                    <a:r>
                      <a:rPr lang="en-US" altLang="en-US"/>
                      <a:t>1093</a:t>
                    </a:r>
                  </a:p>
                </c:rich>
              </c:tx>
              <c:dLblPos val="r"/>
              <c:showVal val="1"/>
              <c:showCatName val="1"/>
            </c:dLbl>
            <c:dLbl>
              <c:idx val="12"/>
              <c:layout/>
              <c:tx>
                <c:rich>
                  <a:bodyPr/>
                  <a:lstStyle/>
                  <a:p>
                    <a:r>
                      <a:rPr lang="en-US" altLang="en-US"/>
                      <a:t> 1262</a:t>
                    </a:r>
                  </a:p>
                </c:rich>
              </c:tx>
              <c:dLblPos val="r"/>
              <c:showVal val="1"/>
              <c:showCatName val="1"/>
            </c:dLbl>
            <c:dLbl>
              <c:idx val="13"/>
              <c:layout/>
              <c:tx>
                <c:rich>
                  <a:bodyPr/>
                  <a:lstStyle/>
                  <a:p>
                    <a:r>
                      <a:rPr lang="en-US" altLang="en-US"/>
                      <a:t>1400</a:t>
                    </a:r>
                  </a:p>
                </c:rich>
              </c:tx>
              <c:dLblPos val="r"/>
              <c:showVal val="1"/>
              <c:showCatName val="1"/>
            </c:dLbl>
            <c:dLbl>
              <c:idx val="14"/>
              <c:layout/>
              <c:tx>
                <c:rich>
                  <a:bodyPr/>
                  <a:lstStyle/>
                  <a:p>
                    <a:r>
                      <a:rPr lang="en-US" altLang="en-US"/>
                      <a:t> 1530</a:t>
                    </a:r>
                  </a:p>
                </c:rich>
              </c:tx>
              <c:dLblPos val="r"/>
              <c:showVal val="1"/>
              <c:showCatName val="1"/>
            </c:dLbl>
            <c:dLbl>
              <c:idx val="15"/>
              <c:layout>
                <c:manualLayout>
                  <c:x val="-1.1111111111111151E-2"/>
                  <c:y val="0"/>
                </c:manualLayout>
              </c:layout>
              <c:tx>
                <c:rich>
                  <a:bodyPr/>
                  <a:lstStyle/>
                  <a:p>
                    <a:r>
                      <a:rPr lang="en-US" altLang="en-US"/>
                      <a:t>1650</a:t>
                    </a:r>
                  </a:p>
                </c:rich>
              </c:tx>
              <c:dLblPos val="r"/>
              <c:showVal val="1"/>
              <c:showCatName val="1"/>
            </c:dLbl>
            <c:dLblPos val="r"/>
            <c:showVal val="1"/>
            <c:showCatName val="1"/>
          </c:dLbls>
          <c:xVal>
            <c:numRef>
              <c:f>Sheet1!$A$2:$A$17</c:f>
              <c:numCache>
                <c:formatCode>General</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xVal>
          <c:yVal>
            <c:numRef>
              <c:f>Sheet1!$B$2:$B$17</c:f>
              <c:numCache>
                <c:formatCode>General</c:formatCode>
                <c:ptCount val="16"/>
                <c:pt idx="0">
                  <c:v>16</c:v>
                </c:pt>
                <c:pt idx="1">
                  <c:v>36</c:v>
                </c:pt>
                <c:pt idx="2">
                  <c:v>70</c:v>
                </c:pt>
                <c:pt idx="3">
                  <c:v>147</c:v>
                </c:pt>
                <c:pt idx="4">
                  <c:v>248</c:v>
                </c:pt>
                <c:pt idx="5">
                  <c:v>361</c:v>
                </c:pt>
                <c:pt idx="6">
                  <c:v>513</c:v>
                </c:pt>
                <c:pt idx="7">
                  <c:v>587</c:v>
                </c:pt>
                <c:pt idx="8">
                  <c:v>719</c:v>
                </c:pt>
                <c:pt idx="9">
                  <c:v>817</c:v>
                </c:pt>
                <c:pt idx="10">
                  <c:v>1018</c:v>
                </c:pt>
                <c:pt idx="11">
                  <c:v>1093</c:v>
                </c:pt>
                <c:pt idx="12">
                  <c:v>1262</c:v>
                </c:pt>
                <c:pt idx="13">
                  <c:v>1400</c:v>
                </c:pt>
                <c:pt idx="14">
                  <c:v>1530</c:v>
                </c:pt>
                <c:pt idx="15">
                  <c:v>1650</c:v>
                </c:pt>
              </c:numCache>
            </c:numRef>
          </c:yVal>
          <c:smooth val="1"/>
        </c:ser>
        <c:dLbls>
          <c:showVal val="1"/>
          <c:showCatName val="1"/>
        </c:dLbls>
        <c:axId val="47969408"/>
        <c:axId val="47971328"/>
      </c:scatterChart>
      <c:valAx>
        <c:axId val="47969408"/>
        <c:scaling>
          <c:orientation val="minMax"/>
        </c:scaling>
        <c:axPos val="b"/>
        <c:title>
          <c:tx>
            <c:rich>
              <a:bodyPr/>
              <a:lstStyle/>
              <a:p>
                <a:pPr>
                  <a:defRPr/>
                </a:pPr>
                <a:r>
                  <a:rPr lang="en-US" altLang="en-US"/>
                  <a:t>Year</a:t>
                </a:r>
              </a:p>
            </c:rich>
          </c:tx>
          <c:layout/>
        </c:title>
        <c:numFmt formatCode="General" sourceLinked="1"/>
        <c:tickLblPos val="nextTo"/>
        <c:crossAx val="47971328"/>
        <c:crosses val="autoZero"/>
        <c:crossBetween val="midCat"/>
      </c:valAx>
      <c:valAx>
        <c:axId val="47971328"/>
        <c:scaling>
          <c:orientation val="minMax"/>
        </c:scaling>
        <c:axPos val="l"/>
        <c:majorGridlines/>
        <c:title>
          <c:tx>
            <c:rich>
              <a:bodyPr/>
              <a:lstStyle/>
              <a:p>
                <a:pPr>
                  <a:defRPr/>
                </a:pPr>
                <a:r>
                  <a:rPr lang="en-US" altLang="en-US"/>
                  <a:t>Millions</a:t>
                </a:r>
                <a:r>
                  <a:rPr lang="en-US" altLang="en-US" baseline="0"/>
                  <a:t> of Users</a:t>
                </a:r>
                <a:endParaRPr lang="en-US" altLang="en-US"/>
              </a:p>
            </c:rich>
          </c:tx>
          <c:layout/>
        </c:title>
        <c:numFmt formatCode="General" sourceLinked="1"/>
        <c:tickLblPos val="nextTo"/>
        <c:crossAx val="47969408"/>
        <c:crosses val="autoZero"/>
        <c:crossBetween val="midCat"/>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5.wmf"/><Relationship Id="rId3" Type="http://schemas.openxmlformats.org/officeDocument/2006/relationships/image" Target="../media/image55.wmf"/><Relationship Id="rId7" Type="http://schemas.openxmlformats.org/officeDocument/2006/relationships/image" Target="../media/image59.wmf"/><Relationship Id="rId12" Type="http://schemas.openxmlformats.org/officeDocument/2006/relationships/image" Target="../media/image64.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wmf"/><Relationship Id="rId15" Type="http://schemas.openxmlformats.org/officeDocument/2006/relationships/image" Target="../media/image6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wmf"/><Relationship Id="rId14" Type="http://schemas.openxmlformats.org/officeDocument/2006/relationships/image" Target="../media/image6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6389B7B-91A0-4FD8-A609-90221211FC72}" type="datetimeFigureOut">
              <a:rPr lang="en-US" smtClean="0"/>
              <a:pPr/>
              <a:t>2/2/2016</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8FCEA1E-96E6-4F8F-9BFF-EEBD437A7902}" type="slidenum">
              <a:rPr lang="en-US" smtClean="0"/>
              <a:pPr/>
              <a:t>‹#›</a:t>
            </a:fld>
            <a:endParaRPr lang="en-US"/>
          </a:p>
        </p:txBody>
      </p:sp>
    </p:spTree>
    <p:extLst>
      <p:ext uri="{BB962C8B-B14F-4D97-AF65-F5344CB8AC3E}">
        <p14:creationId xmlns:p14="http://schemas.microsoft.com/office/powerpoint/2010/main" xmlns="" val="2522412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zh-TW" alt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2B8AD4-531E-461F-8F2B-E55E622BFA7E}" type="datetimeFigureOut">
              <a:rPr lang="zh-TW" altLang="en-US" smtClean="0"/>
              <a:pPr/>
              <a:t>2016/2/2</a:t>
            </a:fld>
            <a:endParaRPr lang="zh-TW"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zh-TW" alt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ADBE766-9D69-41D8-BDC3-266EE762451E}" type="slidenum">
              <a:rPr lang="zh-TW" altLang="en-US" smtClean="0"/>
              <a:pPr/>
              <a:t>‹#›</a:t>
            </a:fld>
            <a:endParaRPr lang="zh-TW" altLang="en-US"/>
          </a:p>
        </p:txBody>
      </p:sp>
    </p:spTree>
    <p:extLst>
      <p:ext uri="{BB962C8B-B14F-4D97-AF65-F5344CB8AC3E}">
        <p14:creationId xmlns:p14="http://schemas.microsoft.com/office/powerpoint/2010/main" xmlns="" val="200228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11</a:t>
            </a:fld>
            <a:endParaRPr lang="zh-TW" altLang="en-US"/>
          </a:p>
        </p:txBody>
      </p:sp>
    </p:spTree>
    <p:extLst>
      <p:ext uri="{BB962C8B-B14F-4D97-AF65-F5344CB8AC3E}">
        <p14:creationId xmlns:p14="http://schemas.microsoft.com/office/powerpoint/2010/main" xmlns="" val="1376741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12</a:t>
            </a:fld>
            <a:endParaRPr lang="zh-TW" altLang="en-US"/>
          </a:p>
        </p:txBody>
      </p:sp>
    </p:spTree>
    <p:extLst>
      <p:ext uri="{BB962C8B-B14F-4D97-AF65-F5344CB8AC3E}">
        <p14:creationId xmlns:p14="http://schemas.microsoft.com/office/powerpoint/2010/main" xmlns="" val="225521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13</a:t>
            </a:fld>
            <a:endParaRPr lang="zh-TW" altLang="en-US"/>
          </a:p>
        </p:txBody>
      </p:sp>
    </p:spTree>
    <p:extLst>
      <p:ext uri="{BB962C8B-B14F-4D97-AF65-F5344CB8AC3E}">
        <p14:creationId xmlns:p14="http://schemas.microsoft.com/office/powerpoint/2010/main" xmlns="" val="3781732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15</a:t>
            </a:fld>
            <a:endParaRPr lang="zh-TW" altLang="en-US"/>
          </a:p>
        </p:txBody>
      </p:sp>
    </p:spTree>
    <p:extLst>
      <p:ext uri="{BB962C8B-B14F-4D97-AF65-F5344CB8AC3E}">
        <p14:creationId xmlns:p14="http://schemas.microsoft.com/office/powerpoint/2010/main" xmlns="" val="2992318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TW" dirty="0" smtClean="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Previous performance studies of OBS networks have focused on two measurements.</a:t>
            </a:r>
          </a:p>
          <a:p>
            <a:r>
              <a:rPr lang="en-US" altLang="zh-CN" dirty="0" smtClean="0"/>
              <a:t>One is the blocking probability, defined as a ratio of the bursts that are lost to the bursts that are sent.  </a:t>
            </a:r>
          </a:p>
          <a:p>
            <a:endParaRPr lang="en-US" altLang="zh-CN" dirty="0" smtClean="0"/>
          </a:p>
          <a:p>
            <a:r>
              <a:rPr lang="en-US" altLang="zh-CN" dirty="0" smtClean="0"/>
              <a:t>And utilization, defined as the average proportion (over all trunks) of busy channels out of the total number of channels in a trunk. </a:t>
            </a:r>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To gain insight into the efficiency effects of topology and traffic parameters, we view OBS utilization as composed of two parts: effective and ineffective utilizations, distinguishing between channels used by bursts that eventually reach their destinations, and bursts that are</a:t>
            </a:r>
          </a:p>
          <a:p>
            <a:r>
              <a:rPr lang="en-US" altLang="zh-CN" dirty="0" smtClean="0"/>
              <a:t>dumped before reaching their destinations, respectively.</a:t>
            </a:r>
          </a:p>
          <a:p>
            <a:endParaRPr lang="en-US" altLang="zh-CN" dirty="0" smtClean="0"/>
          </a:p>
          <a:p>
            <a:r>
              <a:rPr lang="en-US" altLang="zh-CN" dirty="0" smtClean="0"/>
              <a:t>While both types of utilization compete for the same pool of resources and contribute to blocking probability, effective utilization translates into network </a:t>
            </a:r>
            <a:r>
              <a:rPr lang="en-US" altLang="zh-CN" dirty="0" err="1" smtClean="0"/>
              <a:t>goodput</a:t>
            </a:r>
            <a:r>
              <a:rPr lang="en-US" altLang="zh-CN" dirty="0" smtClean="0"/>
              <a:t>, which is defined as the traffic successfully reach the destination, but ineffective utilization does not.</a:t>
            </a:r>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a:p>
            <a:r>
              <a:rPr lang="en-US" altLang="zh-CN" dirty="0" smtClean="0"/>
              <a:t>Already in PS networks,</a:t>
            </a:r>
            <a:r>
              <a:rPr lang="en-US" altLang="zh-CN" baseline="0" dirty="0" smtClean="0"/>
              <a:t> we are the first in OBS.</a:t>
            </a:r>
          </a:p>
          <a:p>
            <a:endParaRPr lang="en-US" altLang="zh-CN" baseline="0" dirty="0" smtClean="0"/>
          </a:p>
          <a:p>
            <a:r>
              <a:rPr lang="en-US" altLang="zh-CN" dirty="0" smtClean="0"/>
              <a:t>a 4-node 3-trunk network with two channels per trunk is depicted in which bursts are designated by their end nodes. Burst AD (sent from Node A to D), which</a:t>
            </a:r>
          </a:p>
          <a:p>
            <a:r>
              <a:rPr lang="en-US" altLang="zh-CN" dirty="0" smtClean="0"/>
              <a:t>utilizes a channel in trunks 1 and 2, is blocked and dumped in Node C because the only two channels in Trunk 3 are already occupied by bursts CD and BD. In this example, Trunk 1 is 50% ineffectively utilized. Trunk 2 is 50% effectively and 50% ineffectively utilized, and Trunk 3 is 100% effectively utilized.</a:t>
            </a:r>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TW" dirty="0" smtClean="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With increasing load, in OBS, we observe </a:t>
            </a:r>
            <a:r>
              <a:rPr lang="en-US" altLang="zh-CN" dirty="0" err="1" smtClean="0"/>
              <a:t>goodput</a:t>
            </a:r>
            <a:r>
              <a:rPr lang="en-US" altLang="zh-CN" dirty="0" smtClean="0"/>
              <a:t> collapse. For I-OCS, we do not see this phenomenon, as the </a:t>
            </a:r>
            <a:r>
              <a:rPr lang="en-US" altLang="zh-CN" dirty="0" err="1" smtClean="0"/>
              <a:t>goodput</a:t>
            </a:r>
            <a:r>
              <a:rPr lang="en-US" altLang="zh-CN" dirty="0" smtClean="0"/>
              <a:t> asymptotically approaches the available capacity. </a:t>
            </a:r>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OBS, as long as the blocking probability is negligible, its effective utilization increase with the load as in I-OCS. Then, as the load keeps increasing, the blocking probability, see part (c), and the ineffective utilization keep increasing. Since effective and ineffective utilizations compete on the same resource, increase of ineffective utilization causes reduction of effective utilization, see part (b), which leads to </a:t>
            </a:r>
            <a:r>
              <a:rPr lang="en-US" altLang="zh-CN" dirty="0" err="1" smtClean="0"/>
              <a:t>goodput</a:t>
            </a:r>
            <a:r>
              <a:rPr lang="en-US" altLang="zh-CN" dirty="0" smtClean="0"/>
              <a:t> degradation. </a:t>
            </a:r>
          </a:p>
          <a:p>
            <a:endParaRPr lang="en-US" altLang="zh-CN" dirty="0" smtClean="0"/>
          </a:p>
          <a:p>
            <a:r>
              <a:rPr lang="en-US" altLang="zh-CN" dirty="0" smtClean="0"/>
              <a:t>We can also observe that the difference between OBS and its I-OCS benchmark are far wider in terms of </a:t>
            </a:r>
            <a:r>
              <a:rPr lang="en-US" altLang="zh-CN" dirty="0" err="1" smtClean="0"/>
              <a:t>goodput</a:t>
            </a:r>
            <a:r>
              <a:rPr lang="en-US" altLang="zh-CN" dirty="0" smtClean="0"/>
              <a:t> and effective utilization than they are in terms of blocking probability. Clearly, effective utilization and </a:t>
            </a:r>
            <a:r>
              <a:rPr lang="en-US" altLang="zh-CN" dirty="0" err="1" smtClean="0"/>
              <a:t>goodput</a:t>
            </a:r>
            <a:r>
              <a:rPr lang="en-US" altLang="zh-CN" dirty="0" smtClean="0"/>
              <a:t> are important performance measures for OBS networks.</a:t>
            </a:r>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24</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OBS, as long as the blocking probability is negligible, its effective utilization increase with the load as in I-OCS. Then, as the load keeps increasing, the blocking probability, see part (c), and the ineffective utilization keep increasing. Since effective and ineffective utilizations compete on the same resource, increase of ineffective utilization causes reduction of effective utilization, see part (b), which leads to </a:t>
            </a:r>
            <a:r>
              <a:rPr lang="en-US" altLang="zh-CN" dirty="0" err="1" smtClean="0"/>
              <a:t>goodput</a:t>
            </a:r>
            <a:r>
              <a:rPr lang="en-US" altLang="zh-CN" dirty="0" smtClean="0"/>
              <a:t> degradation. </a:t>
            </a:r>
          </a:p>
          <a:p>
            <a:endParaRPr lang="en-US" altLang="zh-CN" dirty="0" smtClean="0"/>
          </a:p>
          <a:p>
            <a:r>
              <a:rPr lang="en-US" altLang="zh-CN" dirty="0" smtClean="0"/>
              <a:t>We can also observe that the difference between OBS and its I-OCS benchmark are far wider in terms of </a:t>
            </a:r>
            <a:r>
              <a:rPr lang="en-US" altLang="zh-CN" dirty="0" err="1" smtClean="0"/>
              <a:t>goodput</a:t>
            </a:r>
            <a:r>
              <a:rPr lang="en-US" altLang="zh-CN" dirty="0" smtClean="0"/>
              <a:t> and effective utilization than they are in terms of blocking probability. Clearly, effective utilization and </a:t>
            </a:r>
            <a:r>
              <a:rPr lang="en-US" altLang="zh-CN" dirty="0" err="1" smtClean="0"/>
              <a:t>goodput</a:t>
            </a:r>
            <a:r>
              <a:rPr lang="en-US" altLang="zh-CN" dirty="0" smtClean="0"/>
              <a:t> are important performance measures for OBS networks.</a:t>
            </a:r>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25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have illustrated that effective and ineffective utilizations are key factors affecting performance and efficiency of OBS networks. They explain a level of OBS efficiency which almost equal to its I-OCS benchmark when the blocking probability is kept low and they also explain a weakness of OBS under high traffic load conditions leading to </a:t>
            </a:r>
            <a:r>
              <a:rPr lang="en-US" altLang="zh-CN" dirty="0" err="1" smtClean="0"/>
              <a:t>goodput</a:t>
            </a:r>
            <a:r>
              <a:rPr lang="en-US" altLang="zh-CN" dirty="0" smtClean="0"/>
              <a:t> degradation way below its I-OCS benchmark. Understanding these key effects and in particular the adverse effect of ineffective utilization is important for understanding and improving performance and efficiency of OBS networks.</a:t>
            </a:r>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27</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In the third</a:t>
            </a:r>
            <a:r>
              <a:rPr lang="en-US" altLang="zh-TW" baseline="0" dirty="0" smtClean="0"/>
              <a:t> part, I will introduce a new contention resolution strategy which we called EBSL.</a:t>
            </a:r>
            <a:endParaRPr lang="en-US" altLang="zh-TW" dirty="0" smtClean="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28</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showed before, when</a:t>
            </a:r>
            <a:r>
              <a:rPr lang="en-US" baseline="0" dirty="0" smtClean="0"/>
              <a:t> the traffic load is heavy, the </a:t>
            </a:r>
            <a:r>
              <a:rPr lang="en-US" baseline="0" dirty="0" err="1" smtClean="0"/>
              <a:t>goodput</a:t>
            </a:r>
            <a:r>
              <a:rPr lang="en-US" baseline="0" dirty="0" smtClean="0"/>
              <a:t> and effective utilization drops very fast, which means the network resource is use inefficiently. If we can increase the efficiency in this range, the network will perform better.</a:t>
            </a:r>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29</a:t>
            </a:fld>
            <a:endParaRPr lang="zh-TW" altLang="en-US"/>
          </a:p>
        </p:txBody>
      </p:sp>
    </p:spTree>
    <p:extLst>
      <p:ext uri="{BB962C8B-B14F-4D97-AF65-F5344CB8AC3E}">
        <p14:creationId xmlns:p14="http://schemas.microsoft.com/office/powerpoint/2010/main" xmlns="" val="4130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our objective is to reduce the ineffective utilization, which is the same meaning as increasing the effective utilization. Our idea is to let the bursts which have already used a lot of network resources have a higher probability to reach their destinations. The solution is EBSL. EB is represents for offset-time-emulated OBS, this is a wavelength reservation scheme. S is for segmentation and L is for least remaining hop-count first, these two are contention resolution strategies. I will introduce them one by one.</a:t>
            </a:r>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30</a:t>
            </a:fld>
            <a:endParaRPr lang="zh-TW" altLang="en-US"/>
          </a:p>
        </p:txBody>
      </p:sp>
    </p:spTree>
    <p:extLst>
      <p:ext uri="{BB962C8B-B14F-4D97-AF65-F5344CB8AC3E}">
        <p14:creationId xmlns:p14="http://schemas.microsoft.com/office/powerpoint/2010/main" xmlns="" val="288439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TW" dirty="0" smtClean="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LRHF algorithm, bursts with fewer remaining hops have higher priority, so</a:t>
            </a:r>
            <a:r>
              <a:rPr lang="en-US" altLang="zh-CN" baseline="0" dirty="0" smtClean="0"/>
              <a:t> when a burst travels along its path, its priority increases </a:t>
            </a:r>
            <a:r>
              <a:rPr lang="en-US" sz="1200" b="0" i="0" u="none" strike="noStrike" kern="1200" baseline="0" dirty="0" smtClean="0">
                <a:solidFill>
                  <a:schemeClr val="tx1"/>
                </a:solidFill>
                <a:latin typeface="+mn-lt"/>
                <a:ea typeface="+mn-ea"/>
                <a:cs typeface="+mn-cs"/>
              </a:rPr>
              <a:t>by one level every hop. When a burst arrives at a trunk, it will first try to find a free channel for its transmission.</a:t>
            </a:r>
          </a:p>
          <a:p>
            <a:r>
              <a:rPr lang="en-US" sz="1200" b="0" i="0" u="none" strike="noStrike" kern="1200" baseline="0" dirty="0" smtClean="0">
                <a:solidFill>
                  <a:schemeClr val="tx1"/>
                </a:solidFill>
                <a:latin typeface="+mn-lt"/>
                <a:ea typeface="+mn-ea"/>
                <a:cs typeface="+mn-cs"/>
              </a:rPr>
              <a:t>If there is no free channel on that trunk, burst contention occurs. Then this new arrival burst can preempt a lower priority burst on the output trunk and the preempted lower priority burst is then dropped. However, there are two problems in LRHF. Since the first part of the original burst has already been transmitted to the next node, preempting the whole burst is not efficient and it is difficult to control in a distributed system.</a:t>
            </a:r>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31</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we combine</a:t>
            </a:r>
            <a:r>
              <a:rPr lang="en-US" baseline="0" dirty="0" smtClean="0"/>
              <a:t> LRHF with segmentation. In segmentation, a burst is divided into several segments and one segment can be as small as one packet. When contention happens, instead of dropping the whole contending burst, only the overlapped segments are dropped, so this part can still travels to its destination and may make contribute to the network </a:t>
            </a:r>
            <a:r>
              <a:rPr lang="en-US" baseline="0" dirty="0" err="1" smtClean="0"/>
              <a:t>goodput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32</a:t>
            </a:fld>
            <a:endParaRPr lang="zh-TW" altLang="en-US"/>
          </a:p>
        </p:txBody>
      </p:sp>
    </p:spTree>
    <p:extLst>
      <p:ext uri="{BB962C8B-B14F-4D97-AF65-F5344CB8AC3E}">
        <p14:creationId xmlns:p14="http://schemas.microsoft.com/office/powerpoint/2010/main" xmlns="" val="1204778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33</a:t>
            </a:fld>
            <a:endParaRPr lang="zh-TW" altLang="en-US"/>
          </a:p>
        </p:txBody>
      </p:sp>
    </p:spTree>
    <p:extLst>
      <p:ext uri="{BB962C8B-B14F-4D97-AF65-F5344CB8AC3E}">
        <p14:creationId xmlns:p14="http://schemas.microsoft.com/office/powerpoint/2010/main" xmlns="" val="4210743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avoid phantom bursts in the network, we use offset-time-emulated OBS in our networks. In E-OBS, a</a:t>
            </a:r>
            <a:r>
              <a:rPr lang="en-US" altLang="zh-CN" sz="1200" b="0" i="0" u="none" strike="noStrike" kern="1200" baseline="0" dirty="0" smtClean="0">
                <a:solidFill>
                  <a:schemeClr val="tx1"/>
                </a:solidFill>
                <a:latin typeface="+mn-lt"/>
                <a:ea typeface="+mn-ea"/>
                <a:cs typeface="+mn-cs"/>
              </a:rPr>
              <a:t>n additional fiber delay unit is inserted in the data path at the end of the input port at each core node to emulate the offset time. This FDU is a piece of fiber with fixed and limited length, with no switching capability.</a:t>
            </a:r>
          </a:p>
          <a:p>
            <a:r>
              <a:rPr lang="en-US" sz="1200" b="0" i="0" u="none" strike="noStrike" kern="1200" baseline="0" dirty="0" smtClean="0">
                <a:solidFill>
                  <a:schemeClr val="tx1"/>
                </a:solidFill>
                <a:latin typeface="+mn-lt"/>
                <a:ea typeface="+mn-ea"/>
                <a:cs typeface="+mn-cs"/>
              </a:rPr>
              <a:t>At the ingress node, the control packet and the burst are sent to the network together with a small gap for the switching delay. When they arrival at a core node, the control packet goes directly to the switch controller </a:t>
            </a:r>
            <a:r>
              <a:rPr lang="en-US" altLang="zh-CN" sz="1200" b="0" i="0" u="none" strike="noStrike" kern="1200" baseline="0" dirty="0" smtClean="0">
                <a:solidFill>
                  <a:schemeClr val="tx1"/>
                </a:solidFill>
                <a:latin typeface="+mn-lt"/>
                <a:ea typeface="+mn-ea"/>
                <a:cs typeface="+mn-cs"/>
              </a:rPr>
              <a:t>while the burst is delayed on the FDU by an offset time. This offset time is the BCP processing time and it is identical at each intermediate node. Once the burst reaches the egress node, it is disassembled and the packets are delivered to the their final destinations.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34</a:t>
            </a:fld>
            <a:endParaRPr lang="zh-TW" altLang="en-US"/>
          </a:p>
        </p:txBody>
      </p:sp>
    </p:spTree>
    <p:extLst>
      <p:ext uri="{BB962C8B-B14F-4D97-AF65-F5344CB8AC3E}">
        <p14:creationId xmlns:p14="http://schemas.microsoft.com/office/powerpoint/2010/main" xmlns="" val="298245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combine</a:t>
            </a:r>
            <a:r>
              <a:rPr lang="en-US" baseline="0" dirty="0" smtClean="0"/>
              <a:t> LRHF, segmentation and E-OBS, we get EBSL. In EBSL, when a new burst arrival, we first try to find free output channels. If there is no free channel, we then find if any bursts transmitted on the output trunk have lower priority than the new bursts. If there are such bursts, then we select the one with lowest priority, truncate it and drop the overlapped segment and then use this channel to transmit the new burst. If there is no such bursts, the new burst is dropped.</a:t>
            </a:r>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35</a:t>
            </a:fld>
            <a:endParaRPr lang="zh-TW" altLang="en-US"/>
          </a:p>
        </p:txBody>
      </p:sp>
    </p:spTree>
    <p:extLst>
      <p:ext uri="{BB962C8B-B14F-4D97-AF65-F5344CB8AC3E}">
        <p14:creationId xmlns:p14="http://schemas.microsoft.com/office/powerpoint/2010/main" xmlns="" val="1959823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protect bursts that require long routes, we introduce the fairer version of </a:t>
            </a:r>
            <a:r>
              <a:rPr lang="en-US" sz="1200" b="0" i="0" u="none" strike="noStrike" kern="1200" baseline="0" dirty="0" err="1" smtClean="0">
                <a:solidFill>
                  <a:schemeClr val="tx1"/>
                </a:solidFill>
                <a:latin typeface="+mn-lt"/>
                <a:ea typeface="+mn-ea"/>
                <a:cs typeface="+mn-cs"/>
              </a:rPr>
              <a:t>EBSL,namely</a:t>
            </a:r>
            <a:r>
              <a:rPr lang="en-US" sz="1200" b="0" i="0" u="none" strike="noStrike" kern="1200" baseline="0" dirty="0" smtClean="0">
                <a:solidFill>
                  <a:schemeClr val="tx1"/>
                </a:solidFill>
                <a:latin typeface="+mn-lt"/>
                <a:ea typeface="+mn-ea"/>
                <a:cs typeface="+mn-cs"/>
              </a:rPr>
              <a:t>, F-EBSL. </a:t>
            </a:r>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36</a:t>
            </a:fld>
            <a:endParaRPr lang="zh-TW" altLang="en-US"/>
          </a:p>
        </p:txBody>
      </p:sp>
    </p:spTree>
    <p:extLst>
      <p:ext uri="{BB962C8B-B14F-4D97-AF65-F5344CB8AC3E}">
        <p14:creationId xmlns:p14="http://schemas.microsoft.com/office/powerpoint/2010/main" xmlns="" val="2389346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37</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38</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39</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In I-OCS, </a:t>
            </a:r>
            <a:r>
              <a:rPr lang="en-US" altLang="zh-CN" sz="1200" dirty="0" err="1" smtClean="0"/>
              <a:t>goodput</a:t>
            </a:r>
            <a:r>
              <a:rPr lang="en-US" altLang="zh-CN" sz="1200" dirty="0" smtClean="0"/>
              <a:t> asymptotically approaches the available capacity</a:t>
            </a:r>
          </a:p>
          <a:p>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40</a:t>
            </a:fld>
            <a:endParaRPr lang="zh-TW" altLang="en-US"/>
          </a:p>
        </p:txBody>
      </p:sp>
    </p:spTree>
    <p:extLst>
      <p:ext uri="{BB962C8B-B14F-4D97-AF65-F5344CB8AC3E}">
        <p14:creationId xmlns:p14="http://schemas.microsoft.com/office/powerpoint/2010/main" xmlns="" val="66344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provide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results obtained by applying EBSL in such a network. Each trunk in this ring network has 50 channels and the burst arrival rates to all SD pairs</a:t>
            </a:r>
          </a:p>
          <a:p>
            <a:r>
              <a:rPr lang="en-US" sz="1200" b="0" i="0" u="none" strike="noStrike" kern="1200" baseline="0" dirty="0" smtClean="0">
                <a:solidFill>
                  <a:schemeClr val="tx1"/>
                </a:solidFill>
                <a:latin typeface="+mn-lt"/>
                <a:ea typeface="+mn-ea"/>
                <a:cs typeface="+mn-cs"/>
              </a:rPr>
              <a:t>are identical. We observe that the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of all the 2-hop bursts increases but the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of all the 3-hop bursts decreases when we apply the EBSL strategy. This is because in EBSL, a newly arriving 2-hop burst has preemptive priority over a newly arriving 3-hop burst, and the 2-hop burst maintains its priority over the 3-hop burst if both successfully complete the same number of hops. Accordingly, EBSL discriminates against traffic that requires more hops in </a:t>
            </a:r>
            <a:r>
              <a:rPr lang="en-US" sz="1200" b="0" i="0" u="none" strike="noStrike" kern="1200" baseline="0" dirty="0" err="1" smtClean="0">
                <a:solidFill>
                  <a:schemeClr val="tx1"/>
                </a:solidFill>
                <a:latin typeface="+mn-lt"/>
                <a:ea typeface="+mn-ea"/>
                <a:cs typeface="+mn-cs"/>
              </a:rPr>
              <a:t>favour</a:t>
            </a:r>
            <a:r>
              <a:rPr lang="en-US" sz="1200" b="0" i="0" u="none" strike="noStrike" kern="1200" baseline="0" dirty="0" smtClean="0">
                <a:solidFill>
                  <a:schemeClr val="tx1"/>
                </a:solidFill>
                <a:latin typeface="+mn-lt"/>
                <a:ea typeface="+mn-ea"/>
                <a:cs typeface="+mn-cs"/>
              </a:rPr>
              <a:t> of traffic that requires fewer hops. Next we consider the fairer version of the EBSL strategy, namely F-EBSL, where we never allow a burst to preempt the overlapped segments of a burst that originally required more hops than the preempting burst. In the case of our 6-node ring network model, 2-hop bursts can never preempt the overlapped segments of a 3-hop burst, but 2-hop bursts with higher priority (on their second hop) can still preempt the overlapped segments of 2-hop bursts with lower priority (on their first hop). The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results of F-EBSL are shown in Fig. 5.6; we observe that the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of both 3-hop SD pairs and 2-hop SD pairs increases relative to O-OBS, but the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of F-EBSL is lower than that of EBSL as shown in Fig. 5.7 (c). However, under F-EBSL, more 3-hop bursts successfully reach their destination and they use more network resources than the 2-hop bursts.</a:t>
            </a:r>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41</a:t>
            </a:fld>
            <a:endParaRPr lang="zh-TW" altLang="en-US"/>
          </a:p>
        </p:txBody>
      </p:sp>
    </p:spTree>
    <p:extLst>
      <p:ext uri="{BB962C8B-B14F-4D97-AF65-F5344CB8AC3E}">
        <p14:creationId xmlns:p14="http://schemas.microsoft.com/office/powerpoint/2010/main" xmlns="" val="3451971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42</a:t>
            </a:fld>
            <a:endParaRPr lang="zh-TW" altLang="en-US"/>
          </a:p>
        </p:txBody>
      </p:sp>
    </p:spTree>
    <p:extLst>
      <p:ext uri="{BB962C8B-B14F-4D97-AF65-F5344CB8AC3E}">
        <p14:creationId xmlns:p14="http://schemas.microsoft.com/office/powerpoint/2010/main" xmlns="" val="1183350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43</a:t>
            </a:fld>
            <a:endParaRPr lang="zh-TW"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In today’s presentation, I</a:t>
            </a:r>
            <a:r>
              <a:rPr lang="en-US" altLang="zh-TW" baseline="0" dirty="0" smtClean="0"/>
              <a:t> will first introduce the optical burst switching, the concept of effective utilization and some of the contention resolution strategies we use. Then I will talk about our new combining strategy, which we call EBSL. Then I will show you some numerical results which demonstrate that EBSL can significantly improve the effective utilization under heavy traffic load conditions. At last, it is the conclusion and Q and A.</a:t>
            </a:r>
            <a:endParaRPr lang="en-US" altLang="zh-TW" dirty="0" smtClean="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44</a:t>
            </a:fld>
            <a:endParaRPr lang="zh-TW"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45</a:t>
            </a:fld>
            <a:endParaRPr lang="zh-TW" altLang="en-US"/>
          </a:p>
        </p:txBody>
      </p:sp>
    </p:spTree>
    <p:extLst>
      <p:ext uri="{BB962C8B-B14F-4D97-AF65-F5344CB8AC3E}">
        <p14:creationId xmlns:p14="http://schemas.microsoft.com/office/powerpoint/2010/main" xmlns="" val="422022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running time advantage of OPCA is probably due to the fact that OPCA is based on a hierarchical structure with a finite number of layers, where at each layer, a separate set of fixed-point iterations is performed. Experience shows that this divide-and-rule approach tends to reduce the total number of iterations.</a:t>
            </a:r>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47</a:t>
            </a:fld>
            <a:endParaRPr lang="zh-TW" altLang="en-US"/>
          </a:p>
        </p:txBody>
      </p:sp>
    </p:spTree>
    <p:extLst>
      <p:ext uri="{BB962C8B-B14F-4D97-AF65-F5344CB8AC3E}">
        <p14:creationId xmlns:p14="http://schemas.microsoft.com/office/powerpoint/2010/main" xmlns="" val="841379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48</a:t>
            </a:fld>
            <a:endParaRPr lang="zh-TW" altLang="en-US"/>
          </a:p>
        </p:txBody>
      </p:sp>
    </p:spTree>
    <p:extLst>
      <p:ext uri="{BB962C8B-B14F-4D97-AF65-F5344CB8AC3E}">
        <p14:creationId xmlns:p14="http://schemas.microsoft.com/office/powerpoint/2010/main" xmlns="" val="3448914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results are related to the fact that with a larger number of channels per trunk, the variance of the number of busy channels is lower which implies fewer deflected bursts in the networks, and as already observed earlier, this makes it easier for the bounds to become closer to each other</a:t>
            </a:r>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49</a:t>
            </a:fld>
            <a:endParaRPr lang="zh-TW" altLang="en-US"/>
          </a:p>
        </p:txBody>
      </p:sp>
    </p:spTree>
    <p:extLst>
      <p:ext uri="{BB962C8B-B14F-4D97-AF65-F5344CB8AC3E}">
        <p14:creationId xmlns:p14="http://schemas.microsoft.com/office/powerpoint/2010/main" xmlns="" val="41231596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50</a:t>
            </a:fld>
            <a:endParaRPr lang="zh-TW" altLang="en-US"/>
          </a:p>
        </p:txBody>
      </p:sp>
    </p:spTree>
    <p:extLst>
      <p:ext uri="{BB962C8B-B14F-4D97-AF65-F5344CB8AC3E}">
        <p14:creationId xmlns:p14="http://schemas.microsoft.com/office/powerpoint/2010/main" xmlns="" val="1929218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51</a:t>
            </a:fld>
            <a:endParaRPr lang="zh-TW" altLang="en-US"/>
          </a:p>
        </p:txBody>
      </p:sp>
    </p:spTree>
    <p:extLst>
      <p:ext uri="{BB962C8B-B14F-4D97-AF65-F5344CB8AC3E}">
        <p14:creationId xmlns:p14="http://schemas.microsoft.com/office/powerpoint/2010/main" xmlns="" val="2992318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5</a:t>
            </a:fld>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52</a:t>
            </a:fld>
            <a:endParaRPr lang="zh-TW" altLang="en-US"/>
          </a:p>
        </p:txBody>
      </p:sp>
    </p:spTree>
    <p:extLst>
      <p:ext uri="{BB962C8B-B14F-4D97-AF65-F5344CB8AC3E}">
        <p14:creationId xmlns:p14="http://schemas.microsoft.com/office/powerpoint/2010/main" xmlns="" val="7642804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53</a:t>
            </a:fld>
            <a:endParaRPr lang="zh-TW" altLang="en-US"/>
          </a:p>
        </p:txBody>
      </p:sp>
    </p:spTree>
    <p:extLst>
      <p:ext uri="{BB962C8B-B14F-4D97-AF65-F5344CB8AC3E}">
        <p14:creationId xmlns:p14="http://schemas.microsoft.com/office/powerpoint/2010/main" xmlns="" val="2462014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smtClean="0">
                <a:solidFill>
                  <a:schemeClr val="tx1"/>
                </a:solidFill>
                <a:latin typeface="+mn-lt"/>
                <a:ea typeface="+mn-ea"/>
                <a:cs typeface="+mn-cs"/>
              </a:rPr>
              <a:t>In EBSL-D OBS networks, when a burst arrives at a trunk j on its primary path, it will</a:t>
            </a:r>
          </a:p>
          <a:p>
            <a:r>
              <a:rPr lang="en-US" sz="1200" b="0" i="0" u="none" strike="noStrike" kern="1200" baseline="0" dirty="0" smtClean="0">
                <a:solidFill>
                  <a:schemeClr val="tx1"/>
                </a:solidFill>
                <a:latin typeface="+mn-lt"/>
                <a:ea typeface="+mn-ea"/>
                <a:cs typeface="+mn-cs"/>
              </a:rPr>
              <a:t>first try to find a free channel for its transmission. If there is no free channel on trunk j,</a:t>
            </a:r>
          </a:p>
          <a:p>
            <a:r>
              <a:rPr lang="en-US" sz="1200" b="0" i="0" u="none" strike="noStrike" kern="1200" baseline="0" dirty="0" smtClean="0">
                <a:solidFill>
                  <a:schemeClr val="tx1"/>
                </a:solidFill>
                <a:latin typeface="+mn-lt"/>
                <a:ea typeface="+mn-ea"/>
                <a:cs typeface="+mn-cs"/>
              </a:rPr>
              <a:t>burst contention occurs. If the burst find that all the transmitted bursts on the trunk have</a:t>
            </a:r>
          </a:p>
          <a:p>
            <a:r>
              <a:rPr lang="en-US" sz="1200" b="0" i="0" u="none" strike="noStrike" kern="1200" baseline="0" dirty="0" smtClean="0">
                <a:solidFill>
                  <a:schemeClr val="tx1"/>
                </a:solidFill>
                <a:latin typeface="+mn-lt"/>
                <a:ea typeface="+mn-ea"/>
                <a:cs typeface="+mn-cs"/>
              </a:rPr>
              <a:t>higher or equal priority, the entire burst is deflected to the first overflow trunk j1 of trunk</a:t>
            </a:r>
          </a:p>
          <a:p>
            <a:r>
              <a:rPr lang="en-US" sz="1200" b="0" i="0" u="none" strike="noStrike" kern="1200" baseline="0" dirty="0" smtClean="0">
                <a:solidFill>
                  <a:schemeClr val="tx1"/>
                </a:solidFill>
                <a:latin typeface="+mn-lt"/>
                <a:ea typeface="+mn-ea"/>
                <a:cs typeface="+mn-cs"/>
              </a:rPr>
              <a:t>j and the priority of the burst is set to priority L+1. If the first overflow trunk j1 is also</a:t>
            </a:r>
          </a:p>
          <a:p>
            <a:r>
              <a:rPr lang="en-US" sz="1200" b="0" i="0" u="none" strike="noStrike" kern="1200" baseline="0" dirty="0" smtClean="0">
                <a:solidFill>
                  <a:schemeClr val="tx1"/>
                </a:solidFill>
                <a:latin typeface="+mn-lt"/>
                <a:ea typeface="+mn-ea"/>
                <a:cs typeface="+mn-cs"/>
              </a:rPr>
              <a:t>fully occupied, then the burst is deflected again to the second overflow trunk j2 of trunk j.</a:t>
            </a:r>
          </a:p>
          <a:p>
            <a:r>
              <a:rPr lang="en-US" sz="1200" b="0" i="0" u="none" strike="noStrike" kern="1200" baseline="0" dirty="0" smtClean="0">
                <a:solidFill>
                  <a:schemeClr val="tx1"/>
                </a:solidFill>
                <a:latin typeface="+mn-lt"/>
                <a:ea typeface="+mn-ea"/>
                <a:cs typeface="+mn-cs"/>
              </a:rPr>
              <a:t>The deflection procedure repeats itself until the burst finds a free channel on the overflow</a:t>
            </a:r>
          </a:p>
          <a:p>
            <a:r>
              <a:rPr lang="en-US" sz="1200" b="0" i="0" u="none" strike="noStrike" kern="1200" baseline="0" dirty="0" smtClean="0">
                <a:solidFill>
                  <a:schemeClr val="tx1"/>
                </a:solidFill>
                <a:latin typeface="+mn-lt"/>
                <a:ea typeface="+mn-ea"/>
                <a:cs typeface="+mn-cs"/>
              </a:rPr>
              <a:t>trunks. If no overflow trunk is available, or the maximum allowable number of deflections</a:t>
            </a:r>
          </a:p>
          <a:p>
            <a:r>
              <a:rPr lang="en-US" sz="1200" b="0" i="0" u="none" strike="noStrike" kern="1200" baseline="0" dirty="0" smtClean="0">
                <a:solidFill>
                  <a:schemeClr val="tx1"/>
                </a:solidFill>
                <a:latin typeface="+mn-lt"/>
                <a:ea typeface="+mn-ea"/>
                <a:cs typeface="+mn-cs"/>
              </a:rPr>
              <a:t>is reached, the burst is dumped. If the burst finds one or more transmitting bursts on the</a:t>
            </a:r>
          </a:p>
          <a:p>
            <a:r>
              <a:rPr lang="en-US" sz="1200" b="0" i="0" u="none" strike="noStrike" kern="1200" baseline="0" dirty="0" smtClean="0">
                <a:solidFill>
                  <a:schemeClr val="tx1"/>
                </a:solidFill>
                <a:latin typeface="+mn-lt"/>
                <a:ea typeface="+mn-ea"/>
                <a:cs typeface="+mn-cs"/>
              </a:rPr>
              <a:t>trunk that has a lower priority, it will select the transmitting burst with lowest priority (or</a:t>
            </a:r>
          </a:p>
          <a:p>
            <a:r>
              <a:rPr lang="en-US" sz="1200" b="0" i="0" u="none" strike="noStrike" kern="1200" baseline="0" dirty="0" smtClean="0">
                <a:solidFill>
                  <a:schemeClr val="tx1"/>
                </a:solidFill>
                <a:latin typeface="+mn-lt"/>
                <a:ea typeface="+mn-ea"/>
                <a:cs typeface="+mn-cs"/>
              </a:rPr>
              <a:t>randomly select one among the bursts with lowest priority) and preempt the overlapped</a:t>
            </a:r>
          </a:p>
          <a:p>
            <a:r>
              <a:rPr lang="en-US" sz="1200" b="0" i="0" u="none" strike="noStrike" kern="1200" baseline="0" dirty="0" smtClean="0">
                <a:solidFill>
                  <a:schemeClr val="tx1"/>
                </a:solidFill>
                <a:latin typeface="+mn-lt"/>
                <a:ea typeface="+mn-ea"/>
                <a:cs typeface="+mn-cs"/>
              </a:rPr>
              <a:t>segment of that lowest priority burst. The preempted segment is deflected to its overflow</a:t>
            </a:r>
          </a:p>
          <a:p>
            <a:r>
              <a:rPr lang="en-US" sz="1200" b="0" i="0" u="none" strike="noStrike" kern="1200" baseline="0" dirty="0" smtClean="0">
                <a:solidFill>
                  <a:schemeClr val="tx1"/>
                </a:solidFill>
                <a:latin typeface="+mn-lt"/>
                <a:ea typeface="+mn-ea"/>
                <a:cs typeface="+mn-cs"/>
              </a:rPr>
              <a:t>trunk.</a:t>
            </a:r>
          </a:p>
          <a:p>
            <a:r>
              <a:rPr lang="en-US" sz="1200" b="0" i="0" u="none" strike="noStrike" kern="1200" baseline="0" dirty="0" smtClean="0">
                <a:solidFill>
                  <a:schemeClr val="tx1"/>
                </a:solidFill>
                <a:latin typeface="+mn-lt"/>
                <a:ea typeface="+mn-ea"/>
                <a:cs typeface="+mn-cs"/>
              </a:rPr>
              <a:t>The overflowed bursts have the lowest priority in the network and primary bursts</a:t>
            </a:r>
          </a:p>
          <a:p>
            <a:r>
              <a:rPr lang="en-US" sz="1200" b="0" i="0" u="none" strike="noStrike" kern="1200" baseline="0" dirty="0" smtClean="0">
                <a:solidFill>
                  <a:schemeClr val="tx1"/>
                </a:solidFill>
                <a:latin typeface="+mn-lt"/>
                <a:ea typeface="+mn-ea"/>
                <a:cs typeface="+mn-cs"/>
              </a:rPr>
              <a:t>always have higher priority than overflowed bursts. Therefore the overflowed bursts will</a:t>
            </a:r>
          </a:p>
          <a:p>
            <a:r>
              <a:rPr lang="en-US" sz="1200" b="0" i="0" u="none" strike="noStrike" kern="1200" baseline="0" dirty="0" smtClean="0">
                <a:solidFill>
                  <a:schemeClr val="tx1"/>
                </a:solidFill>
                <a:latin typeface="+mn-lt"/>
                <a:ea typeface="+mn-ea"/>
                <a:cs typeface="+mn-cs"/>
              </a:rPr>
              <a:t>not affect the access of the primary bursts. This guarantees that there is no instability</a:t>
            </a:r>
          </a:p>
          <a:p>
            <a:r>
              <a:rPr lang="en-US" sz="1200" b="0" i="0" u="none" strike="noStrike" kern="1200" baseline="0" dirty="0" smtClean="0">
                <a:solidFill>
                  <a:schemeClr val="tx1"/>
                </a:solidFill>
                <a:latin typeface="+mn-lt"/>
                <a:ea typeface="+mn-ea"/>
                <a:cs typeface="+mn-cs"/>
              </a:rPr>
              <a:t>problem under heavy traffic load.</a:t>
            </a:r>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54</a:t>
            </a:fld>
            <a:endParaRPr lang="zh-TW" altLang="en-US"/>
          </a:p>
        </p:txBody>
      </p:sp>
    </p:spTree>
    <p:extLst>
      <p:ext uri="{BB962C8B-B14F-4D97-AF65-F5344CB8AC3E}">
        <p14:creationId xmlns:p14="http://schemas.microsoft.com/office/powerpoint/2010/main" xmlns="" val="7642804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look</a:t>
            </a:r>
            <a:r>
              <a:rPr lang="en-US" baseline="0" dirty="0" smtClean="0"/>
              <a:t> based trunks, we need </a:t>
            </a:r>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55</a:t>
            </a:fld>
            <a:endParaRPr lang="zh-TW" altLang="en-US"/>
          </a:p>
        </p:txBody>
      </p:sp>
    </p:spTree>
    <p:extLst>
      <p:ext uri="{BB962C8B-B14F-4D97-AF65-F5344CB8AC3E}">
        <p14:creationId xmlns:p14="http://schemas.microsoft.com/office/powerpoint/2010/main" xmlns="" val="2124283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56</a:t>
            </a:fld>
            <a:endParaRPr lang="zh-TW" altLang="en-US"/>
          </a:p>
        </p:txBody>
      </p:sp>
    </p:spTree>
    <p:extLst>
      <p:ext uri="{BB962C8B-B14F-4D97-AF65-F5344CB8AC3E}">
        <p14:creationId xmlns:p14="http://schemas.microsoft.com/office/powerpoint/2010/main" xmlns="" val="4134767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 shows the flow chat of OPCA algorithm. We first</a:t>
            </a:r>
            <a:r>
              <a:rPr lang="en-US" baseline="0" dirty="0" smtClean="0"/>
              <a:t> set the initial values for trunk blocking probabilities, then we start from layer d=0. In this layer, we first calculate the offered load for each trunk using the initial values of trunk blocking probability. Then using theses offered load and </a:t>
            </a:r>
            <a:r>
              <a:rPr lang="en-US" baseline="0" dirty="0" err="1" smtClean="0"/>
              <a:t>Erlang</a:t>
            </a:r>
            <a:r>
              <a:rPr lang="en-US" baseline="0" dirty="0" smtClean="0"/>
              <a:t> B formula, we calculate the blocking probability for each trunk. We repeat these two procedure until we get the steady state probability, which means the program is converge. After finishing the calculation in layer 0, we start the calculation in the next layer until we finish the last layer. At last, we calculate the network blocking probability using the offered load the trunk blocking probabilities.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A weakness of both EFPA and the original OPCA applied to OBS networks is that they require a fixed-point solution, which may require a large number of iterations. Because of the fixed-point iterations, analytical results for the computation complexities of both EFPA and OPCA are unattainable.</a:t>
            </a:r>
            <a:endParaRPr lang="en-US" altLang="zh-CN"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57</a:t>
            </a:fld>
            <a:endParaRPr lang="zh-TW" altLang="en-US"/>
          </a:p>
        </p:txBody>
      </p:sp>
    </p:spTree>
    <p:extLst>
      <p:ext uri="{BB962C8B-B14F-4D97-AF65-F5344CB8AC3E}">
        <p14:creationId xmlns:p14="http://schemas.microsoft.com/office/powerpoint/2010/main" xmlns="" val="2656060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protect bursts that require long routes, we introduce the fairer version of </a:t>
            </a:r>
            <a:r>
              <a:rPr lang="en-US" sz="1200" b="0" i="0" u="none" strike="noStrike" kern="1200" baseline="0" dirty="0" err="1" smtClean="0">
                <a:solidFill>
                  <a:schemeClr val="tx1"/>
                </a:solidFill>
                <a:latin typeface="+mn-lt"/>
                <a:ea typeface="+mn-ea"/>
                <a:cs typeface="+mn-cs"/>
              </a:rPr>
              <a:t>EBSL,namely</a:t>
            </a:r>
            <a:r>
              <a:rPr lang="en-US" sz="1200" b="0" i="0" u="none" strike="noStrike" kern="1200" baseline="0" dirty="0" smtClean="0">
                <a:solidFill>
                  <a:schemeClr val="tx1"/>
                </a:solidFill>
                <a:latin typeface="+mn-lt"/>
                <a:ea typeface="+mn-ea"/>
                <a:cs typeface="+mn-cs"/>
              </a:rPr>
              <a:t>, F-EBSL. </a:t>
            </a:r>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58</a:t>
            </a:fld>
            <a:endParaRPr lang="zh-TW" altLang="en-US"/>
          </a:p>
        </p:txBody>
      </p:sp>
    </p:spTree>
    <p:extLst>
      <p:ext uri="{BB962C8B-B14F-4D97-AF65-F5344CB8AC3E}">
        <p14:creationId xmlns:p14="http://schemas.microsoft.com/office/powerpoint/2010/main" xmlns="" val="2389346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Under EBSL-D, segmentation always happens before deflection and once a burst or a segmented part of a burst is deflected, its priority will be set to L+1, where L is the total number of trunks in the network, and its priority will not increase when it completes each one hop transmission. This guarantees that the deflected bursts always have the same lowest priority in the network, so they can be segmented and preempted by bursts traveling on their primary paths but themselves can never preempt other bursts.</a:t>
            </a:r>
          </a:p>
          <a:p>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59</a:t>
            </a:fld>
            <a:endParaRPr lang="zh-TW" altLang="en-US"/>
          </a:p>
        </p:txBody>
      </p:sp>
    </p:spTree>
    <p:extLst>
      <p:ext uri="{BB962C8B-B14F-4D97-AF65-F5344CB8AC3E}">
        <p14:creationId xmlns:p14="http://schemas.microsoft.com/office/powerpoint/2010/main" xmlns="" val="590098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provide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results obtained by applying EBSL in such a network. Each trunk in this ring network has 50 channels and the burst arrival rates to all SD pairs</a:t>
            </a:r>
          </a:p>
          <a:p>
            <a:r>
              <a:rPr lang="en-US" sz="1200" b="0" i="0" u="none" strike="noStrike" kern="1200" baseline="0" dirty="0" smtClean="0">
                <a:solidFill>
                  <a:schemeClr val="tx1"/>
                </a:solidFill>
                <a:latin typeface="+mn-lt"/>
                <a:ea typeface="+mn-ea"/>
                <a:cs typeface="+mn-cs"/>
              </a:rPr>
              <a:t>are identical. We observe that the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of all the 2-hop bursts increases but the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of all the 3-hop bursts decreases when we apply the EBSL strategy. This is because in EBSL, a newly arriving 2-hop burst has preemptive priority over a newly arriving 3-hop burst, and the 2-hop burst maintains its priority over the 3-hop burst if both successfully complete the same number of hops. Accordingly, EBSL discriminates against traffic that requires more hops in </a:t>
            </a:r>
            <a:r>
              <a:rPr lang="en-US" sz="1200" b="0" i="0" u="none" strike="noStrike" kern="1200" baseline="0" dirty="0" err="1" smtClean="0">
                <a:solidFill>
                  <a:schemeClr val="tx1"/>
                </a:solidFill>
                <a:latin typeface="+mn-lt"/>
                <a:ea typeface="+mn-ea"/>
                <a:cs typeface="+mn-cs"/>
              </a:rPr>
              <a:t>favour</a:t>
            </a:r>
            <a:r>
              <a:rPr lang="en-US" sz="1200" b="0" i="0" u="none" strike="noStrike" kern="1200" baseline="0" dirty="0" smtClean="0">
                <a:solidFill>
                  <a:schemeClr val="tx1"/>
                </a:solidFill>
                <a:latin typeface="+mn-lt"/>
                <a:ea typeface="+mn-ea"/>
                <a:cs typeface="+mn-cs"/>
              </a:rPr>
              <a:t> of traffic that requires fewer hops. Next we consider the fairer version of the EBSL strategy, namely F-EBSL, where we never allow a burst to preempt the overlapped segments of a burst that originally required more hops than the preempting burst. In the case of our 6-node ring network model, 2-hop bursts can never preempt the overlapped segments of a 3-hop burst, but 2-hop bursts with higher priority (on their second hop) can still preempt the overlapped segments of 2-hop bursts with lower priority (on their first hop). The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results of F-EBSL are shown in Fig. 5.6; we observe that the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of both 3-hop SD pairs and 2-hop SD pairs increases relative to O-OBS, but the </a:t>
            </a:r>
            <a:r>
              <a:rPr lang="en-US" sz="1200" b="0" i="0" u="none" strike="noStrike" kern="1200" baseline="0" dirty="0" err="1" smtClean="0">
                <a:solidFill>
                  <a:schemeClr val="tx1"/>
                </a:solidFill>
                <a:latin typeface="+mn-lt"/>
                <a:ea typeface="+mn-ea"/>
                <a:cs typeface="+mn-cs"/>
              </a:rPr>
              <a:t>goodput</a:t>
            </a:r>
            <a:r>
              <a:rPr lang="en-US" sz="1200" b="0" i="0" u="none" strike="noStrike" kern="1200" baseline="0" dirty="0" smtClean="0">
                <a:solidFill>
                  <a:schemeClr val="tx1"/>
                </a:solidFill>
                <a:latin typeface="+mn-lt"/>
                <a:ea typeface="+mn-ea"/>
                <a:cs typeface="+mn-cs"/>
              </a:rPr>
              <a:t> of F-EBSL is lower than that of EBSL as shown in Fig. 5.7 (c). However, under F-EBSL, more 3-hop bursts successfully reach their destination and they use more network resources than the 2-hop bursts.</a:t>
            </a:r>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60</a:t>
            </a:fld>
            <a:endParaRPr lang="zh-TW" altLang="en-US"/>
          </a:p>
        </p:txBody>
      </p:sp>
    </p:spTree>
    <p:extLst>
      <p:ext uri="{BB962C8B-B14F-4D97-AF65-F5344CB8AC3E}">
        <p14:creationId xmlns:p14="http://schemas.microsoft.com/office/powerpoint/2010/main" xmlns="" val="34519717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61</a:t>
            </a:fld>
            <a:endParaRPr lang="zh-TW" altLang="en-US"/>
          </a:p>
        </p:txBody>
      </p:sp>
    </p:spTree>
    <p:extLst>
      <p:ext uri="{BB962C8B-B14F-4D97-AF65-F5344CB8AC3E}">
        <p14:creationId xmlns:p14="http://schemas.microsoft.com/office/powerpoint/2010/main" xmlns="" val="118335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TW" dirty="0" smtClean="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6</a:t>
            </a:fld>
            <a:endParaRPr lang="zh-TW"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62</a:t>
            </a:fld>
            <a:endParaRPr lang="zh-TW" altLang="en-US"/>
          </a:p>
        </p:txBody>
      </p:sp>
    </p:spTree>
    <p:extLst>
      <p:ext uri="{BB962C8B-B14F-4D97-AF65-F5344CB8AC3E}">
        <p14:creationId xmlns:p14="http://schemas.microsoft.com/office/powerpoint/2010/main" xmlns="" val="2053941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63</a:t>
            </a:fld>
            <a:endParaRPr lang="zh-TW" altLang="en-US"/>
          </a:p>
        </p:txBody>
      </p:sp>
    </p:spTree>
    <p:extLst>
      <p:ext uri="{BB962C8B-B14F-4D97-AF65-F5344CB8AC3E}">
        <p14:creationId xmlns:p14="http://schemas.microsoft.com/office/powerpoint/2010/main" xmlns="" val="25282380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dirty="0" smtClean="0"/>
              <a:t>To get the bounds</a:t>
            </a:r>
            <a:r>
              <a:rPr lang="en-US" baseline="0" dirty="0" smtClean="0"/>
              <a:t> for network blocking probability, we need first calculate the bounds for blocking probability of each trunk at each layer. Since OPCA is based on a </a:t>
            </a:r>
            <a:r>
              <a:rPr lang="en-US" sz="1200" b="0" i="0" u="none" strike="noStrike" kern="1200" baseline="0" dirty="0" smtClean="0">
                <a:solidFill>
                  <a:schemeClr val="tx1"/>
                </a:solidFill>
                <a:latin typeface="+mn-lt"/>
                <a:ea typeface="+mn-ea"/>
                <a:cs typeface="+mn-cs"/>
              </a:rPr>
              <a:t>hierarchical structure, we will start from layer 0. After we get the bounds for offered load to each trunk and the trunk blocking probability at layer 0, we start the calculation in layer 1 and repeat this procedure until the last layer. In each layer, the trunks can be divided into two groups: direct trunks and loop based trunks. For example, we have a network with 7 nodes and 8 trunks. The arrows show the direction of the trunks. There are three SD pairs, the first one is from node A to node D, the second one is from node D to node H and the last one is from node C to node B. Based on the traffic flow in the network, we can draw a graph like this. Here the triangle represents the trunks and the dotted line means there is traffic flow. Trunks 2,3,4,5 and 6 forms a loop and these trunks are loop based trunks. Trunk 7 receives traffic from trunk 5 which is a loop based trunks, so trunk 7 is also a loop based trunk. All the trunks that are not loop based trunks are direct trunks. Trunk 1 here only feed traffic to the loops, it is a direct trunk and trunk 8 have 0 traffic, it is also a direct trunks. If a set of trunks that form a isolate tree structure in a layer, these trunks are also direct trunks. For the direct trunks, we can directly calculate the bounds of the offered load and the trunk blocking probabilities. If the trunks form a tree structure, the calculate is from the top to the bottom of the tree.</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64</a:t>
            </a:fld>
            <a:endParaRPr lang="zh-TW" altLang="en-US"/>
          </a:p>
        </p:txBody>
      </p:sp>
    </p:spTree>
    <p:extLst>
      <p:ext uri="{BB962C8B-B14F-4D97-AF65-F5344CB8AC3E}">
        <p14:creationId xmlns:p14="http://schemas.microsoft.com/office/powerpoint/2010/main" xmlns="" val="268756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BE766-9D69-41D8-BDC3-266EE762451E}" type="slidenum">
              <a:rPr lang="zh-TW" altLang="en-US" smtClean="0"/>
              <a:pPr/>
              <a:t>7</a:t>
            </a:fld>
            <a:endParaRPr lang="zh-TW" altLang="en-US"/>
          </a:p>
        </p:txBody>
      </p:sp>
    </p:spTree>
    <p:extLst>
      <p:ext uri="{BB962C8B-B14F-4D97-AF65-F5344CB8AC3E}">
        <p14:creationId xmlns:p14="http://schemas.microsoft.com/office/powerpoint/2010/main" xmlns="" val="254891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1ADBE766-9D69-41D8-BDC3-266EE762451E}" type="slidenum">
              <a:rPr lang="zh-TW" altLang="en-US" smtClean="0"/>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F254F940-4120-4295-B51E-EECC82F581FC}" type="datetime1">
              <a:rPr lang="zh-CN" altLang="en-US" smtClean="0"/>
              <a:pPr/>
              <a:t>2016/2/2</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476394C8-C578-426E-902B-0705F3EF0236}" type="slidenum">
              <a:rPr lang="zh-CN" altLang="en-US" smtClean="0"/>
              <a:pPr/>
              <a:t>‹#›</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67AAFF50-1525-481F-A0D7-B18E5C6BC38F}" type="datetime1">
              <a:rPr lang="zh-CN" altLang="en-US" smtClean="0"/>
              <a:pPr/>
              <a:t>2016/2/2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6394C8-C578-426E-902B-0705F3EF023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E5285AD0-A8FC-4F37-B370-79E68E95AA7E}" type="datetime1">
              <a:rPr lang="zh-CN" altLang="en-US" smtClean="0"/>
              <a:pPr/>
              <a:t>2016/2/2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6394C8-C578-426E-902B-0705F3EF023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787B22EC-B1F1-47C2-9F17-ECCAA4BF0D86}" type="datetime1">
              <a:rPr lang="zh-CN" altLang="en-US" smtClean="0"/>
              <a:pPr/>
              <a:t>2016/2/2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6394C8-C578-426E-902B-0705F3EF0236}" type="slidenum">
              <a:rPr lang="zh-CN" altLang="en-US" smtClean="0"/>
              <a:pPr/>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45FF15CB-DE56-45A7-9FEE-FE9A83A88537}" type="datetime1">
              <a:rPr lang="zh-CN" altLang="en-US" smtClean="0"/>
              <a:pPr/>
              <a:t>2016/2/2</a:t>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476394C8-C578-426E-902B-0705F3EF0236}"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4EFBFD4B-1F47-4981-8522-56E6112F48BE}" type="datetime1">
              <a:rPr lang="zh-CN" altLang="en-US" smtClean="0"/>
              <a:pPr/>
              <a:t>2016/2/2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6394C8-C578-426E-902B-0705F3EF0236}" type="slidenum">
              <a:rPr lang="zh-CN" altLang="en-US" smtClean="0"/>
              <a:pPr/>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BDA8A4F7-AC11-44CA-8463-B1CE48FD7DFB}" type="datetime1">
              <a:rPr lang="zh-CN" altLang="en-US" smtClean="0"/>
              <a:pPr/>
              <a:t>2016/2/2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6394C8-C578-426E-902B-0705F3EF0236}" type="slidenum">
              <a:rPr lang="zh-CN" altLang="en-US" smtClean="0"/>
              <a:pPr/>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13700E50-82A2-4DF6-BC2E-BE9499BB1940}" type="datetime1">
              <a:rPr lang="zh-CN" altLang="en-US" smtClean="0"/>
              <a:pPr/>
              <a:t>2016/2/2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6394C8-C578-426E-902B-0705F3EF023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9DC2AC-AF41-4002-AF34-D0EBFBF5BE7D}" type="datetime1">
              <a:rPr lang="zh-CN" altLang="en-US" smtClean="0"/>
              <a:pPr/>
              <a:t>2016/2/2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6394C8-C578-426E-902B-0705F3EF023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F01520AF-F5F8-4078-AE33-7B2C9D528DBA}" type="datetime1">
              <a:rPr lang="zh-CN" altLang="en-US" smtClean="0"/>
              <a:pPr/>
              <a:t>2016/2/2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6394C8-C578-426E-902B-0705F3EF0236}" type="slidenum">
              <a:rPr lang="zh-CN" altLang="en-US" smtClean="0"/>
              <a:pPr/>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6D3C0F65-5756-4F99-9A79-B12C7505B8AC}" type="datetime1">
              <a:rPr lang="zh-CN" altLang="en-US" smtClean="0"/>
              <a:pPr/>
              <a:t>2016/2/2</a:t>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476394C8-C578-426E-902B-0705F3EF0236}" type="slidenum">
              <a:rPr lang="zh-CN" altLang="en-US" smtClean="0"/>
              <a:pPr/>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F99728F-2A5C-40F8-AAEB-35A019E63F3E}" type="datetime1">
              <a:rPr lang="zh-CN" altLang="en-US" smtClean="0"/>
              <a:pPr/>
              <a:t>2016/2/2</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76394C8-C578-426E-902B-0705F3EF023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6.bin"/><Relationship Id="rId18" Type="http://schemas.openxmlformats.org/officeDocument/2006/relationships/image" Target="../media/image68.png"/><Relationship Id="rId3" Type="http://schemas.openxmlformats.org/officeDocument/2006/relationships/notesSlide" Target="../notesSlides/notesSlide53.xml"/><Relationship Id="rId21" Type="http://schemas.openxmlformats.org/officeDocument/2006/relationships/image" Target="../media/image69.png"/><Relationship Id="rId7" Type="http://schemas.openxmlformats.org/officeDocument/2006/relationships/oleObject" Target="../embeddings/oleObject10.bin"/><Relationship Id="rId12" Type="http://schemas.openxmlformats.org/officeDocument/2006/relationships/oleObject" Target="../embeddings/oleObject15.bin"/><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oleObject" Target="../embeddings/oleObject19.bin"/><Relationship Id="rId20" Type="http://schemas.openxmlformats.org/officeDocument/2006/relationships/oleObject" Target="../embeddings/oleObject22.bin"/><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5" Type="http://schemas.openxmlformats.org/officeDocument/2006/relationships/oleObject" Target="../embeddings/oleObject18.bin"/><Relationship Id="rId10" Type="http://schemas.openxmlformats.org/officeDocument/2006/relationships/oleObject" Target="../embeddings/oleObject13.bin"/><Relationship Id="rId19" Type="http://schemas.openxmlformats.org/officeDocument/2006/relationships/oleObject" Target="../embeddings/oleObject21.bin"/><Relationship Id="rId4" Type="http://schemas.openxmlformats.org/officeDocument/2006/relationships/oleObject" Target="../embeddings/oleObject7.bin"/><Relationship Id="rId9" Type="http://schemas.openxmlformats.org/officeDocument/2006/relationships/oleObject" Target="../embeddings/oleObject12.bin"/><Relationship Id="rId14" Type="http://schemas.openxmlformats.org/officeDocument/2006/relationships/oleObject" Target="../embeddings/oleObject17.bin"/><Relationship Id="rId22" Type="http://schemas.openxmlformats.org/officeDocument/2006/relationships/oleObject" Target="../embeddings/oleObject2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496" y="1526927"/>
            <a:ext cx="8964488" cy="1470025"/>
          </a:xfrm>
        </p:spPr>
        <p:txBody>
          <a:bodyPr>
            <a:normAutofit/>
          </a:bodyPr>
          <a:lstStyle/>
          <a:p>
            <a:r>
              <a:rPr lang="en-US" altLang="zh-CN" dirty="0" smtClean="0"/>
              <a:t>ANALYSIS AND SYNTHESIS OF OPTICAL BURST SWITCHED NETWORKS</a:t>
            </a:r>
            <a:endParaRPr lang="zh-CN" altLang="en-US" dirty="0"/>
          </a:p>
        </p:txBody>
      </p:sp>
      <p:sp>
        <p:nvSpPr>
          <p:cNvPr id="3" name="副标题 2"/>
          <p:cNvSpPr>
            <a:spLocks noGrp="1"/>
          </p:cNvSpPr>
          <p:nvPr>
            <p:ph type="subTitle" idx="1"/>
          </p:nvPr>
        </p:nvSpPr>
        <p:spPr>
          <a:xfrm>
            <a:off x="1295400" y="3200400"/>
            <a:ext cx="7381056" cy="3252936"/>
          </a:xfrm>
        </p:spPr>
        <p:txBody>
          <a:bodyPr>
            <a:normAutofit fontScale="85000" lnSpcReduction="10000"/>
          </a:bodyPr>
          <a:lstStyle/>
          <a:p>
            <a:pPr algn="ctr"/>
            <a:r>
              <a:rPr lang="en-US" altLang="zh-CN" dirty="0" smtClean="0"/>
              <a:t>Li, </a:t>
            </a:r>
            <a:r>
              <a:rPr lang="en-US" altLang="zh-CN" dirty="0" err="1" smtClean="0"/>
              <a:t>Shuo</a:t>
            </a:r>
            <a:endParaRPr lang="en-US" altLang="zh-CN" dirty="0" smtClean="0"/>
          </a:p>
          <a:p>
            <a:pPr algn="ctr"/>
            <a:endParaRPr lang="en-US" altLang="zh-CN" dirty="0" smtClean="0"/>
          </a:p>
          <a:p>
            <a:pPr algn="ctr"/>
            <a:r>
              <a:rPr lang="en-US" altLang="zh-CN" dirty="0" smtClean="0"/>
              <a:t>Supervisor: Prof. Moshe Zukerman</a:t>
            </a:r>
          </a:p>
          <a:p>
            <a:pPr algn="ctr"/>
            <a:r>
              <a:rPr lang="en-US" altLang="zh-CN" dirty="0" smtClean="0"/>
              <a:t>Co-supervisor: Dr. Eric W. M. Wong</a:t>
            </a:r>
          </a:p>
          <a:p>
            <a:pPr algn="ctr"/>
            <a:endParaRPr lang="en-US" altLang="zh-CN" dirty="0" smtClean="0"/>
          </a:p>
          <a:p>
            <a:pPr algn="ctr"/>
            <a:r>
              <a:rPr lang="en-US" altLang="zh-CN" dirty="0" smtClean="0"/>
              <a:t>Further Credits: Dr. V. </a:t>
            </a:r>
            <a:r>
              <a:rPr lang="en-US" altLang="zh-CN" dirty="0" err="1" smtClean="0"/>
              <a:t>Abramov</a:t>
            </a:r>
            <a:r>
              <a:rPr lang="en-US" altLang="zh-CN" dirty="0" smtClean="0"/>
              <a:t>, Dr. </a:t>
            </a:r>
            <a:r>
              <a:rPr lang="en-US" altLang="zh-CN" dirty="0" err="1" smtClean="0"/>
              <a:t>Meiqian</a:t>
            </a:r>
            <a:r>
              <a:rPr lang="en-US" altLang="zh-CN" dirty="0" smtClean="0"/>
              <a:t> Wang and Zhang </a:t>
            </a:r>
            <a:r>
              <a:rPr lang="en-US" altLang="zh-CN" dirty="0" err="1" smtClean="0"/>
              <a:t>Jianan</a:t>
            </a:r>
            <a:endParaRPr lang="en-US" altLang="zh-CN" dirty="0" smtClean="0"/>
          </a:p>
          <a:p>
            <a:pPr algn="ctr"/>
            <a:endParaRPr lang="en-US" altLang="zh-CN" dirty="0" smtClean="0"/>
          </a:p>
          <a:p>
            <a:pPr algn="ctr"/>
            <a:r>
              <a:rPr lang="en-US" altLang="zh-CN" dirty="0" smtClean="0"/>
              <a:t>Jan. 06, 2014</a:t>
            </a:r>
            <a:endParaRPr lang="zh-CN" altLang="en-US" dirty="0"/>
          </a:p>
        </p:txBody>
      </p:sp>
      <p:sp>
        <p:nvSpPr>
          <p:cNvPr id="5" name="灯片编号占位符 4"/>
          <p:cNvSpPr>
            <a:spLocks noGrp="1"/>
          </p:cNvSpPr>
          <p:nvPr>
            <p:ph type="sldNum" sz="quarter" idx="12"/>
          </p:nvPr>
        </p:nvSpPr>
        <p:spPr/>
        <p:txBody>
          <a:bodyPr/>
          <a:lstStyle/>
          <a:p>
            <a:fld id="{F0A563FE-38AF-46D1-9061-51BD1FDA0294}" type="slidenum">
              <a:rPr lang="zh-CN" altLang="en-US" smtClean="0"/>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504" y="6237312"/>
            <a:ext cx="457200" cy="457200"/>
          </a:xfrm>
        </p:spPr>
        <p:txBody>
          <a:bodyPr/>
          <a:lstStyle/>
          <a:p>
            <a:fld id="{B6F15528-21DE-4FAA-801E-634DDDAF4B2B}" type="slidenum">
              <a:rPr lang="en-US" smtClean="0"/>
              <a:pPr/>
              <a:t>10</a:t>
            </a:fld>
            <a:endParaRPr lang="en-US" dirty="0"/>
          </a:p>
        </p:txBody>
      </p:sp>
      <p:sp>
        <p:nvSpPr>
          <p:cNvPr id="5" name="Title 1"/>
          <p:cNvSpPr txBox="1">
            <a:spLocks/>
          </p:cNvSpPr>
          <p:nvPr/>
        </p:nvSpPr>
        <p:spPr>
          <a:xfrm>
            <a:off x="251520" y="332656"/>
            <a:ext cx="9361040" cy="11430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Overflow Priority </a:t>
            </a:r>
            <a:r>
              <a:rPr kumimoji="0" lang="en-US" altLang="zh-CN" sz="4000" b="1" i="0" u="none" strike="noStrike" kern="1200" cap="none" spc="0" normalizeH="0" baseline="0" noProof="0" dirty="0" smtClean="0">
                <a:ln>
                  <a:noFill/>
                </a:ln>
                <a:solidFill>
                  <a:schemeClr val="tx2"/>
                </a:solidFill>
                <a:effectLst/>
                <a:uLnTx/>
                <a:uFillTx/>
                <a:latin typeface="+mj-lt"/>
                <a:ea typeface="+mj-ea"/>
                <a:cs typeface="+mj-cs"/>
              </a:rPr>
              <a:t>classification Approximation (</a:t>
            </a:r>
            <a:r>
              <a:rPr kumimoji="0" lang="en-US" sz="4000" b="1" i="0" u="none" strike="noStrike" kern="1200" cap="none" spc="0" normalizeH="0" baseline="0" noProof="0" dirty="0" smtClean="0">
                <a:ln>
                  <a:noFill/>
                </a:ln>
                <a:solidFill>
                  <a:schemeClr val="tx2"/>
                </a:solidFill>
                <a:effectLst/>
                <a:uLnTx/>
                <a:uFillTx/>
                <a:latin typeface="+mj-lt"/>
                <a:ea typeface="+mj-ea"/>
                <a:cs typeface="+mj-cs"/>
              </a:rPr>
              <a:t>OPCA</a:t>
            </a:r>
            <a:r>
              <a:rPr kumimoji="0" lang="en-US" altLang="zh-CN" sz="4000" b="1" i="0" u="none" strike="noStrike" kern="1200" cap="none" spc="0" normalizeH="0" baseline="0" noProof="0" dirty="0" smtClean="0">
                <a:ln>
                  <a:noFill/>
                </a:ln>
                <a:solidFill>
                  <a:schemeClr val="tx2"/>
                </a:solidFill>
                <a:effectLst/>
                <a:uLnTx/>
                <a:uFillTx/>
                <a:latin typeface="+mj-lt"/>
                <a:ea typeface="+mj-ea"/>
                <a:cs typeface="+mj-cs"/>
              </a:rPr>
              <a:t>)</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2"/>
          <p:cNvSpPr txBox="1">
            <a:spLocks/>
          </p:cNvSpPr>
          <p:nvPr/>
        </p:nvSpPr>
        <p:spPr>
          <a:xfrm>
            <a:off x="611560" y="1700808"/>
            <a:ext cx="8064896" cy="4464496"/>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3200" dirty="0" smtClean="0"/>
              <a:t>Define a surrogate model based on classifying the traffic into different layers (priorities)</a:t>
            </a:r>
          </a:p>
          <a:p>
            <a:pPr lvl="1"/>
            <a:r>
              <a:rPr lang="en-US" sz="3000" dirty="0" smtClean="0"/>
              <a:t>Layer </a:t>
            </a:r>
            <a:r>
              <a:rPr lang="en-US" sz="3000" dirty="0" err="1" smtClean="0"/>
              <a:t>i</a:t>
            </a:r>
            <a:r>
              <a:rPr lang="en-US" sz="3000" dirty="0" smtClean="0"/>
              <a:t> for traffic deflected </a:t>
            </a:r>
            <a:r>
              <a:rPr lang="en-US" sz="3000" dirty="0" err="1" smtClean="0"/>
              <a:t>i</a:t>
            </a:r>
            <a:r>
              <a:rPr lang="en-US" sz="3000" dirty="0" smtClean="0"/>
              <a:t> times</a:t>
            </a:r>
          </a:p>
          <a:p>
            <a:pPr lvl="1"/>
            <a:r>
              <a:rPr lang="en-US" sz="3000" dirty="0" smtClean="0"/>
              <a:t>Strict priority regime</a:t>
            </a:r>
          </a:p>
          <a:p>
            <a:pPr lvl="2"/>
            <a:r>
              <a:rPr lang="en-US" sz="2600" dirty="0" smtClean="0"/>
              <a:t>Junior bursts – higher priority</a:t>
            </a:r>
          </a:p>
          <a:p>
            <a:pPr lvl="2"/>
            <a:r>
              <a:rPr lang="en-US" sz="2600" dirty="0" smtClean="0"/>
              <a:t>Senior bursts –lower priority</a:t>
            </a:r>
          </a:p>
          <a:p>
            <a:pPr lvl="1"/>
            <a:r>
              <a:rPr lang="en-US" sz="3000" dirty="0" smtClean="0"/>
              <a:t>The </a:t>
            </a:r>
            <a:r>
              <a:rPr lang="en-US" sz="3000" dirty="0"/>
              <a:t>surrogate is without inter-layer mutual dependence (but may still have intra-layer mutual dependence)</a:t>
            </a:r>
          </a:p>
          <a:p>
            <a:r>
              <a:rPr lang="en-US" sz="3200" dirty="0" smtClean="0"/>
              <a:t>Solve the surrogate </a:t>
            </a:r>
            <a:r>
              <a:rPr lang="en-US" sz="3200" dirty="0"/>
              <a:t>system by applying EFPA-like algorithm in each layer</a:t>
            </a:r>
          </a:p>
          <a:p>
            <a:endParaRPr lang="en-US" sz="3200" dirty="0" smtClean="0"/>
          </a:p>
          <a:p>
            <a:endParaRPr lang="en-US" sz="3200" dirty="0" smtClean="0"/>
          </a:p>
        </p:txBody>
      </p:sp>
    </p:spTree>
    <p:extLst>
      <p:ext uri="{BB962C8B-B14F-4D97-AF65-F5344CB8AC3E}">
        <p14:creationId xmlns:p14="http://schemas.microsoft.com/office/powerpoint/2010/main" xmlns="" val="41094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标题 4"/>
          <p:cNvSpPr>
            <a:spLocks noGrp="1"/>
          </p:cNvSpPr>
          <p:nvPr>
            <p:ph type="title"/>
          </p:nvPr>
        </p:nvSpPr>
        <p:spPr>
          <a:xfrm>
            <a:off x="899592" y="260648"/>
            <a:ext cx="7772400" cy="1143000"/>
          </a:xfrm>
        </p:spPr>
        <p:txBody>
          <a:bodyPr/>
          <a:lstStyle/>
          <a:p>
            <a:r>
              <a:rPr lang="en-US" altLang="zh-CN" b="1" dirty="0" smtClean="0"/>
              <a:t>Why OPCA?</a:t>
            </a:r>
            <a:endParaRPr lang="zh-CN" altLang="en-US" b="1" dirty="0"/>
          </a:p>
        </p:txBody>
      </p:sp>
      <p:graphicFrame>
        <p:nvGraphicFramePr>
          <p:cNvPr id="2" name="Table 1"/>
          <p:cNvGraphicFramePr>
            <a:graphicFrameLocks noGrp="1"/>
          </p:cNvGraphicFramePr>
          <p:nvPr>
            <p:extLst>
              <p:ext uri="{D42A27DB-BD31-4B8C-83A1-F6EECF244321}">
                <p14:modId xmlns:p14="http://schemas.microsoft.com/office/powerpoint/2010/main" xmlns="" val="2189081774"/>
              </p:ext>
            </p:extLst>
          </p:nvPr>
        </p:nvGraphicFramePr>
        <p:xfrm>
          <a:off x="179512" y="2132856"/>
          <a:ext cx="6264695" cy="3200400"/>
        </p:xfrm>
        <a:graphic>
          <a:graphicData uri="http://schemas.openxmlformats.org/drawingml/2006/table">
            <a:tbl>
              <a:tblPr firstRow="1" bandRow="1">
                <a:tableStyleId>{5C22544A-7EE6-4342-B048-85BDC9FD1C3A}</a:tableStyleId>
              </a:tblPr>
              <a:tblGrid>
                <a:gridCol w="2736303"/>
                <a:gridCol w="1800200"/>
                <a:gridCol w="1728192"/>
              </a:tblGrid>
              <a:tr h="370840">
                <a:tc>
                  <a:txBody>
                    <a:bodyPr/>
                    <a:lstStyle/>
                    <a:p>
                      <a:pPr algn="ctr"/>
                      <a:r>
                        <a:rPr lang="en-US" dirty="0" smtClean="0"/>
                        <a:t>Calculation task</a:t>
                      </a:r>
                      <a:endParaRPr lang="en-US" dirty="0"/>
                    </a:p>
                  </a:txBody>
                  <a:tcPr/>
                </a:tc>
                <a:tc>
                  <a:txBody>
                    <a:bodyPr/>
                    <a:lstStyle/>
                    <a:p>
                      <a:pPr algn="ctr"/>
                      <a:r>
                        <a:rPr kumimoji="0" lang="en-US" sz="1800" b="0" i="0" u="none" strike="noStrike" kern="1200" baseline="0" dirty="0" smtClean="0">
                          <a:solidFill>
                            <a:schemeClr val="lt1"/>
                          </a:solidFill>
                          <a:latin typeface="+mn-lt"/>
                          <a:ea typeface="+mn-ea"/>
                          <a:cs typeface="+mn-cs"/>
                        </a:rPr>
                        <a:t>Running time of EFPA in seconds</a:t>
                      </a:r>
                      <a:endParaRPr lang="en-US" dirty="0"/>
                    </a:p>
                  </a:txBody>
                  <a:tcPr/>
                </a:tc>
                <a:tc>
                  <a:txBody>
                    <a:bodyPr/>
                    <a:lstStyle/>
                    <a:p>
                      <a:pPr algn="ctr"/>
                      <a:r>
                        <a:rPr kumimoji="0" lang="en-US" sz="1800" b="0" i="0" u="none" strike="noStrike" kern="1200" baseline="0" dirty="0" smtClean="0">
                          <a:solidFill>
                            <a:schemeClr val="lt1"/>
                          </a:solidFill>
                          <a:latin typeface="+mn-lt"/>
                          <a:ea typeface="+mn-ea"/>
                          <a:cs typeface="+mn-cs"/>
                        </a:rPr>
                        <a:t>Running time of OPCA in seconds</a:t>
                      </a:r>
                      <a:endParaRPr lang="en-US" dirty="0"/>
                    </a:p>
                  </a:txBody>
                  <a:tcPr/>
                </a:tc>
              </a:tr>
              <a:tr h="370840">
                <a:tc>
                  <a:txBody>
                    <a:bodyPr/>
                    <a:lstStyle/>
                    <a:p>
                      <a:pPr algn="ctr"/>
                      <a:r>
                        <a:rPr kumimoji="0" lang="en-US" sz="1800" b="0" i="0" u="none" strike="noStrike" kern="1200" baseline="0" dirty="0" smtClean="0">
                          <a:solidFill>
                            <a:schemeClr val="dk1"/>
                          </a:solidFill>
                          <a:latin typeface="+mn-lt"/>
                          <a:ea typeface="+mn-ea"/>
                          <a:cs typeface="+mn-cs"/>
                        </a:rPr>
                        <a:t>Blocking probability of the whole network and C=50</a:t>
                      </a:r>
                      <a:endParaRPr lang="en-US" dirty="0"/>
                    </a:p>
                  </a:txBody>
                  <a:tcPr/>
                </a:tc>
                <a:tc>
                  <a:txBody>
                    <a:bodyPr/>
                    <a:lstStyle/>
                    <a:p>
                      <a:pPr algn="ctr"/>
                      <a:r>
                        <a:rPr lang="en-US" sz="2000" dirty="0" smtClean="0"/>
                        <a:t>0.271</a:t>
                      </a:r>
                      <a:endParaRPr lang="en-US" sz="2000" dirty="0"/>
                    </a:p>
                  </a:txBody>
                  <a:tcPr/>
                </a:tc>
                <a:tc>
                  <a:txBody>
                    <a:bodyPr/>
                    <a:lstStyle/>
                    <a:p>
                      <a:pPr algn="ctr"/>
                      <a:r>
                        <a:rPr lang="en-US" sz="2000" dirty="0" smtClean="0"/>
                        <a:t>0.197</a:t>
                      </a:r>
                      <a:endParaRPr lang="en-U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Blocking probability of the whole network and C=2000</a:t>
                      </a:r>
                      <a:endParaRPr lang="en-US" dirty="0" smtClean="0"/>
                    </a:p>
                  </a:txBody>
                  <a:tcPr/>
                </a:tc>
                <a:tc>
                  <a:txBody>
                    <a:bodyPr/>
                    <a:lstStyle/>
                    <a:p>
                      <a:pPr algn="ctr"/>
                      <a:r>
                        <a:rPr lang="en-US" sz="2000" dirty="0" smtClean="0"/>
                        <a:t>64.45</a:t>
                      </a:r>
                      <a:endParaRPr lang="en-US" sz="2000" dirty="0"/>
                    </a:p>
                  </a:txBody>
                  <a:tcPr/>
                </a:tc>
                <a:tc>
                  <a:txBody>
                    <a:bodyPr/>
                    <a:lstStyle/>
                    <a:p>
                      <a:pPr algn="ctr"/>
                      <a:r>
                        <a:rPr lang="en-US" sz="2000" dirty="0" smtClean="0"/>
                        <a:t>12.91</a:t>
                      </a:r>
                      <a:endParaRPr lang="en-US" sz="2000" dirty="0"/>
                    </a:p>
                  </a:txBody>
                  <a:tcPr/>
                </a:tc>
              </a:tr>
              <a:tr h="60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Blocking probability of the whole network and C=10000</a:t>
                      </a:r>
                      <a:endParaRPr lang="en-US" dirty="0" smtClean="0"/>
                    </a:p>
                  </a:txBody>
                  <a:tcPr/>
                </a:tc>
                <a:tc>
                  <a:txBody>
                    <a:bodyPr/>
                    <a:lstStyle/>
                    <a:p>
                      <a:pPr algn="ctr"/>
                      <a:r>
                        <a:rPr lang="en-US" sz="2000" dirty="0" smtClean="0"/>
                        <a:t>3006</a:t>
                      </a:r>
                      <a:endParaRPr lang="en-US" sz="2000" dirty="0"/>
                    </a:p>
                  </a:txBody>
                  <a:tcPr/>
                </a:tc>
                <a:tc>
                  <a:txBody>
                    <a:bodyPr/>
                    <a:lstStyle/>
                    <a:p>
                      <a:pPr algn="ctr"/>
                      <a:r>
                        <a:rPr lang="en-US" sz="2000" dirty="0" smtClean="0"/>
                        <a:t>397</a:t>
                      </a:r>
                      <a:endParaRPr lang="en-US" sz="20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baseline="0" dirty="0" smtClean="0">
                          <a:solidFill>
                            <a:schemeClr val="dk1"/>
                          </a:solidFill>
                          <a:latin typeface="+mn-lt"/>
                          <a:ea typeface="+mn-ea"/>
                          <a:cs typeface="+mn-cs"/>
                        </a:rPr>
                        <a:t>Blocking probability of the whole network and C=20000</a:t>
                      </a:r>
                      <a:endParaRPr lang="en-US" dirty="0" smtClean="0"/>
                    </a:p>
                  </a:txBody>
                  <a:tcPr/>
                </a:tc>
                <a:tc>
                  <a:txBody>
                    <a:bodyPr/>
                    <a:lstStyle/>
                    <a:p>
                      <a:pPr algn="ctr"/>
                      <a:r>
                        <a:rPr lang="en-US" sz="2000" dirty="0" smtClean="0"/>
                        <a:t>13665</a:t>
                      </a:r>
                      <a:endParaRPr lang="en-US" sz="2000" dirty="0"/>
                    </a:p>
                  </a:txBody>
                  <a:tcPr/>
                </a:tc>
                <a:tc>
                  <a:txBody>
                    <a:bodyPr/>
                    <a:lstStyle/>
                    <a:p>
                      <a:pPr algn="ctr"/>
                      <a:r>
                        <a:rPr lang="en-US" sz="2000" dirty="0" smtClean="0"/>
                        <a:t>1232</a:t>
                      </a:r>
                      <a:endParaRPr lang="en-US" sz="2000" dirty="0"/>
                    </a:p>
                  </a:txBody>
                  <a:tcPr/>
                </a:tc>
              </a:tr>
            </a:tbl>
          </a:graphicData>
        </a:graphic>
      </p:graphicFrame>
      <p:sp>
        <p:nvSpPr>
          <p:cNvPr id="7" name="内容占位符 2"/>
          <p:cNvSpPr>
            <a:spLocks noGrp="1"/>
          </p:cNvSpPr>
          <p:nvPr>
            <p:ph sz="quarter" idx="1"/>
          </p:nvPr>
        </p:nvSpPr>
        <p:spPr>
          <a:xfrm>
            <a:off x="683568" y="1412776"/>
            <a:ext cx="7772400" cy="1726704"/>
          </a:xfrm>
        </p:spPr>
        <p:txBody>
          <a:bodyPr/>
          <a:lstStyle/>
          <a:p>
            <a:r>
              <a:rPr lang="en-US" altLang="zh-CN" dirty="0" smtClean="0"/>
              <a:t>In our example, OPCA needs less time than EFPA</a:t>
            </a:r>
          </a:p>
          <a:p>
            <a:endParaRPr lang="en-US" altLang="zh-CN" dirty="0" smtClean="0"/>
          </a:p>
          <a:p>
            <a:pPr>
              <a:buNone/>
            </a:pPr>
            <a:endParaRPr lang="en-US" altLang="zh-CN" dirty="0" smtClean="0"/>
          </a:p>
          <a:p>
            <a:pPr>
              <a:buNone/>
            </a:pPr>
            <a:endParaRPr lang="en-US" altLang="zh-CN" dirty="0" smtClean="0"/>
          </a:p>
        </p:txBody>
      </p:sp>
      <p:sp>
        <p:nvSpPr>
          <p:cNvPr id="3" name="TextBox 2"/>
          <p:cNvSpPr txBox="1"/>
          <p:nvPr/>
        </p:nvSpPr>
        <p:spPr>
          <a:xfrm>
            <a:off x="-108520" y="5321392"/>
            <a:ext cx="6768752" cy="830997"/>
          </a:xfrm>
          <a:prstGeom prst="rect">
            <a:avLst/>
          </a:prstGeom>
          <a:noFill/>
        </p:spPr>
        <p:txBody>
          <a:bodyPr wrap="square" rtlCol="0">
            <a:spAutoFit/>
          </a:bodyPr>
          <a:lstStyle/>
          <a:p>
            <a:pPr algn="ctr"/>
            <a:r>
              <a:rPr lang="en-US" sz="2400" dirty="0"/>
              <a:t>Comparison of the times used by EFPA and OPCA to calculate the </a:t>
            </a:r>
            <a:r>
              <a:rPr lang="en-US" sz="2400" dirty="0" smtClean="0"/>
              <a:t>blocking probabilities in the </a:t>
            </a:r>
            <a:r>
              <a:rPr lang="en-US" sz="2400" dirty="0" err="1" smtClean="0"/>
              <a:t>NSFNet</a:t>
            </a:r>
            <a:endParaRPr lang="en-US" sz="2400"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191607"/>
            <a:ext cx="1961266" cy="1120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Content Placeholder 2"/>
          <p:cNvSpPr txBox="1">
            <a:spLocks/>
          </p:cNvSpPr>
          <p:nvPr/>
        </p:nvSpPr>
        <p:spPr>
          <a:xfrm>
            <a:off x="6516216" y="1844824"/>
            <a:ext cx="2627784" cy="4617132"/>
          </a:xfrm>
          <a:prstGeom prst="rect">
            <a:avLst/>
          </a:prstGeom>
        </p:spPr>
        <p:txBody>
          <a:bodyPr vert="horz">
            <a:no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l"/>
              <a:tabLst/>
              <a:defRPr/>
            </a:pPr>
            <a:r>
              <a:rPr lang="en-US" sz="2000" dirty="0" smtClean="0"/>
              <a:t>D=3</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l"/>
              <a:tabLst/>
              <a:defRPr/>
            </a:pPr>
            <a:r>
              <a:rPr lang="en-US" sz="2000" dirty="0" smtClean="0"/>
              <a:t>C-number of channels per trunk</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l"/>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Offered load to each SD pair is 0.5C</a:t>
            </a:r>
          </a:p>
          <a:p>
            <a:pPr marL="274320" lvl="0" indent="-274320">
              <a:spcBef>
                <a:spcPts val="580"/>
              </a:spcBef>
              <a:buClr>
                <a:schemeClr val="accent1"/>
              </a:buClr>
              <a:buSzPct val="85000"/>
              <a:buFont typeface="Wingdings" pitchFamily="2" charset="2"/>
              <a:buChar char="l"/>
              <a:defRPr/>
            </a:pPr>
            <a:r>
              <a:rPr lang="en-US" sz="2000" dirty="0"/>
              <a:t>only consider 4 significant digits of the fixed-point </a:t>
            </a:r>
            <a:r>
              <a:rPr lang="en-US" sz="2000" dirty="0" smtClean="0"/>
              <a:t>solutions w</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hen</a:t>
            </a:r>
          </a:p>
          <a:p>
            <a:pPr marL="274320" lvl="0" indent="-274320">
              <a:spcBef>
                <a:spcPts val="580"/>
              </a:spcBef>
              <a:buClr>
                <a:schemeClr val="accent1"/>
              </a:buClr>
              <a:buSzPct val="85000"/>
              <a:buFont typeface="Wingdings" pitchFamily="2" charset="2"/>
              <a:buChar char="l"/>
              <a:defRPr/>
            </a:pPr>
            <a:r>
              <a:rPr lang="en-US" sz="2000" dirty="0" smtClean="0"/>
              <a:t>When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set  </a:t>
            </a:r>
          </a:p>
          <a:p>
            <a:pPr lvl="0">
              <a:spcBef>
                <a:spcPts val="580"/>
              </a:spcBef>
              <a:buClr>
                <a:schemeClr val="accent1"/>
              </a:buClr>
              <a:buSzPct val="85000"/>
              <a:defRPr/>
            </a:pPr>
            <a:r>
              <a:rPr lang="en-US" sz="2000" dirty="0"/>
              <a:t> </a:t>
            </a:r>
            <a:r>
              <a:rPr lang="en-US" sz="2000" dirty="0" smtClean="0"/>
              <a:t>              </a:t>
            </a:r>
          </a:p>
          <a:p>
            <a:pPr lvl="0">
              <a:spcBef>
                <a:spcPts val="580"/>
              </a:spcBef>
              <a:buClr>
                <a:schemeClr val="accent1"/>
              </a:buClr>
              <a:buSzPct val="85000"/>
              <a:defRPr/>
            </a:pPr>
            <a:r>
              <a:rPr kumimoji="0" lang="en-US" sz="2000" b="0" i="0" u="none" strike="noStrike" kern="1200" cap="none" spc="0" normalizeH="0" noProof="0" dirty="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j: trunk number</a:t>
            </a:r>
          </a:p>
          <a:p>
            <a:pPr lvl="0">
              <a:spcBef>
                <a:spcPts val="580"/>
              </a:spcBef>
              <a:buClr>
                <a:schemeClr val="accent1"/>
              </a:buClr>
              <a:buSzPct val="85000"/>
              <a:defRPr/>
            </a:pPr>
            <a:r>
              <a:rPr lang="en-US" sz="2000" noProof="0" dirty="0"/>
              <a:t> </a:t>
            </a:r>
            <a:r>
              <a:rPr lang="en-US" sz="2000" noProof="0" dirty="0" smtClean="0"/>
              <a:t>    k: deflection times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l"/>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1539774391"/>
              </p:ext>
            </p:extLst>
          </p:nvPr>
        </p:nvGraphicFramePr>
        <p:xfrm>
          <a:off x="7452320" y="4579671"/>
          <a:ext cx="797458" cy="325493"/>
        </p:xfrm>
        <a:graphic>
          <a:graphicData uri="http://schemas.openxmlformats.org/presentationml/2006/ole">
            <p:oleObj spid="_x0000_s9480" name="公式" r:id="rId5" imgW="622030" imgH="253890" progId="Equation.3">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771180724"/>
              </p:ext>
            </p:extLst>
          </p:nvPr>
        </p:nvGraphicFramePr>
        <p:xfrm>
          <a:off x="7452320" y="4939766"/>
          <a:ext cx="798513" cy="325438"/>
        </p:xfrm>
        <a:graphic>
          <a:graphicData uri="http://schemas.openxmlformats.org/presentationml/2006/ole">
            <p:oleObj spid="_x0000_s9481" name="公式" r:id="rId6" imgW="622030" imgH="253890" progId="Equation.3">
              <p:embed/>
            </p:oleObj>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xmlns="" val="281882605"/>
              </p:ext>
            </p:extLst>
          </p:nvPr>
        </p:nvGraphicFramePr>
        <p:xfrm>
          <a:off x="6876256" y="5299806"/>
          <a:ext cx="536575" cy="325438"/>
        </p:xfrm>
        <a:graphic>
          <a:graphicData uri="http://schemas.openxmlformats.org/presentationml/2006/ole">
            <p:oleObj spid="_x0000_s9482" name="公式" r:id="rId7" imgW="418918" imgH="253890" progId="Equation.3">
              <p:embed/>
            </p:oleObj>
          </a:graphicData>
        </a:graphic>
      </p:graphicFrame>
      <p:sp>
        <p:nvSpPr>
          <p:cNvPr id="8" name="Frame 7"/>
          <p:cNvSpPr/>
          <p:nvPr/>
        </p:nvSpPr>
        <p:spPr>
          <a:xfrm>
            <a:off x="3491880" y="4077072"/>
            <a:ext cx="720080" cy="28372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5220072" y="4077072"/>
            <a:ext cx="720080" cy="28372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627140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392"/>
            <a:ext cx="7772400" cy="1143000"/>
          </a:xfrm>
        </p:spPr>
        <p:txBody>
          <a:bodyPr/>
          <a:lstStyle/>
          <a:p>
            <a:r>
              <a:rPr lang="en-US" altLang="zh-CN" b="1" dirty="0"/>
              <a:t>Why OPCA?</a:t>
            </a:r>
            <a:endParaRPr lang="en-US" b="1"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276872"/>
            <a:ext cx="5656707" cy="424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76394C8-C578-426E-902B-0705F3EF0236}" type="slidenum">
              <a:rPr lang="zh-CN" altLang="en-US" smtClean="0"/>
              <a:pPr/>
              <a:t>12</a:t>
            </a:fld>
            <a:endParaRPr lang="zh-CN" altLang="en-US"/>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191607"/>
            <a:ext cx="1961266" cy="1120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内容占位符 2"/>
          <p:cNvSpPr>
            <a:spLocks noGrp="1"/>
          </p:cNvSpPr>
          <p:nvPr>
            <p:ph sz="quarter" idx="1"/>
          </p:nvPr>
        </p:nvSpPr>
        <p:spPr>
          <a:xfrm>
            <a:off x="683568" y="1052736"/>
            <a:ext cx="7772400" cy="1726704"/>
          </a:xfrm>
        </p:spPr>
        <p:txBody>
          <a:bodyPr/>
          <a:lstStyle/>
          <a:p>
            <a:r>
              <a:rPr lang="en-US" altLang="zh-CN" dirty="0" smtClean="0"/>
              <a:t>In our example, OPCA needs less time than EFPA</a:t>
            </a:r>
          </a:p>
          <a:p>
            <a:r>
              <a:rPr lang="en-US" altLang="zh-CN" dirty="0" smtClean="0"/>
              <a:t>In practical range, OPCA is more accurate than EFPA and  generally it is not worse</a:t>
            </a:r>
          </a:p>
          <a:p>
            <a:endParaRPr lang="en-US" altLang="zh-CN" dirty="0" smtClean="0"/>
          </a:p>
          <a:p>
            <a:endParaRPr lang="en-US" altLang="zh-CN" dirty="0" smtClean="0"/>
          </a:p>
          <a:p>
            <a:pPr>
              <a:buNone/>
            </a:pPr>
            <a:endParaRPr lang="en-US" altLang="zh-CN" dirty="0" smtClean="0"/>
          </a:p>
          <a:p>
            <a:pPr>
              <a:buNone/>
            </a:pPr>
            <a:endParaRPr lang="en-US" altLang="zh-CN" dirty="0" smtClean="0"/>
          </a:p>
        </p:txBody>
      </p:sp>
      <p:sp>
        <p:nvSpPr>
          <p:cNvPr id="8" name="Content Placeholder 2"/>
          <p:cNvSpPr txBox="1">
            <a:spLocks/>
          </p:cNvSpPr>
          <p:nvPr/>
        </p:nvSpPr>
        <p:spPr>
          <a:xfrm>
            <a:off x="6326973" y="2420887"/>
            <a:ext cx="2627784" cy="4320481"/>
          </a:xfrm>
          <a:prstGeom prst="rect">
            <a:avLst/>
          </a:prstGeom>
        </p:spPr>
        <p:txBody>
          <a:bodyPr vert="horz">
            <a:no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l"/>
              <a:tabLst/>
              <a:defRPr/>
            </a:pPr>
            <a:r>
              <a:rPr lang="en-US" sz="2000" dirty="0" smtClean="0"/>
              <a:t>D=3</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l"/>
              <a:tabLst/>
              <a:defRPr/>
            </a:pPr>
            <a:r>
              <a:rPr lang="en-US" sz="2000" dirty="0" smtClean="0"/>
              <a:t>C=50</a:t>
            </a:r>
            <a:endParaRPr lang="en-US" sz="2000" dirty="0"/>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l"/>
              <a:tabLst/>
              <a:defRPr/>
            </a:pPr>
            <a:r>
              <a:rPr lang="en-US" sz="2000" dirty="0" smtClean="0"/>
              <a:t>in </a:t>
            </a:r>
            <a:r>
              <a:rPr lang="en-US" sz="2000" dirty="0"/>
              <a:t>the practical loading range, EFPA does not </a:t>
            </a:r>
            <a:r>
              <a:rPr lang="en-US" sz="2000" dirty="0" smtClean="0"/>
              <a:t>performs better </a:t>
            </a:r>
            <a:r>
              <a:rPr lang="en-US" sz="2000" dirty="0"/>
              <a:t>than </a:t>
            </a:r>
            <a:r>
              <a:rPr lang="en-US" sz="2000" dirty="0" smtClean="0"/>
              <a:t>OPCA</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l"/>
              <a:tabLst/>
              <a:defRPr/>
            </a:pPr>
            <a:r>
              <a:rPr lang="en-US" sz="2000" dirty="0" smtClean="0"/>
              <a:t>EFPA </a:t>
            </a:r>
            <a:r>
              <a:rPr lang="en-US" sz="2000" dirty="0"/>
              <a:t>is only more accurate than OPCA when the offered </a:t>
            </a:r>
            <a:r>
              <a:rPr lang="en-US" sz="2000" dirty="0" smtClean="0"/>
              <a:t>load is </a:t>
            </a:r>
            <a:r>
              <a:rPr lang="en-US" sz="2000" dirty="0"/>
              <a:t>within 35–40</a:t>
            </a:r>
            <a:endParaRPr lang="en-US" sz="2000" dirty="0" smtClean="0"/>
          </a:p>
          <a:p>
            <a:pPr marL="274320" lvl="0" indent="-274320">
              <a:spcBef>
                <a:spcPts val="580"/>
              </a:spcBef>
              <a:buClr>
                <a:schemeClr val="accent1"/>
              </a:buClr>
              <a:buSzPct val="85000"/>
              <a:buFont typeface="Wingdings" pitchFamily="2" charset="2"/>
              <a:buChar char="l"/>
              <a:defRPr/>
            </a:pPr>
            <a:r>
              <a:rPr lang="en-US" sz="2000" dirty="0" smtClean="0"/>
              <a:t>when </a:t>
            </a:r>
            <a:r>
              <a:rPr lang="en-US" sz="2000" dirty="0"/>
              <a:t>the offered load is within </a:t>
            </a:r>
            <a:r>
              <a:rPr lang="en-US" sz="2000" dirty="0" smtClean="0"/>
              <a:t>40–50, EFPA cannot converge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67224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13</a:t>
            </a:fld>
            <a:endParaRPr lang="zh-CN" altLang="en-US"/>
          </a:p>
        </p:txBody>
      </p:sp>
      <p:sp>
        <p:nvSpPr>
          <p:cNvPr id="4" name="Content Placeholder 3"/>
          <p:cNvSpPr>
            <a:spLocks noGrp="1"/>
          </p:cNvSpPr>
          <p:nvPr>
            <p:ph sz="quarter" idx="1"/>
          </p:nvPr>
        </p:nvSpPr>
        <p:spPr/>
        <p:txBody>
          <a:bodyPr>
            <a:normAutofit lnSpcReduction="10000"/>
          </a:bodyPr>
          <a:lstStyle/>
          <a:p>
            <a:r>
              <a:rPr lang="en-US" sz="3200" dirty="0" smtClean="0"/>
              <a:t>Provide the upper and lower bounds for the blocking probability obtained by OPCA </a:t>
            </a:r>
          </a:p>
          <a:p>
            <a:endParaRPr lang="en-US" sz="3200" dirty="0" smtClean="0"/>
          </a:p>
          <a:p>
            <a:r>
              <a:rPr lang="en-US" sz="3200" dirty="0" smtClean="0"/>
              <a:t>Understand and mathematically prove the conditions under which the bounds draw near each other</a:t>
            </a:r>
          </a:p>
          <a:p>
            <a:endParaRPr lang="en-US" sz="3200" dirty="0" smtClean="0"/>
          </a:p>
          <a:p>
            <a:r>
              <a:rPr lang="en-US" sz="3200" dirty="0" smtClean="0"/>
              <a:t>Find a way to make the bounds converge faster, use them to find solutions for OPCA</a:t>
            </a:r>
          </a:p>
          <a:p>
            <a:endParaRPr lang="en-US" sz="3200" dirty="0"/>
          </a:p>
        </p:txBody>
      </p:sp>
    </p:spTree>
    <p:extLst>
      <p:ext uri="{BB962C8B-B14F-4D97-AF65-F5344CB8AC3E}">
        <p14:creationId xmlns:p14="http://schemas.microsoft.com/office/powerpoint/2010/main" xmlns="" val="2997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Numerical results</a:t>
            </a:r>
            <a:endParaRPr lang="en-US" dirty="0"/>
          </a:p>
        </p:txBody>
      </p:sp>
      <p:pic>
        <p:nvPicPr>
          <p:cNvPr id="655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484784"/>
            <a:ext cx="4456534" cy="49719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76394C8-C578-426E-902B-0705F3EF0236}" type="slidenum">
              <a:rPr lang="zh-CN" altLang="en-US" smtClean="0"/>
              <a:pPr/>
              <a:t>14</a:t>
            </a:fld>
            <a:endParaRPr lang="zh-CN" altLang="en-US"/>
          </a:p>
        </p:txBody>
      </p:sp>
      <mc:AlternateContent xmlns:mc="http://schemas.openxmlformats.org/markup-compatibility/2006">
        <mc:Choice xmlns:a14="http://schemas.microsoft.com/office/drawing/2010/main" xmlns="" Requires="a14">
          <p:sp>
            <p:nvSpPr>
              <p:cNvPr id="4" name="Content Placeholder 3"/>
              <p:cNvSpPr>
                <a:spLocks noGrp="1"/>
              </p:cNvSpPr>
              <p:nvPr>
                <p:ph sz="quarter" idx="1"/>
              </p:nvPr>
            </p:nvSpPr>
            <p:spPr>
              <a:xfrm>
                <a:off x="4283968" y="1684741"/>
                <a:ext cx="4608512" cy="4572000"/>
              </a:xfrm>
            </p:spPr>
            <p:txBody>
              <a:bodyPr>
                <a:normAutofit/>
              </a:bodyPr>
              <a:lstStyle/>
              <a:p>
                <a:r>
                  <a:rPr lang="en-US" dirty="0" smtClean="0"/>
                  <a:t>C=50</a:t>
                </a:r>
              </a:p>
              <a:p>
                <a:r>
                  <a:rPr lang="en-US" dirty="0" smtClean="0"/>
                  <a:t>Offered load to each SD pair: 30 </a:t>
                </a:r>
                <a:r>
                  <a:rPr lang="en-US" dirty="0" err="1" smtClean="0"/>
                  <a:t>Erlangs</a:t>
                </a:r>
                <a:endParaRPr lang="en-US" dirty="0" smtClean="0"/>
              </a:p>
              <a:p>
                <a:r>
                  <a:rPr lang="en-US" dirty="0" smtClean="0"/>
                  <a:t>When no. of iterations = 7,</a:t>
                </a:r>
              </a:p>
              <a:p>
                <a:pPr marL="0" indent="0">
                  <a:buNone/>
                </a:pPr>
                <a:r>
                  <a:rPr lang="en-US" dirty="0"/>
                  <a:t> </a:t>
                </a:r>
                <a:r>
                  <a:rPr lang="en-US" dirty="0" smtClean="0"/>
                  <a:t>   </a:t>
                </a:r>
                <a14:m>
                  <m:oMath xmlns:m="http://schemas.openxmlformats.org/officeDocument/2006/math">
                    <m:f>
                      <m:fPr>
                        <m:ctrlPr>
                          <a:rPr lang="en-US" sz="2200" i="1" smtClean="0">
                            <a:latin typeface="Cambria Math"/>
                          </a:rPr>
                        </m:ctrlPr>
                      </m:fPr>
                      <m:num>
                        <m:r>
                          <a:rPr lang="en-US" sz="2200" b="0" i="1" smtClean="0">
                            <a:latin typeface="Cambria Math"/>
                          </a:rPr>
                          <m:t>𝑑𝑖𝑠𝑡𝑎𝑛𝑐𝑒</m:t>
                        </m:r>
                        <m:r>
                          <a:rPr lang="en-US" sz="2200" b="0" i="1" smtClean="0">
                            <a:latin typeface="Cambria Math"/>
                          </a:rPr>
                          <m:t> </m:t>
                        </m:r>
                        <m:r>
                          <a:rPr lang="en-US" sz="2200" b="0" i="1" smtClean="0">
                            <a:latin typeface="Cambria Math"/>
                          </a:rPr>
                          <m:t>𝑏𝑒𝑡𝑤𝑒𝑒𝑛</m:t>
                        </m:r>
                        <m:r>
                          <a:rPr lang="en-US" sz="2200" b="0" i="1" smtClean="0">
                            <a:latin typeface="Cambria Math"/>
                          </a:rPr>
                          <m:t> </m:t>
                        </m:r>
                        <m:r>
                          <a:rPr lang="en-US" sz="2200" b="0" i="1" smtClean="0">
                            <a:latin typeface="Cambria Math"/>
                          </a:rPr>
                          <m:t>𝑡𝑤𝑜</m:t>
                        </m:r>
                        <m:r>
                          <a:rPr lang="en-US" sz="2200" b="0" i="1" smtClean="0">
                            <a:latin typeface="Cambria Math"/>
                          </a:rPr>
                          <m:t> </m:t>
                        </m:r>
                        <m:r>
                          <a:rPr lang="en-US" sz="2200" b="0" i="1" smtClean="0">
                            <a:latin typeface="Cambria Math"/>
                          </a:rPr>
                          <m:t>𝑏𝑜𝑢𝑛𝑑𝑠</m:t>
                        </m:r>
                      </m:num>
                      <m:den>
                        <m:r>
                          <a:rPr lang="en-US" sz="2200" b="0" i="1" smtClean="0">
                            <a:latin typeface="Cambria Math"/>
                          </a:rPr>
                          <m:t>𝑙𝑜𝑤𝑒𝑟</m:t>
                        </m:r>
                        <m:r>
                          <a:rPr lang="en-US" sz="2200" b="0" i="1" smtClean="0">
                            <a:latin typeface="Cambria Math"/>
                          </a:rPr>
                          <m:t> </m:t>
                        </m:r>
                        <m:r>
                          <a:rPr lang="en-US" sz="2200" b="0" i="1" smtClean="0">
                            <a:latin typeface="Cambria Math"/>
                          </a:rPr>
                          <m:t>𝑏𝑜𝑢𝑛𝑑</m:t>
                        </m:r>
                        <m:r>
                          <a:rPr lang="en-US" sz="2200" b="0" i="1" smtClean="0">
                            <a:latin typeface="Cambria Math"/>
                          </a:rPr>
                          <m:t> </m:t>
                        </m:r>
                        <m:r>
                          <a:rPr lang="en-US" sz="2200" b="0" i="1" smtClean="0">
                            <a:latin typeface="Cambria Math"/>
                          </a:rPr>
                          <m:t>𝑣𝑎𝑙𝑢𝑒</m:t>
                        </m:r>
                      </m:den>
                    </m:f>
                    <m:r>
                      <a:rPr lang="en-US" sz="2200" b="0" i="1" smtClean="0">
                        <a:latin typeface="Cambria Math"/>
                      </a:rPr>
                      <m:t>&lt; </m:t>
                    </m:r>
                    <m:sSup>
                      <m:sSupPr>
                        <m:ctrlPr>
                          <a:rPr lang="en-US" sz="2200" b="0" i="1" smtClean="0">
                            <a:latin typeface="Cambria Math"/>
                          </a:rPr>
                        </m:ctrlPr>
                      </m:sSupPr>
                      <m:e>
                        <m:r>
                          <a:rPr lang="en-US" sz="2200" b="0" i="1" smtClean="0">
                            <a:latin typeface="Cambria Math"/>
                          </a:rPr>
                          <m:t>10</m:t>
                        </m:r>
                      </m:e>
                      <m:sup>
                        <m:r>
                          <a:rPr lang="en-US" sz="2200" b="0" i="1" smtClean="0">
                            <a:latin typeface="Cambria Math"/>
                          </a:rPr>
                          <m:t>−7</m:t>
                        </m:r>
                      </m:sup>
                    </m:sSup>
                  </m:oMath>
                </a14:m>
                <a:endParaRPr lang="en-US" sz="2200" dirty="0" smtClean="0"/>
              </a:p>
              <a:p>
                <a:endParaRPr lang="en-US" dirty="0" smtClean="0"/>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4283968" y="1684741"/>
                <a:ext cx="4608512" cy="4572000"/>
              </a:xfrm>
              <a:blipFill rotWithShape="1">
                <a:blip r:embed="rId4" cstate="print"/>
                <a:stretch>
                  <a:fillRect l="-1323" t="-1067"/>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60232" y="191607"/>
            <a:ext cx="1961266" cy="1120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5640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Summary</a:t>
            </a:r>
            <a:endParaRPr lang="zh-CN" altLang="en-US" b="1" dirty="0"/>
          </a:p>
        </p:txBody>
      </p:sp>
      <p:sp>
        <p:nvSpPr>
          <p:cNvPr id="3" name="灯片编号占位符 2"/>
          <p:cNvSpPr>
            <a:spLocks noGrp="1"/>
          </p:cNvSpPr>
          <p:nvPr>
            <p:ph type="sldNum" sz="quarter" idx="12"/>
          </p:nvPr>
        </p:nvSpPr>
        <p:spPr/>
        <p:txBody>
          <a:bodyPr/>
          <a:lstStyle/>
          <a:p>
            <a:fld id="{476394C8-C578-426E-902B-0705F3EF0236}" type="slidenum">
              <a:rPr lang="zh-CN" altLang="en-US" smtClean="0"/>
              <a:pPr/>
              <a:t>15</a:t>
            </a:fld>
            <a:endParaRPr lang="zh-CN" altLang="en-US"/>
          </a:p>
        </p:txBody>
      </p:sp>
      <p:sp>
        <p:nvSpPr>
          <p:cNvPr id="4" name="内容占位符 3"/>
          <p:cNvSpPr>
            <a:spLocks noGrp="1"/>
          </p:cNvSpPr>
          <p:nvPr>
            <p:ph sz="quarter" idx="1"/>
          </p:nvPr>
        </p:nvSpPr>
        <p:spPr>
          <a:xfrm>
            <a:off x="755576" y="1447800"/>
            <a:ext cx="7931224" cy="4572000"/>
          </a:xfrm>
        </p:spPr>
        <p:txBody>
          <a:bodyPr>
            <a:normAutofit/>
          </a:bodyPr>
          <a:lstStyle/>
          <a:p>
            <a:r>
              <a:rPr lang="en-US" altLang="zh-CN" sz="3200" dirty="0" smtClean="0">
                <a:solidFill>
                  <a:srgbClr val="FF0000"/>
                </a:solidFill>
              </a:rPr>
              <a:t>Prove</a:t>
            </a:r>
            <a:r>
              <a:rPr lang="en-US" altLang="zh-CN" sz="3200" dirty="0" smtClean="0"/>
              <a:t> that the upper and lower </a:t>
            </a:r>
            <a:r>
              <a:rPr lang="en-US" altLang="zh-CN" sz="3200" dirty="0" smtClean="0">
                <a:solidFill>
                  <a:srgbClr val="FF0000"/>
                </a:solidFill>
              </a:rPr>
              <a:t>bounds draw near</a:t>
            </a:r>
            <a:r>
              <a:rPr lang="en-US" altLang="zh-CN" sz="3200" dirty="0" smtClean="0"/>
              <a:t> each other</a:t>
            </a:r>
            <a:endParaRPr lang="en-US" altLang="zh-CN" sz="3200" dirty="0"/>
          </a:p>
          <a:p>
            <a:pPr marL="0" indent="0">
              <a:buNone/>
            </a:pPr>
            <a:endParaRPr lang="en-US" altLang="zh-CN" sz="3200" dirty="0" smtClean="0"/>
          </a:p>
          <a:p>
            <a:r>
              <a:rPr lang="en-US" altLang="zh-CN" sz="3200" dirty="0" smtClean="0"/>
              <a:t>Numerically demonstrate that the </a:t>
            </a:r>
            <a:r>
              <a:rPr lang="en-US" altLang="zh-CN" sz="3200" dirty="0" smtClean="0">
                <a:solidFill>
                  <a:srgbClr val="FF0000"/>
                </a:solidFill>
              </a:rPr>
              <a:t>bounds become closer </a:t>
            </a:r>
            <a:r>
              <a:rPr lang="en-US" altLang="zh-CN" sz="3200" dirty="0" smtClean="0"/>
              <a:t>to each other </a:t>
            </a:r>
            <a:r>
              <a:rPr lang="en-US" altLang="zh-CN" sz="3200" dirty="0" smtClean="0">
                <a:solidFill>
                  <a:srgbClr val="FF0000"/>
                </a:solidFill>
              </a:rPr>
              <a:t>very fast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sz="quarter" idx="1"/>
          </p:nvPr>
        </p:nvSpPr>
        <p:spPr/>
        <p:txBody>
          <a:bodyPr>
            <a:noAutofit/>
          </a:bodyPr>
          <a:lstStyle/>
          <a:p>
            <a:r>
              <a:rPr lang="en-US" altLang="zh-CN" sz="2800" dirty="0" smtClean="0">
                <a:solidFill>
                  <a:schemeClr val="bg1">
                    <a:lumMod val="75000"/>
                  </a:schemeClr>
                </a:solidFill>
              </a:rPr>
              <a:t>Background: Optical burst switching (OBS)</a:t>
            </a:r>
          </a:p>
          <a:p>
            <a:r>
              <a:rPr lang="en-US" altLang="zh-CN" sz="2800" dirty="0">
                <a:solidFill>
                  <a:schemeClr val="bg1">
                    <a:lumMod val="75000"/>
                  </a:schemeClr>
                </a:solidFill>
              </a:rPr>
              <a:t>Bounds for blocking probability obtained by Overflow Priority Classification Approximation (OPCA) in OBS networks with deflection routing</a:t>
            </a:r>
          </a:p>
          <a:p>
            <a:r>
              <a:rPr lang="en-US" altLang="zh-CN" sz="2800" dirty="0" smtClean="0">
                <a:solidFill>
                  <a:srgbClr val="C00000"/>
                </a:solidFill>
              </a:rPr>
              <a:t>Effective and ineffective utilizations in OBS networks</a:t>
            </a:r>
          </a:p>
          <a:p>
            <a:r>
              <a:rPr lang="en-US" altLang="zh-CN" sz="2800" dirty="0" smtClean="0">
                <a:solidFill>
                  <a:schemeClr val="bg1">
                    <a:lumMod val="75000"/>
                  </a:schemeClr>
                </a:solidFill>
              </a:rPr>
              <a:t>EBSL – a combination of Emulated-OBS (E-OBS), segmentation and least remaining hop-count first (LRHF) </a:t>
            </a:r>
          </a:p>
          <a:p>
            <a:r>
              <a:rPr lang="en-US" altLang="zh-CN" sz="2800" dirty="0" smtClean="0">
                <a:solidFill>
                  <a:schemeClr val="bg1">
                    <a:lumMod val="75000"/>
                  </a:schemeClr>
                </a:solidFill>
              </a:rPr>
              <a:t>Q &amp; A</a:t>
            </a:r>
          </a:p>
        </p:txBody>
      </p:sp>
      <p:sp>
        <p:nvSpPr>
          <p:cNvPr id="4" name="灯片编号占位符 3"/>
          <p:cNvSpPr>
            <a:spLocks noGrp="1"/>
          </p:cNvSpPr>
          <p:nvPr>
            <p:ph type="sldNum" sz="quarter" idx="12"/>
          </p:nvPr>
        </p:nvSpPr>
        <p:spPr/>
        <p:txBody>
          <a:bodyPr/>
          <a:lstStyle/>
          <a:p>
            <a:fld id="{476394C8-C578-426E-902B-0705F3EF0236}" type="slidenum">
              <a:rPr lang="zh-CN" altLang="en-US" smtClean="0"/>
              <a:pPr/>
              <a:t>16</a:t>
            </a:fld>
            <a:endParaRPr lang="zh-CN" altLang="en-US"/>
          </a:p>
        </p:txBody>
      </p:sp>
    </p:spTree>
    <p:extLst>
      <p:ext uri="{BB962C8B-B14F-4D97-AF65-F5344CB8AC3E}">
        <p14:creationId xmlns:p14="http://schemas.microsoft.com/office/powerpoint/2010/main" xmlns="" val="44227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88640"/>
            <a:ext cx="7978080" cy="1143000"/>
          </a:xfrm>
        </p:spPr>
        <p:txBody>
          <a:bodyPr>
            <a:normAutofit/>
          </a:bodyPr>
          <a:lstStyle/>
          <a:p>
            <a:r>
              <a:rPr lang="en-US" altLang="zh-CN" b="1" dirty="0" smtClean="0"/>
              <a:t>Performance study of OBS networks</a:t>
            </a:r>
            <a:endParaRPr lang="zh-CN" altLang="en-US" b="1" dirty="0"/>
          </a:p>
        </p:txBody>
      </p:sp>
      <p:sp>
        <p:nvSpPr>
          <p:cNvPr id="3" name="内容占位符 2"/>
          <p:cNvSpPr>
            <a:spLocks noGrp="1"/>
          </p:cNvSpPr>
          <p:nvPr>
            <p:ph sz="quarter" idx="1"/>
          </p:nvPr>
        </p:nvSpPr>
        <p:spPr/>
        <p:txBody>
          <a:bodyPr/>
          <a:lstStyle/>
          <a:p>
            <a:r>
              <a:rPr lang="en-US" altLang="zh-CN" dirty="0" smtClean="0"/>
              <a:t>Blocking probability</a:t>
            </a:r>
          </a:p>
          <a:p>
            <a:endParaRPr lang="en-US" altLang="zh-CN" dirty="0" smtClean="0"/>
          </a:p>
          <a:p>
            <a:pPr>
              <a:buNone/>
            </a:pPr>
            <a:endParaRPr lang="en-US" altLang="zh-CN" dirty="0" smtClean="0"/>
          </a:p>
          <a:p>
            <a:pPr>
              <a:buNone/>
            </a:pPr>
            <a:endParaRPr lang="en-US" altLang="zh-CN" dirty="0" smtClean="0"/>
          </a:p>
          <a:p>
            <a:r>
              <a:rPr lang="en-US" altLang="zh-CN" dirty="0" smtClean="0"/>
              <a:t>Utilization</a:t>
            </a:r>
            <a:endParaRPr lang="zh-CN" altLang="en-US" dirty="0"/>
          </a:p>
        </p:txBody>
      </p:sp>
      <p:graphicFrame>
        <p:nvGraphicFramePr>
          <p:cNvPr id="5" name="对象 4"/>
          <p:cNvGraphicFramePr>
            <a:graphicFrameLocks noChangeAspect="1"/>
          </p:cNvGraphicFramePr>
          <p:nvPr/>
        </p:nvGraphicFramePr>
        <p:xfrm>
          <a:off x="1625600" y="2349500"/>
          <a:ext cx="5218113" cy="863600"/>
        </p:xfrm>
        <a:graphic>
          <a:graphicData uri="http://schemas.openxmlformats.org/presentationml/2006/ole">
            <p:oleObj spid="_x0000_s2295" name="公式" r:id="rId4" imgW="2590800" imgH="431800" progId="Equation.3">
              <p:embed/>
            </p:oleObj>
          </a:graphicData>
        </a:graphic>
      </p:graphicFrame>
      <p:graphicFrame>
        <p:nvGraphicFramePr>
          <p:cNvPr id="6" name="对象 5"/>
          <p:cNvGraphicFramePr>
            <a:graphicFrameLocks noChangeAspect="1"/>
          </p:cNvGraphicFramePr>
          <p:nvPr/>
        </p:nvGraphicFramePr>
        <p:xfrm>
          <a:off x="1331640" y="4581128"/>
          <a:ext cx="6640513" cy="2049462"/>
        </p:xfrm>
        <a:graphic>
          <a:graphicData uri="http://schemas.openxmlformats.org/presentationml/2006/ole">
            <p:oleObj spid="_x0000_s2296" name="公式" r:id="rId5" imgW="3619500" imgH="1117600" progId="Equation.3">
              <p:embed/>
            </p:oleObj>
          </a:graphicData>
        </a:graphic>
      </p:graphicFrame>
      <p:sp>
        <p:nvSpPr>
          <p:cNvPr id="7" name="下箭头 6"/>
          <p:cNvSpPr/>
          <p:nvPr/>
        </p:nvSpPr>
        <p:spPr>
          <a:xfrm>
            <a:off x="5292080" y="4221088"/>
            <a:ext cx="57606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771800" y="3140968"/>
            <a:ext cx="5832648" cy="1384995"/>
          </a:xfrm>
          <a:prstGeom prst="rect">
            <a:avLst/>
          </a:prstGeom>
          <a:noFill/>
        </p:spPr>
        <p:txBody>
          <a:bodyPr wrap="square" rtlCol="0">
            <a:spAutoFit/>
          </a:bodyPr>
          <a:lstStyle/>
          <a:p>
            <a:r>
              <a:rPr lang="en-US" altLang="zh-CN" sz="2800" dirty="0" smtClean="0">
                <a:solidFill>
                  <a:srgbClr val="FF0000"/>
                </a:solidFill>
              </a:rPr>
              <a:t>Occupied by bursts that:  successfully transmitted or dumped before reaching the destinations     </a:t>
            </a:r>
            <a:endParaRPr lang="zh-CN" altLang="en-US" sz="2800" dirty="0">
              <a:solidFill>
                <a:srgbClr val="FF0000"/>
              </a:solidFill>
            </a:endParaRPr>
          </a:p>
        </p:txBody>
      </p:sp>
      <p:sp>
        <p:nvSpPr>
          <p:cNvPr id="9" name="灯片编号占位符 8"/>
          <p:cNvSpPr>
            <a:spLocks noGrp="1"/>
          </p:cNvSpPr>
          <p:nvPr>
            <p:ph type="sldNum" sz="quarter" idx="12"/>
          </p:nvPr>
        </p:nvSpPr>
        <p:spPr/>
        <p:txBody>
          <a:bodyPr/>
          <a:lstStyle/>
          <a:p>
            <a:fld id="{476394C8-C578-426E-902B-0705F3EF0236}" type="slidenum">
              <a:rPr lang="zh-CN" altLang="en-US" smtClean="0"/>
              <a:pPr/>
              <a:t>17</a:t>
            </a:fld>
            <a:endParaRPr lang="zh-CN" altLang="en-US"/>
          </a:p>
        </p:txBody>
      </p:sp>
    </p:spTree>
    <p:extLst>
      <p:ext uri="{BB962C8B-B14F-4D97-AF65-F5344CB8AC3E}">
        <p14:creationId xmlns:p14="http://schemas.microsoft.com/office/powerpoint/2010/main" xmlns="" val="396173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a:t>Objective</a:t>
            </a:r>
            <a:endParaRPr lang="zh-TW" altLang="en-US" b="1" dirty="0"/>
          </a:p>
        </p:txBody>
      </p:sp>
      <p:sp>
        <p:nvSpPr>
          <p:cNvPr id="3" name="Content Placeholder 2"/>
          <p:cNvSpPr>
            <a:spLocks noGrp="1"/>
          </p:cNvSpPr>
          <p:nvPr>
            <p:ph sz="quarter" idx="1"/>
          </p:nvPr>
        </p:nvSpPr>
        <p:spPr/>
        <p:txBody>
          <a:bodyPr/>
          <a:lstStyle/>
          <a:p>
            <a:r>
              <a:rPr lang="en-US" altLang="zh-TW" dirty="0" smtClean="0"/>
              <a:t>To gain insight into the efficiency and performance of OBS networks</a:t>
            </a:r>
          </a:p>
          <a:p>
            <a:endParaRPr lang="zh-TW" altLang="en-US" dirty="0"/>
          </a:p>
        </p:txBody>
      </p:sp>
      <p:sp>
        <p:nvSpPr>
          <p:cNvPr id="5" name="TextBox 4"/>
          <p:cNvSpPr txBox="1"/>
          <p:nvPr/>
        </p:nvSpPr>
        <p:spPr>
          <a:xfrm>
            <a:off x="323528" y="3645024"/>
            <a:ext cx="2411760" cy="1077218"/>
          </a:xfrm>
          <a:prstGeom prst="rect">
            <a:avLst/>
          </a:prstGeom>
          <a:solidFill>
            <a:schemeClr val="accent1">
              <a:lumMod val="20000"/>
              <a:lumOff val="80000"/>
            </a:schemeClr>
          </a:solidFill>
        </p:spPr>
        <p:txBody>
          <a:bodyPr wrap="square" rtlCol="0">
            <a:spAutoFit/>
          </a:bodyPr>
          <a:lstStyle/>
          <a:p>
            <a:r>
              <a:rPr lang="en-US" altLang="zh-CN" sz="3200" dirty="0" smtClean="0"/>
              <a:t>Utilization (U) [%]</a:t>
            </a:r>
            <a:endParaRPr lang="zh-CN" altLang="en-US" sz="3200" dirty="0"/>
          </a:p>
        </p:txBody>
      </p:sp>
      <p:cxnSp>
        <p:nvCxnSpPr>
          <p:cNvPr id="7" name="直接箭头连接符 6"/>
          <p:cNvCxnSpPr>
            <a:stCxn id="5" idx="3"/>
            <a:endCxn id="9" idx="1"/>
          </p:cNvCxnSpPr>
          <p:nvPr/>
        </p:nvCxnSpPr>
        <p:spPr>
          <a:xfrm flipV="1">
            <a:off x="2735288" y="2969370"/>
            <a:ext cx="324544" cy="1214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9832" y="2276872"/>
            <a:ext cx="1728192" cy="1384995"/>
          </a:xfrm>
          <a:prstGeom prst="rect">
            <a:avLst/>
          </a:prstGeom>
          <a:solidFill>
            <a:schemeClr val="accent1">
              <a:lumMod val="20000"/>
              <a:lumOff val="80000"/>
            </a:schemeClr>
          </a:solidFill>
        </p:spPr>
        <p:txBody>
          <a:bodyPr wrap="square" rtlCol="0">
            <a:spAutoFit/>
          </a:bodyPr>
          <a:lstStyle/>
          <a:p>
            <a:r>
              <a:rPr lang="en-US" altLang="zh-CN" sz="2800" dirty="0" smtClean="0"/>
              <a:t>Effective </a:t>
            </a:r>
          </a:p>
          <a:p>
            <a:r>
              <a:rPr lang="en-US" altLang="zh-CN" sz="2800" dirty="0" smtClean="0"/>
              <a:t>Utilization (EU) [%]</a:t>
            </a:r>
            <a:endParaRPr lang="zh-CN" altLang="en-US" sz="2800" dirty="0"/>
          </a:p>
        </p:txBody>
      </p:sp>
      <p:sp>
        <p:nvSpPr>
          <p:cNvPr id="10" name="TextBox 9"/>
          <p:cNvSpPr txBox="1"/>
          <p:nvPr/>
        </p:nvSpPr>
        <p:spPr>
          <a:xfrm>
            <a:off x="3131840" y="4941168"/>
            <a:ext cx="1656184" cy="1384995"/>
          </a:xfrm>
          <a:prstGeom prst="rect">
            <a:avLst/>
          </a:prstGeom>
          <a:solidFill>
            <a:schemeClr val="accent1">
              <a:lumMod val="20000"/>
              <a:lumOff val="80000"/>
            </a:schemeClr>
          </a:solidFill>
        </p:spPr>
        <p:txBody>
          <a:bodyPr wrap="square" rtlCol="0">
            <a:spAutoFit/>
          </a:bodyPr>
          <a:lstStyle/>
          <a:p>
            <a:r>
              <a:rPr lang="en-US" altLang="zh-CN" sz="2800" dirty="0" smtClean="0"/>
              <a:t>Ineffective Utilization</a:t>
            </a:r>
          </a:p>
          <a:p>
            <a:r>
              <a:rPr lang="en-US" altLang="zh-CN" sz="2800" dirty="0" smtClean="0"/>
              <a:t>(IU) [%]</a:t>
            </a:r>
            <a:endParaRPr lang="zh-CN" altLang="en-US" sz="2800" dirty="0"/>
          </a:p>
        </p:txBody>
      </p:sp>
      <p:cxnSp>
        <p:nvCxnSpPr>
          <p:cNvPr id="12" name="直接箭头连接符 11"/>
          <p:cNvCxnSpPr>
            <a:stCxn id="5" idx="3"/>
            <a:endCxn id="10" idx="1"/>
          </p:cNvCxnSpPr>
          <p:nvPr/>
        </p:nvCxnSpPr>
        <p:spPr>
          <a:xfrm>
            <a:off x="2735288" y="4183633"/>
            <a:ext cx="396552" cy="1450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88024" y="2348880"/>
            <a:ext cx="3995936" cy="830997"/>
          </a:xfrm>
          <a:prstGeom prst="rect">
            <a:avLst/>
          </a:prstGeom>
          <a:noFill/>
        </p:spPr>
        <p:txBody>
          <a:bodyPr wrap="square" rtlCol="0">
            <a:spAutoFit/>
          </a:bodyPr>
          <a:lstStyle/>
          <a:p>
            <a:r>
              <a:rPr lang="en-US" altLang="zh-CN" sz="2400" dirty="0" smtClean="0"/>
              <a:t>Channels used by bursts that eventually </a:t>
            </a:r>
            <a:r>
              <a:rPr lang="en-US" altLang="zh-CN" sz="2400" dirty="0" smtClean="0">
                <a:solidFill>
                  <a:srgbClr val="FF0000"/>
                </a:solidFill>
              </a:rPr>
              <a:t>reach</a:t>
            </a:r>
            <a:r>
              <a:rPr lang="en-US" altLang="zh-CN" sz="2400" dirty="0" smtClean="0"/>
              <a:t> their destinations</a:t>
            </a:r>
            <a:endParaRPr lang="zh-CN" altLang="en-US" sz="2400" dirty="0"/>
          </a:p>
        </p:txBody>
      </p:sp>
      <p:sp>
        <p:nvSpPr>
          <p:cNvPr id="17" name="TextBox 16"/>
          <p:cNvSpPr txBox="1"/>
          <p:nvPr/>
        </p:nvSpPr>
        <p:spPr>
          <a:xfrm>
            <a:off x="4752528" y="5229200"/>
            <a:ext cx="4211960" cy="1200329"/>
          </a:xfrm>
          <a:prstGeom prst="rect">
            <a:avLst/>
          </a:prstGeom>
          <a:noFill/>
        </p:spPr>
        <p:txBody>
          <a:bodyPr wrap="square" rtlCol="0">
            <a:spAutoFit/>
          </a:bodyPr>
          <a:lstStyle/>
          <a:p>
            <a:r>
              <a:rPr lang="en-US" altLang="zh-CN" sz="2400" dirty="0" smtClean="0"/>
              <a:t>Channels used by bursts that are </a:t>
            </a:r>
            <a:r>
              <a:rPr lang="en-US" altLang="zh-CN" sz="2400" dirty="0" smtClean="0">
                <a:solidFill>
                  <a:srgbClr val="FF0000"/>
                </a:solidFill>
              </a:rPr>
              <a:t>dumped before reaching</a:t>
            </a:r>
            <a:r>
              <a:rPr lang="en-US" altLang="zh-CN" sz="2400" dirty="0" smtClean="0"/>
              <a:t> their destinations</a:t>
            </a:r>
            <a:endParaRPr lang="zh-CN" altLang="en-US" sz="2400" dirty="0"/>
          </a:p>
        </p:txBody>
      </p:sp>
      <p:cxnSp>
        <p:nvCxnSpPr>
          <p:cNvPr id="24" name="直接箭头连接符 23"/>
          <p:cNvCxnSpPr/>
          <p:nvPr/>
        </p:nvCxnSpPr>
        <p:spPr>
          <a:xfrm>
            <a:off x="4788024" y="3645024"/>
            <a:ext cx="72008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08104" y="3429000"/>
            <a:ext cx="1368152" cy="954107"/>
          </a:xfrm>
          <a:prstGeom prst="rect">
            <a:avLst/>
          </a:prstGeom>
          <a:solidFill>
            <a:schemeClr val="accent1">
              <a:lumMod val="20000"/>
              <a:lumOff val="80000"/>
            </a:schemeClr>
          </a:solidFill>
        </p:spPr>
        <p:txBody>
          <a:bodyPr wrap="square" rtlCol="0">
            <a:spAutoFit/>
          </a:bodyPr>
          <a:lstStyle/>
          <a:p>
            <a:r>
              <a:rPr lang="en-US" altLang="zh-CN" sz="2800" dirty="0" err="1" smtClean="0"/>
              <a:t>Goodput</a:t>
            </a:r>
            <a:endParaRPr lang="en-US" altLang="zh-CN" sz="2800" dirty="0" smtClean="0"/>
          </a:p>
          <a:p>
            <a:r>
              <a:rPr lang="en-US" altLang="zh-CN" sz="2800" dirty="0" smtClean="0"/>
              <a:t>[</a:t>
            </a:r>
            <a:r>
              <a:rPr lang="en-US" altLang="zh-CN" sz="2800" dirty="0" err="1" smtClean="0"/>
              <a:t>Erlangs</a:t>
            </a:r>
            <a:r>
              <a:rPr lang="en-US" altLang="zh-CN" sz="2800" dirty="0" smtClean="0"/>
              <a:t>]</a:t>
            </a:r>
          </a:p>
        </p:txBody>
      </p:sp>
      <p:sp>
        <p:nvSpPr>
          <p:cNvPr id="15" name="TextBox 14"/>
          <p:cNvSpPr txBox="1"/>
          <p:nvPr/>
        </p:nvSpPr>
        <p:spPr>
          <a:xfrm>
            <a:off x="6876256" y="3356992"/>
            <a:ext cx="2267744" cy="1200329"/>
          </a:xfrm>
          <a:prstGeom prst="rect">
            <a:avLst/>
          </a:prstGeom>
          <a:noFill/>
        </p:spPr>
        <p:txBody>
          <a:bodyPr wrap="square" rtlCol="0">
            <a:spAutoFit/>
          </a:bodyPr>
          <a:lstStyle/>
          <a:p>
            <a:r>
              <a:rPr lang="en-US" altLang="zh-CN" sz="2400" dirty="0" smtClean="0"/>
              <a:t>Traffic that successfully reach the destinations</a:t>
            </a:r>
            <a:endParaRPr lang="zh-CN" altLang="en-US" sz="2400" dirty="0"/>
          </a:p>
        </p:txBody>
      </p:sp>
      <p:cxnSp>
        <p:nvCxnSpPr>
          <p:cNvPr id="19" name="直接箭头连接符 18"/>
          <p:cNvCxnSpPr/>
          <p:nvPr/>
        </p:nvCxnSpPr>
        <p:spPr>
          <a:xfrm flipV="1">
            <a:off x="4788024" y="3789040"/>
            <a:ext cx="72008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788024" y="4293096"/>
            <a:ext cx="576064" cy="360040"/>
          </a:xfrm>
          <a:prstGeom prst="line">
            <a:avLst/>
          </a:prstGeom>
          <a:ln w="76200"/>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flipH="1">
            <a:off x="4788024" y="4293096"/>
            <a:ext cx="576064" cy="360040"/>
          </a:xfrm>
          <a:prstGeom prst="line">
            <a:avLst/>
          </a:prstGeom>
          <a:ln w="76200"/>
        </p:spPr>
        <p:style>
          <a:lnRef idx="1">
            <a:schemeClr val="dk1"/>
          </a:lnRef>
          <a:fillRef idx="0">
            <a:schemeClr val="dk1"/>
          </a:fillRef>
          <a:effectRef idx="0">
            <a:schemeClr val="dk1"/>
          </a:effectRef>
          <a:fontRef idx="minor">
            <a:schemeClr val="tx1"/>
          </a:fontRef>
        </p:style>
      </p:cxnSp>
      <p:pic>
        <p:nvPicPr>
          <p:cNvPr id="6656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905790"/>
            <a:ext cx="2316941" cy="1293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灯片编号占位符 17"/>
          <p:cNvSpPr>
            <a:spLocks noGrp="1"/>
          </p:cNvSpPr>
          <p:nvPr>
            <p:ph type="sldNum" sz="quarter" idx="12"/>
          </p:nvPr>
        </p:nvSpPr>
        <p:spPr/>
        <p:txBody>
          <a:bodyPr/>
          <a:lstStyle/>
          <a:p>
            <a:fld id="{476394C8-C578-426E-902B-0705F3EF0236}" type="slidenum">
              <a:rPr lang="zh-CN" altLang="en-US" smtClean="0"/>
              <a:pPr/>
              <a:t>18</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6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6" grpId="0"/>
      <p:bldP spid="17" grpId="0"/>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An Example</a:t>
            </a:r>
            <a:endParaRPr lang="zh-CN" altLang="en-US" b="1" dirty="0"/>
          </a:p>
        </p:txBody>
      </p:sp>
      <p:sp>
        <p:nvSpPr>
          <p:cNvPr id="5" name="TextBox 4"/>
          <p:cNvSpPr txBox="1"/>
          <p:nvPr/>
        </p:nvSpPr>
        <p:spPr>
          <a:xfrm>
            <a:off x="899592" y="4653136"/>
            <a:ext cx="1656184" cy="1815882"/>
          </a:xfrm>
          <a:prstGeom prst="rect">
            <a:avLst/>
          </a:prstGeom>
          <a:noFill/>
        </p:spPr>
        <p:txBody>
          <a:bodyPr wrap="square" rtlCol="0">
            <a:spAutoFit/>
          </a:bodyPr>
          <a:lstStyle/>
          <a:p>
            <a:r>
              <a:rPr lang="en-US" altLang="zh-CN" sz="2800" dirty="0" smtClean="0"/>
              <a:t>Trunk 1:</a:t>
            </a:r>
          </a:p>
          <a:p>
            <a:r>
              <a:rPr lang="en-US" altLang="zh-CN" sz="2800" dirty="0" smtClean="0"/>
              <a:t>U: 50%</a:t>
            </a:r>
          </a:p>
          <a:p>
            <a:r>
              <a:rPr lang="en-US" altLang="zh-CN" sz="2800" dirty="0" smtClean="0"/>
              <a:t>EU: 0%</a:t>
            </a:r>
          </a:p>
          <a:p>
            <a:r>
              <a:rPr lang="en-US" altLang="zh-CN" sz="2800" dirty="0" smtClean="0"/>
              <a:t>IU: 50%</a:t>
            </a:r>
            <a:endParaRPr lang="zh-CN" altLang="en-US" sz="2800" dirty="0"/>
          </a:p>
        </p:txBody>
      </p:sp>
      <p:sp>
        <p:nvSpPr>
          <p:cNvPr id="6" name="TextBox 5"/>
          <p:cNvSpPr txBox="1"/>
          <p:nvPr/>
        </p:nvSpPr>
        <p:spPr>
          <a:xfrm>
            <a:off x="2843808" y="4653136"/>
            <a:ext cx="1656184" cy="1815882"/>
          </a:xfrm>
          <a:prstGeom prst="rect">
            <a:avLst/>
          </a:prstGeom>
          <a:noFill/>
        </p:spPr>
        <p:txBody>
          <a:bodyPr wrap="square" rtlCol="0">
            <a:spAutoFit/>
          </a:bodyPr>
          <a:lstStyle/>
          <a:p>
            <a:r>
              <a:rPr lang="en-US" altLang="zh-CN" sz="2800" dirty="0" smtClean="0"/>
              <a:t>Trunk 2:</a:t>
            </a:r>
          </a:p>
          <a:p>
            <a:r>
              <a:rPr lang="en-US" altLang="zh-CN" sz="2800" dirty="0" smtClean="0"/>
              <a:t>U: 100%</a:t>
            </a:r>
          </a:p>
          <a:p>
            <a:r>
              <a:rPr lang="en-US" altLang="zh-CN" sz="2800" dirty="0" smtClean="0"/>
              <a:t>EU: 50%</a:t>
            </a:r>
          </a:p>
          <a:p>
            <a:r>
              <a:rPr lang="en-US" altLang="zh-CN" sz="2800" dirty="0" smtClean="0"/>
              <a:t>IU: 50%</a:t>
            </a:r>
            <a:endParaRPr lang="zh-CN" altLang="en-US" sz="2800" dirty="0"/>
          </a:p>
        </p:txBody>
      </p:sp>
      <p:sp>
        <p:nvSpPr>
          <p:cNvPr id="7" name="TextBox 6"/>
          <p:cNvSpPr txBox="1"/>
          <p:nvPr/>
        </p:nvSpPr>
        <p:spPr>
          <a:xfrm>
            <a:off x="4932040" y="4653136"/>
            <a:ext cx="1656184" cy="1815882"/>
          </a:xfrm>
          <a:prstGeom prst="rect">
            <a:avLst/>
          </a:prstGeom>
          <a:noFill/>
        </p:spPr>
        <p:txBody>
          <a:bodyPr wrap="square" rtlCol="0">
            <a:spAutoFit/>
          </a:bodyPr>
          <a:lstStyle/>
          <a:p>
            <a:r>
              <a:rPr lang="en-US" altLang="zh-CN" sz="2800" dirty="0" smtClean="0"/>
              <a:t>Trunk 3:</a:t>
            </a:r>
          </a:p>
          <a:p>
            <a:r>
              <a:rPr lang="en-US" altLang="zh-CN" sz="2800" dirty="0" smtClean="0"/>
              <a:t>U: 100%</a:t>
            </a:r>
          </a:p>
          <a:p>
            <a:r>
              <a:rPr lang="en-US" altLang="zh-CN" sz="2800" dirty="0" smtClean="0"/>
              <a:t>EU: 100%</a:t>
            </a:r>
          </a:p>
          <a:p>
            <a:r>
              <a:rPr lang="en-US" altLang="zh-CN" sz="2800" dirty="0" smtClean="0"/>
              <a:t>IU: 0%</a:t>
            </a:r>
            <a:endParaRPr lang="zh-CN" altLang="en-US" sz="2800" dirty="0"/>
          </a:p>
        </p:txBody>
      </p:sp>
      <p:sp>
        <p:nvSpPr>
          <p:cNvPr id="8" name="椭圆 7"/>
          <p:cNvSpPr/>
          <p:nvPr/>
        </p:nvSpPr>
        <p:spPr>
          <a:xfrm>
            <a:off x="395536" y="3429000"/>
            <a:ext cx="720080"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267744" y="3429000"/>
            <a:ext cx="720080"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139952" y="3429000"/>
            <a:ext cx="720080"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012160" y="3429000"/>
            <a:ext cx="720080"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95536" y="3573016"/>
            <a:ext cx="792088" cy="677108"/>
          </a:xfrm>
          <a:prstGeom prst="rect">
            <a:avLst/>
          </a:prstGeom>
          <a:noFill/>
        </p:spPr>
        <p:txBody>
          <a:bodyPr wrap="square" rtlCol="0">
            <a:spAutoFit/>
          </a:bodyPr>
          <a:lstStyle/>
          <a:p>
            <a:pPr algn="ctr"/>
            <a:r>
              <a:rPr lang="en-US" altLang="zh-CN" sz="1900" dirty="0" smtClean="0"/>
              <a:t>Node A</a:t>
            </a:r>
            <a:endParaRPr lang="zh-CN" altLang="en-US" sz="1900" dirty="0"/>
          </a:p>
        </p:txBody>
      </p:sp>
      <p:sp>
        <p:nvSpPr>
          <p:cNvPr id="13" name="TextBox 12"/>
          <p:cNvSpPr txBox="1"/>
          <p:nvPr/>
        </p:nvSpPr>
        <p:spPr>
          <a:xfrm>
            <a:off x="2267744" y="3573016"/>
            <a:ext cx="792088" cy="677108"/>
          </a:xfrm>
          <a:prstGeom prst="rect">
            <a:avLst/>
          </a:prstGeom>
          <a:noFill/>
        </p:spPr>
        <p:txBody>
          <a:bodyPr wrap="square" rtlCol="0">
            <a:spAutoFit/>
          </a:bodyPr>
          <a:lstStyle/>
          <a:p>
            <a:pPr algn="ctr"/>
            <a:r>
              <a:rPr lang="en-US" altLang="zh-CN" sz="1900" dirty="0" smtClean="0"/>
              <a:t>Node B</a:t>
            </a:r>
            <a:endParaRPr lang="zh-CN" altLang="en-US" sz="1900" dirty="0"/>
          </a:p>
        </p:txBody>
      </p:sp>
      <p:sp>
        <p:nvSpPr>
          <p:cNvPr id="14" name="TextBox 13"/>
          <p:cNvSpPr txBox="1"/>
          <p:nvPr/>
        </p:nvSpPr>
        <p:spPr>
          <a:xfrm>
            <a:off x="4139952" y="3573016"/>
            <a:ext cx="792088" cy="677108"/>
          </a:xfrm>
          <a:prstGeom prst="rect">
            <a:avLst/>
          </a:prstGeom>
          <a:noFill/>
        </p:spPr>
        <p:txBody>
          <a:bodyPr wrap="square" rtlCol="0">
            <a:spAutoFit/>
          </a:bodyPr>
          <a:lstStyle/>
          <a:p>
            <a:pPr algn="ctr"/>
            <a:r>
              <a:rPr lang="en-US" altLang="zh-CN" sz="1900" dirty="0" smtClean="0"/>
              <a:t>Node C</a:t>
            </a:r>
            <a:endParaRPr lang="zh-CN" altLang="en-US" sz="1900" dirty="0"/>
          </a:p>
        </p:txBody>
      </p:sp>
      <p:sp>
        <p:nvSpPr>
          <p:cNvPr id="15" name="TextBox 14"/>
          <p:cNvSpPr txBox="1"/>
          <p:nvPr/>
        </p:nvSpPr>
        <p:spPr>
          <a:xfrm>
            <a:off x="6012160" y="3573016"/>
            <a:ext cx="792088" cy="677108"/>
          </a:xfrm>
          <a:prstGeom prst="rect">
            <a:avLst/>
          </a:prstGeom>
          <a:noFill/>
        </p:spPr>
        <p:txBody>
          <a:bodyPr wrap="square" rtlCol="0">
            <a:spAutoFit/>
          </a:bodyPr>
          <a:lstStyle/>
          <a:p>
            <a:pPr algn="ctr"/>
            <a:r>
              <a:rPr lang="en-US" altLang="zh-CN" sz="1900" dirty="0" smtClean="0"/>
              <a:t>Node D</a:t>
            </a:r>
            <a:endParaRPr lang="zh-CN" altLang="en-US" sz="1900" dirty="0"/>
          </a:p>
        </p:txBody>
      </p:sp>
      <p:sp>
        <p:nvSpPr>
          <p:cNvPr id="16" name="矩形 15"/>
          <p:cNvSpPr/>
          <p:nvPr/>
        </p:nvSpPr>
        <p:spPr>
          <a:xfrm>
            <a:off x="1115616" y="3501008"/>
            <a:ext cx="115212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987824" y="3501008"/>
            <a:ext cx="115212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1187624" y="3501008"/>
            <a:ext cx="1080120" cy="400110"/>
          </a:xfrm>
          <a:prstGeom prst="rect">
            <a:avLst/>
          </a:prstGeom>
          <a:noFill/>
        </p:spPr>
        <p:txBody>
          <a:bodyPr wrap="square" rtlCol="0">
            <a:spAutoFit/>
          </a:bodyPr>
          <a:lstStyle/>
          <a:p>
            <a:r>
              <a:rPr lang="en-US" altLang="zh-CN" sz="2000" dirty="0" smtClean="0"/>
              <a:t>Burst AD</a:t>
            </a:r>
            <a:endParaRPr lang="zh-CN" altLang="en-US" sz="2000" dirty="0"/>
          </a:p>
        </p:txBody>
      </p:sp>
      <p:sp>
        <p:nvSpPr>
          <p:cNvPr id="19" name="TextBox 18"/>
          <p:cNvSpPr txBox="1"/>
          <p:nvPr/>
        </p:nvSpPr>
        <p:spPr>
          <a:xfrm>
            <a:off x="3059832" y="3501008"/>
            <a:ext cx="1080120" cy="400110"/>
          </a:xfrm>
          <a:prstGeom prst="rect">
            <a:avLst/>
          </a:prstGeom>
          <a:noFill/>
        </p:spPr>
        <p:txBody>
          <a:bodyPr wrap="square" rtlCol="0">
            <a:spAutoFit/>
          </a:bodyPr>
          <a:lstStyle/>
          <a:p>
            <a:r>
              <a:rPr lang="en-US" altLang="zh-CN" sz="2000" dirty="0" smtClean="0"/>
              <a:t>Burst AD</a:t>
            </a:r>
            <a:endParaRPr lang="zh-CN" altLang="en-US" sz="2000" dirty="0"/>
          </a:p>
        </p:txBody>
      </p:sp>
      <p:sp>
        <p:nvSpPr>
          <p:cNvPr id="20" name="矩形 19"/>
          <p:cNvSpPr/>
          <p:nvPr/>
        </p:nvSpPr>
        <p:spPr>
          <a:xfrm>
            <a:off x="1115616" y="3861048"/>
            <a:ext cx="115212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987824" y="3861048"/>
            <a:ext cx="1152128" cy="360040"/>
          </a:xfrm>
          <a:prstGeom prst="rect">
            <a:avLst/>
          </a:prstGeom>
          <a:solidFill>
            <a:srgbClr val="19C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860032" y="3501008"/>
            <a:ext cx="1152128" cy="360040"/>
          </a:xfrm>
          <a:prstGeom prst="rect">
            <a:avLst/>
          </a:prstGeom>
          <a:solidFill>
            <a:srgbClr val="19C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860032" y="3861048"/>
            <a:ext cx="1152128" cy="360040"/>
          </a:xfrm>
          <a:prstGeom prst="rect">
            <a:avLst/>
          </a:prstGeom>
          <a:solidFill>
            <a:srgbClr val="19C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059832" y="3861048"/>
            <a:ext cx="1080120" cy="400110"/>
          </a:xfrm>
          <a:prstGeom prst="rect">
            <a:avLst/>
          </a:prstGeom>
          <a:noFill/>
        </p:spPr>
        <p:txBody>
          <a:bodyPr wrap="square" rtlCol="0">
            <a:spAutoFit/>
          </a:bodyPr>
          <a:lstStyle/>
          <a:p>
            <a:r>
              <a:rPr lang="en-US" altLang="zh-CN" sz="2000" dirty="0" smtClean="0"/>
              <a:t>Burst BD</a:t>
            </a:r>
            <a:endParaRPr lang="zh-CN" altLang="en-US" sz="2000" dirty="0"/>
          </a:p>
        </p:txBody>
      </p:sp>
      <p:sp>
        <p:nvSpPr>
          <p:cNvPr id="25" name="TextBox 24"/>
          <p:cNvSpPr txBox="1"/>
          <p:nvPr/>
        </p:nvSpPr>
        <p:spPr>
          <a:xfrm>
            <a:off x="4932040" y="3501008"/>
            <a:ext cx="1080120" cy="400110"/>
          </a:xfrm>
          <a:prstGeom prst="rect">
            <a:avLst/>
          </a:prstGeom>
          <a:noFill/>
        </p:spPr>
        <p:txBody>
          <a:bodyPr wrap="square" rtlCol="0">
            <a:spAutoFit/>
          </a:bodyPr>
          <a:lstStyle/>
          <a:p>
            <a:r>
              <a:rPr lang="en-US" altLang="zh-CN" sz="2000" dirty="0" smtClean="0"/>
              <a:t>Burst CD</a:t>
            </a:r>
            <a:endParaRPr lang="zh-CN" altLang="en-US" sz="2000" dirty="0"/>
          </a:p>
        </p:txBody>
      </p:sp>
      <p:sp>
        <p:nvSpPr>
          <p:cNvPr id="26" name="TextBox 25"/>
          <p:cNvSpPr txBox="1"/>
          <p:nvPr/>
        </p:nvSpPr>
        <p:spPr>
          <a:xfrm>
            <a:off x="4932040" y="3861048"/>
            <a:ext cx="1080120" cy="400110"/>
          </a:xfrm>
          <a:prstGeom prst="rect">
            <a:avLst/>
          </a:prstGeom>
          <a:noFill/>
        </p:spPr>
        <p:txBody>
          <a:bodyPr wrap="square" rtlCol="0">
            <a:spAutoFit/>
          </a:bodyPr>
          <a:lstStyle/>
          <a:p>
            <a:r>
              <a:rPr lang="en-US" altLang="zh-CN" sz="2000" dirty="0" smtClean="0"/>
              <a:t>Burst BD</a:t>
            </a:r>
            <a:endParaRPr lang="zh-CN" altLang="en-US" sz="2000" dirty="0"/>
          </a:p>
        </p:txBody>
      </p:sp>
      <p:sp>
        <p:nvSpPr>
          <p:cNvPr id="27" name="矩形 26"/>
          <p:cNvSpPr/>
          <p:nvPr/>
        </p:nvSpPr>
        <p:spPr>
          <a:xfrm>
            <a:off x="1619672" y="1412776"/>
            <a:ext cx="115212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3203848" y="1412776"/>
            <a:ext cx="3960440" cy="400110"/>
          </a:xfrm>
          <a:prstGeom prst="rect">
            <a:avLst/>
          </a:prstGeom>
          <a:noFill/>
        </p:spPr>
        <p:txBody>
          <a:bodyPr wrap="square" rtlCol="0">
            <a:spAutoFit/>
          </a:bodyPr>
          <a:lstStyle/>
          <a:p>
            <a:r>
              <a:rPr lang="en-US" altLang="zh-CN" sz="2000" dirty="0" smtClean="0"/>
              <a:t>Free channel</a:t>
            </a:r>
            <a:endParaRPr lang="zh-CN" altLang="en-US" sz="2000" dirty="0"/>
          </a:p>
        </p:txBody>
      </p:sp>
      <p:sp>
        <p:nvSpPr>
          <p:cNvPr id="29" name="矩形 28"/>
          <p:cNvSpPr/>
          <p:nvPr/>
        </p:nvSpPr>
        <p:spPr>
          <a:xfrm>
            <a:off x="1619672" y="2060848"/>
            <a:ext cx="1152128" cy="360040"/>
          </a:xfrm>
          <a:prstGeom prst="rect">
            <a:avLst/>
          </a:prstGeom>
          <a:solidFill>
            <a:srgbClr val="19C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619672" y="2708920"/>
            <a:ext cx="115212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3131840" y="1844824"/>
            <a:ext cx="5544616" cy="707886"/>
          </a:xfrm>
          <a:prstGeom prst="rect">
            <a:avLst/>
          </a:prstGeom>
          <a:noFill/>
        </p:spPr>
        <p:txBody>
          <a:bodyPr wrap="square" rtlCol="0">
            <a:spAutoFit/>
          </a:bodyPr>
          <a:lstStyle/>
          <a:p>
            <a:r>
              <a:rPr lang="en-US" altLang="zh-CN" sz="2000" dirty="0" smtClean="0"/>
              <a:t>Busy channel occupied by a burst that </a:t>
            </a:r>
            <a:r>
              <a:rPr lang="en-US" altLang="zh-CN" sz="2000" dirty="0" smtClean="0">
                <a:solidFill>
                  <a:srgbClr val="7030A0"/>
                </a:solidFill>
              </a:rPr>
              <a:t>can reach </a:t>
            </a:r>
            <a:r>
              <a:rPr lang="en-US" altLang="zh-CN" sz="2000" dirty="0" smtClean="0"/>
              <a:t>its destination </a:t>
            </a:r>
            <a:r>
              <a:rPr lang="en-US" altLang="zh-CN" sz="2000" dirty="0" smtClean="0">
                <a:sym typeface="Wingdings" pitchFamily="2" charset="2"/>
              </a:rPr>
              <a:t>E</a:t>
            </a:r>
            <a:r>
              <a:rPr lang="en-US" altLang="zh-CN" sz="2000" dirty="0" smtClean="0"/>
              <a:t>U</a:t>
            </a:r>
            <a:endParaRPr lang="zh-CN" altLang="en-US" sz="2000" dirty="0"/>
          </a:p>
        </p:txBody>
      </p:sp>
      <p:sp>
        <p:nvSpPr>
          <p:cNvPr id="32" name="TextBox 31"/>
          <p:cNvSpPr txBox="1"/>
          <p:nvPr/>
        </p:nvSpPr>
        <p:spPr>
          <a:xfrm>
            <a:off x="3203848" y="2564904"/>
            <a:ext cx="5544616" cy="707886"/>
          </a:xfrm>
          <a:prstGeom prst="rect">
            <a:avLst/>
          </a:prstGeom>
          <a:noFill/>
        </p:spPr>
        <p:txBody>
          <a:bodyPr wrap="square" rtlCol="0">
            <a:spAutoFit/>
          </a:bodyPr>
          <a:lstStyle/>
          <a:p>
            <a:r>
              <a:rPr lang="en-US" altLang="zh-CN" sz="2000" dirty="0" smtClean="0"/>
              <a:t>Busy channel occupied by a burst </a:t>
            </a:r>
            <a:r>
              <a:rPr lang="en-US" altLang="zh-CN" sz="2000" dirty="0" smtClean="0">
                <a:solidFill>
                  <a:srgbClr val="7030A0"/>
                </a:solidFill>
              </a:rPr>
              <a:t>that dumped before reach </a:t>
            </a:r>
            <a:r>
              <a:rPr lang="en-US" altLang="zh-CN" sz="2000" dirty="0" smtClean="0"/>
              <a:t>its destination </a:t>
            </a:r>
            <a:r>
              <a:rPr lang="en-US" altLang="zh-CN" sz="2000" dirty="0" smtClean="0">
                <a:sym typeface="Wingdings" pitchFamily="2" charset="2"/>
              </a:rPr>
              <a:t> IU</a:t>
            </a:r>
            <a:endParaRPr lang="zh-CN" altLang="en-US" sz="2000" dirty="0"/>
          </a:p>
        </p:txBody>
      </p:sp>
      <p:sp>
        <p:nvSpPr>
          <p:cNvPr id="33" name="右箭头 32"/>
          <p:cNvSpPr/>
          <p:nvPr/>
        </p:nvSpPr>
        <p:spPr>
          <a:xfrm>
            <a:off x="2915816" y="1484784"/>
            <a:ext cx="216024" cy="261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箭头 33"/>
          <p:cNvSpPr/>
          <p:nvPr/>
        </p:nvSpPr>
        <p:spPr>
          <a:xfrm>
            <a:off x="2915816" y="2060848"/>
            <a:ext cx="216024" cy="261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a:off x="2915816" y="2780928"/>
            <a:ext cx="216024" cy="261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灯片编号占位符 35"/>
          <p:cNvSpPr>
            <a:spLocks noGrp="1"/>
          </p:cNvSpPr>
          <p:nvPr>
            <p:ph type="sldNum" sz="quarter" idx="12"/>
          </p:nvPr>
        </p:nvSpPr>
        <p:spPr/>
        <p:txBody>
          <a:bodyPr/>
          <a:lstStyle/>
          <a:p>
            <a:fld id="{476394C8-C578-426E-902B-0705F3EF0236}" type="slidenum">
              <a:rPr lang="zh-CN" altLang="en-US" smtClean="0"/>
              <a:pPr/>
              <a:t>19</a:t>
            </a:fld>
            <a:endParaRPr lang="zh-CN" altLang="en-US"/>
          </a:p>
        </p:txBody>
      </p:sp>
      <p:sp>
        <p:nvSpPr>
          <p:cNvPr id="37" name="下箭头 36"/>
          <p:cNvSpPr/>
          <p:nvPr/>
        </p:nvSpPr>
        <p:spPr>
          <a:xfrm>
            <a:off x="4499992" y="4509120"/>
            <a:ext cx="720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3419872" y="5157192"/>
            <a:ext cx="2520280" cy="461665"/>
          </a:xfrm>
          <a:prstGeom prst="rect">
            <a:avLst/>
          </a:prstGeom>
          <a:noFill/>
        </p:spPr>
        <p:txBody>
          <a:bodyPr wrap="square" rtlCol="0">
            <a:spAutoFit/>
          </a:bodyPr>
          <a:lstStyle/>
          <a:p>
            <a:r>
              <a:rPr lang="en-US" altLang="zh-CN" sz="2400" dirty="0" smtClean="0"/>
              <a:t>Burst AD is dumped</a:t>
            </a:r>
            <a:endParaRPr lang="zh-CN" altLang="en-US" sz="2400" dirty="0"/>
          </a:p>
        </p:txBody>
      </p:sp>
      <p:sp>
        <p:nvSpPr>
          <p:cNvPr id="3" name="TextBox 2"/>
          <p:cNvSpPr txBox="1"/>
          <p:nvPr/>
        </p:nvSpPr>
        <p:spPr>
          <a:xfrm>
            <a:off x="6804248" y="3429000"/>
            <a:ext cx="2520280" cy="1631216"/>
          </a:xfrm>
          <a:prstGeom prst="rect">
            <a:avLst/>
          </a:prstGeom>
          <a:noFill/>
        </p:spPr>
        <p:txBody>
          <a:bodyPr wrap="square" rtlCol="0">
            <a:spAutoFit/>
          </a:bodyPr>
          <a:lstStyle/>
          <a:p>
            <a:r>
              <a:rPr lang="en-US" sz="2000" dirty="0" smtClean="0"/>
              <a:t>Burst AD: from A to D through B and C</a:t>
            </a:r>
          </a:p>
          <a:p>
            <a:r>
              <a:rPr lang="en-US" sz="2000" dirty="0" smtClean="0"/>
              <a:t>Burst BD: from B to D through C</a:t>
            </a:r>
          </a:p>
          <a:p>
            <a:r>
              <a:rPr lang="en-US" sz="2000" dirty="0" smtClean="0"/>
              <a:t>Burst CD: from C to 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3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txEl>
                                              <p:pRg st="0" end="0"/>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
                                            <p:txEl>
                                              <p:pRg st="1" end="1"/>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
                                            <p:txEl>
                                              <p:pRg st="3" end="3"/>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
                                            <p:txEl>
                                              <p:pRg st="0" end="0"/>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
                                            <p:txEl>
                                              <p:pRg st="1" end="1"/>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
                                            <p:txEl>
                                              <p:pRg st="2" end="2"/>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
                                            <p:txEl>
                                              <p:pRg st="3" end="3"/>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
                                            <p:txEl>
                                              <p:pRg st="0" end="0"/>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
                                            <p:txEl>
                                              <p:pRg st="1" end="1"/>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
                                            <p:txEl>
                                              <p:pRg st="2" end="2"/>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12" grpId="0"/>
      <p:bldP spid="13" grpId="0"/>
      <p:bldP spid="14" grpId="0"/>
      <p:bldP spid="15" grpId="0"/>
      <p:bldP spid="16" grpId="0" animBg="1"/>
      <p:bldP spid="17" grpId="0" animBg="1"/>
      <p:bldP spid="18" grpId="0"/>
      <p:bldP spid="19" grpId="0"/>
      <p:bldP spid="20" grpId="0" animBg="1"/>
      <p:bldP spid="21" grpId="0" animBg="1"/>
      <p:bldP spid="22" grpId="0" animBg="1"/>
      <p:bldP spid="23" grpId="0" animBg="1"/>
      <p:bldP spid="24" grpId="0"/>
      <p:bldP spid="25" grpId="0"/>
      <p:bldP spid="26" grpId="0"/>
      <p:bldP spid="27" grpId="0" animBg="1"/>
      <p:bldP spid="28" grpId="0"/>
      <p:bldP spid="29" grpId="0" animBg="1"/>
      <p:bldP spid="30" grpId="0" animBg="1"/>
      <p:bldP spid="31" grpId="0"/>
      <p:bldP spid="32" grpId="0"/>
      <p:bldP spid="33" grpId="0" animBg="1"/>
      <p:bldP spid="34" grpId="0" animBg="1"/>
      <p:bldP spid="35" grpId="0" animBg="1"/>
      <p:bldP spid="37" grpId="0" animBg="1"/>
      <p:bldP spid="37" grpId="1" animBg="1"/>
      <p:bldP spid="38" grpId="0"/>
      <p:bldP spid="3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sz="quarter" idx="1"/>
          </p:nvPr>
        </p:nvSpPr>
        <p:spPr/>
        <p:txBody>
          <a:bodyPr>
            <a:noAutofit/>
          </a:bodyPr>
          <a:lstStyle/>
          <a:p>
            <a:r>
              <a:rPr lang="en-US" altLang="zh-CN" sz="2800" dirty="0" smtClean="0"/>
              <a:t>Background: Optical burst switching (OBS)</a:t>
            </a:r>
          </a:p>
          <a:p>
            <a:r>
              <a:rPr lang="en-US" altLang="zh-CN" sz="2800" dirty="0"/>
              <a:t>Bounds for blocking probability obtained by Overflow Priority Classification Approximation (OPCA) in OBS networks with deflection routing</a:t>
            </a:r>
          </a:p>
          <a:p>
            <a:r>
              <a:rPr lang="en-US" altLang="zh-CN" sz="2800" dirty="0" smtClean="0"/>
              <a:t>Effective and ineffective utilizations in OBS networks</a:t>
            </a:r>
          </a:p>
          <a:p>
            <a:r>
              <a:rPr lang="en-US" altLang="zh-CN" sz="2800" dirty="0" smtClean="0"/>
              <a:t>EBSL – a combination of Emulated-OBS (E-OBS), segmentation and least remaining hop-count first (LRHF) </a:t>
            </a:r>
          </a:p>
          <a:p>
            <a:r>
              <a:rPr lang="en-US" altLang="zh-CN" sz="2800" dirty="0" smtClean="0"/>
              <a:t>Q &amp; A</a:t>
            </a:r>
          </a:p>
        </p:txBody>
      </p:sp>
      <p:sp>
        <p:nvSpPr>
          <p:cNvPr id="4" name="灯片编号占位符 3"/>
          <p:cNvSpPr>
            <a:spLocks noGrp="1"/>
          </p:cNvSpPr>
          <p:nvPr>
            <p:ph type="sldNum" sz="quarter" idx="12"/>
          </p:nvPr>
        </p:nvSpPr>
        <p:spPr/>
        <p:txBody>
          <a:bodyPr/>
          <a:lstStyle/>
          <a:p>
            <a:fld id="{476394C8-C578-426E-902B-0705F3EF0236}"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Network Models</a:t>
            </a:r>
            <a:endParaRPr lang="zh-CN" altLang="en-US" b="1" dirty="0"/>
          </a:p>
        </p:txBody>
      </p:sp>
      <p:sp>
        <p:nvSpPr>
          <p:cNvPr id="12" name="灯片编号占位符 11"/>
          <p:cNvSpPr>
            <a:spLocks noGrp="1"/>
          </p:cNvSpPr>
          <p:nvPr>
            <p:ph type="sldNum" sz="quarter" idx="12"/>
          </p:nvPr>
        </p:nvSpPr>
        <p:spPr/>
        <p:txBody>
          <a:bodyPr/>
          <a:lstStyle/>
          <a:p>
            <a:fld id="{476394C8-C578-426E-902B-0705F3EF0236}" type="slidenum">
              <a:rPr lang="zh-CN" altLang="en-US" smtClean="0"/>
              <a:pPr/>
              <a:t>20</a:t>
            </a:fld>
            <a:endParaRPr lang="zh-CN" altLang="en-US"/>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5042" y="2348880"/>
            <a:ext cx="5363422"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p:cNvSpPr txBox="1"/>
          <p:nvPr/>
        </p:nvSpPr>
        <p:spPr>
          <a:xfrm>
            <a:off x="4819228" y="5139144"/>
            <a:ext cx="3816424" cy="523220"/>
          </a:xfrm>
          <a:prstGeom prst="rect">
            <a:avLst/>
          </a:prstGeom>
          <a:noFill/>
        </p:spPr>
        <p:txBody>
          <a:bodyPr wrap="square" rtlCol="0">
            <a:spAutoFit/>
          </a:bodyPr>
          <a:lstStyle/>
          <a:p>
            <a:r>
              <a:rPr lang="en-US" altLang="zh-CN" sz="2800" dirty="0" smtClean="0"/>
              <a:t>14-node </a:t>
            </a:r>
            <a:r>
              <a:rPr lang="en-US" altLang="zh-CN" sz="2800" dirty="0" err="1" smtClean="0"/>
              <a:t>NSFNet</a:t>
            </a:r>
            <a:endParaRPr lang="zh-CN" altLang="en-US" sz="2800"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2636912"/>
            <a:ext cx="2266950" cy="184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1043608" y="5138028"/>
            <a:ext cx="2160240" cy="523220"/>
          </a:xfrm>
          <a:prstGeom prst="rect">
            <a:avLst/>
          </a:prstGeom>
          <a:noFill/>
        </p:spPr>
        <p:txBody>
          <a:bodyPr wrap="square" rtlCol="0">
            <a:spAutoFit/>
          </a:bodyPr>
          <a:lstStyle/>
          <a:p>
            <a:r>
              <a:rPr lang="en-US" sz="2800" dirty="0" smtClean="0"/>
              <a:t>6-node ring</a:t>
            </a:r>
            <a:endParaRPr lang="en-US" sz="2800" dirty="0"/>
          </a:p>
        </p:txBody>
      </p:sp>
      <p:sp>
        <p:nvSpPr>
          <p:cNvPr id="4" name="TextBox 3"/>
          <p:cNvSpPr txBox="1"/>
          <p:nvPr/>
        </p:nvSpPr>
        <p:spPr>
          <a:xfrm>
            <a:off x="395536" y="5711283"/>
            <a:ext cx="3384376" cy="492443"/>
          </a:xfrm>
          <a:prstGeom prst="rect">
            <a:avLst/>
          </a:prstGeom>
          <a:noFill/>
        </p:spPr>
        <p:txBody>
          <a:bodyPr wrap="square" rtlCol="0">
            <a:spAutoFit/>
          </a:bodyPr>
          <a:lstStyle/>
          <a:p>
            <a:r>
              <a:rPr lang="en-US" sz="2600" dirty="0" smtClean="0"/>
              <a:t>With only 3-hop SD pairs</a:t>
            </a:r>
            <a:endParaRPr lang="en-US" sz="2600" dirty="0"/>
          </a:p>
        </p:txBody>
      </p:sp>
      <p:sp>
        <p:nvSpPr>
          <p:cNvPr id="5" name="TextBox 4"/>
          <p:cNvSpPr txBox="1"/>
          <p:nvPr/>
        </p:nvSpPr>
        <p:spPr>
          <a:xfrm>
            <a:off x="4544241" y="5744869"/>
            <a:ext cx="4176464" cy="492443"/>
          </a:xfrm>
          <a:prstGeom prst="rect">
            <a:avLst/>
          </a:prstGeom>
          <a:noFill/>
        </p:spPr>
        <p:txBody>
          <a:bodyPr wrap="square" rtlCol="0">
            <a:spAutoFit/>
          </a:bodyPr>
          <a:lstStyle/>
          <a:p>
            <a:r>
              <a:rPr lang="en-US" sz="2600" dirty="0" smtClean="0"/>
              <a:t>With all possible SD pairs</a:t>
            </a:r>
            <a:endParaRPr lang="en-US" sz="2600" dirty="0"/>
          </a:p>
        </p:txBody>
      </p:sp>
      <p:sp>
        <p:nvSpPr>
          <p:cNvPr id="6" name="TextBox 5"/>
          <p:cNvSpPr txBox="1"/>
          <p:nvPr/>
        </p:nvSpPr>
        <p:spPr>
          <a:xfrm>
            <a:off x="1691680" y="4468470"/>
            <a:ext cx="648072" cy="369332"/>
          </a:xfrm>
          <a:prstGeom prst="rect">
            <a:avLst/>
          </a:prstGeom>
          <a:noFill/>
        </p:spPr>
        <p:txBody>
          <a:bodyPr wrap="square" rtlCol="0">
            <a:spAutoFit/>
          </a:bodyPr>
          <a:lstStyle/>
          <a:p>
            <a:r>
              <a:rPr lang="en-US" dirty="0" smtClean="0"/>
              <a:t>200</a:t>
            </a:r>
            <a:endParaRPr lang="en-US" dirty="0"/>
          </a:p>
        </p:txBody>
      </p:sp>
      <p:sp>
        <p:nvSpPr>
          <p:cNvPr id="11" name="TextBox 10"/>
          <p:cNvSpPr txBox="1"/>
          <p:nvPr/>
        </p:nvSpPr>
        <p:spPr>
          <a:xfrm>
            <a:off x="2657685" y="3789040"/>
            <a:ext cx="648072" cy="369332"/>
          </a:xfrm>
          <a:prstGeom prst="rect">
            <a:avLst/>
          </a:prstGeom>
          <a:noFill/>
        </p:spPr>
        <p:txBody>
          <a:bodyPr wrap="square" rtlCol="0">
            <a:spAutoFit/>
          </a:bodyPr>
          <a:lstStyle/>
          <a:p>
            <a:r>
              <a:rPr lang="en-US" dirty="0" smtClean="0"/>
              <a:t>200</a:t>
            </a:r>
            <a:endParaRPr lang="en-US" dirty="0"/>
          </a:p>
        </p:txBody>
      </p:sp>
      <p:sp>
        <p:nvSpPr>
          <p:cNvPr id="15" name="TextBox 14"/>
          <p:cNvSpPr txBox="1"/>
          <p:nvPr/>
        </p:nvSpPr>
        <p:spPr>
          <a:xfrm>
            <a:off x="2555776" y="2924944"/>
            <a:ext cx="648072" cy="369332"/>
          </a:xfrm>
          <a:prstGeom prst="rect">
            <a:avLst/>
          </a:prstGeom>
          <a:noFill/>
        </p:spPr>
        <p:txBody>
          <a:bodyPr wrap="square" rtlCol="0">
            <a:spAutoFit/>
          </a:bodyPr>
          <a:lstStyle/>
          <a:p>
            <a:r>
              <a:rPr lang="en-US" dirty="0" smtClean="0"/>
              <a:t>200</a:t>
            </a:r>
            <a:endParaRPr lang="en-US" dirty="0"/>
          </a:p>
        </p:txBody>
      </p:sp>
      <p:sp>
        <p:nvSpPr>
          <p:cNvPr id="16" name="TextBox 15"/>
          <p:cNvSpPr txBox="1"/>
          <p:nvPr/>
        </p:nvSpPr>
        <p:spPr>
          <a:xfrm>
            <a:off x="1553324" y="2555612"/>
            <a:ext cx="648072" cy="369332"/>
          </a:xfrm>
          <a:prstGeom prst="rect">
            <a:avLst/>
          </a:prstGeom>
          <a:noFill/>
        </p:spPr>
        <p:txBody>
          <a:bodyPr wrap="square" rtlCol="0">
            <a:spAutoFit/>
          </a:bodyPr>
          <a:lstStyle/>
          <a:p>
            <a:r>
              <a:rPr lang="en-US" dirty="0" smtClean="0"/>
              <a:t>200</a:t>
            </a:r>
            <a:endParaRPr lang="en-US" dirty="0"/>
          </a:p>
        </p:txBody>
      </p:sp>
      <p:sp>
        <p:nvSpPr>
          <p:cNvPr id="17" name="TextBox 16"/>
          <p:cNvSpPr txBox="1"/>
          <p:nvPr/>
        </p:nvSpPr>
        <p:spPr>
          <a:xfrm>
            <a:off x="719572" y="3109610"/>
            <a:ext cx="648072" cy="369332"/>
          </a:xfrm>
          <a:prstGeom prst="rect">
            <a:avLst/>
          </a:prstGeom>
          <a:noFill/>
        </p:spPr>
        <p:txBody>
          <a:bodyPr wrap="square" rtlCol="0">
            <a:spAutoFit/>
          </a:bodyPr>
          <a:lstStyle/>
          <a:p>
            <a:r>
              <a:rPr lang="en-US" dirty="0" smtClean="0"/>
              <a:t>200</a:t>
            </a:r>
            <a:endParaRPr lang="en-US" dirty="0"/>
          </a:p>
        </p:txBody>
      </p:sp>
      <p:sp>
        <p:nvSpPr>
          <p:cNvPr id="18" name="TextBox 17"/>
          <p:cNvSpPr txBox="1"/>
          <p:nvPr/>
        </p:nvSpPr>
        <p:spPr>
          <a:xfrm>
            <a:off x="719572" y="3796967"/>
            <a:ext cx="648072" cy="369332"/>
          </a:xfrm>
          <a:prstGeom prst="rect">
            <a:avLst/>
          </a:prstGeom>
          <a:noFill/>
        </p:spPr>
        <p:txBody>
          <a:bodyPr wrap="square" rtlCol="0">
            <a:spAutoFit/>
          </a:bodyPr>
          <a:lstStyle/>
          <a:p>
            <a:r>
              <a:rPr lang="en-US" dirty="0" smtClean="0"/>
              <a:t>200</a:t>
            </a:r>
            <a:endParaRPr lang="en-US" dirty="0"/>
          </a:p>
        </p:txBody>
      </p:sp>
    </p:spTree>
    <p:extLst>
      <p:ext uri="{BB962C8B-B14F-4D97-AF65-F5344CB8AC3E}">
        <p14:creationId xmlns:p14="http://schemas.microsoft.com/office/powerpoint/2010/main" xmlns="" val="3555417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t>Our Simulation Scenario</a:t>
            </a:r>
            <a:endParaRPr lang="zh-TW" altLang="en-US" b="1" dirty="0"/>
          </a:p>
        </p:txBody>
      </p:sp>
      <p:sp>
        <p:nvSpPr>
          <p:cNvPr id="3" name="Content Placeholder 2"/>
          <p:cNvSpPr>
            <a:spLocks noGrp="1"/>
          </p:cNvSpPr>
          <p:nvPr>
            <p:ph sz="quarter" idx="1"/>
          </p:nvPr>
        </p:nvSpPr>
        <p:spPr>
          <a:xfrm>
            <a:off x="251520" y="1484784"/>
            <a:ext cx="8532440" cy="4933528"/>
          </a:xfrm>
        </p:spPr>
        <p:txBody>
          <a:bodyPr>
            <a:normAutofit fontScale="92500" lnSpcReduction="20000"/>
          </a:bodyPr>
          <a:lstStyle/>
          <a:p>
            <a:r>
              <a:rPr lang="en-US" altLang="zh-TW" sz="3000" dirty="0" smtClean="0"/>
              <a:t>Independent Poisson process of arrivals</a:t>
            </a:r>
          </a:p>
          <a:p>
            <a:r>
              <a:rPr lang="en-US" altLang="zh-TW" sz="3000" dirty="0" smtClean="0"/>
              <a:t>Transmission rate:  10 </a:t>
            </a:r>
            <a:r>
              <a:rPr lang="en-US" altLang="zh-TW" sz="3000" dirty="0" err="1" smtClean="0"/>
              <a:t>Gb</a:t>
            </a:r>
            <a:r>
              <a:rPr lang="en-US" altLang="zh-TW" sz="3000" dirty="0" smtClean="0"/>
              <a:t>/s</a:t>
            </a:r>
          </a:p>
          <a:p>
            <a:r>
              <a:rPr lang="en-US" altLang="zh-TW" sz="3000" dirty="0" smtClean="0"/>
              <a:t>Fixed packet size: 1250 </a:t>
            </a:r>
            <a:r>
              <a:rPr lang="en-US" altLang="zh-CN" sz="3000" dirty="0" smtClean="0"/>
              <a:t>Bytes/packet</a:t>
            </a:r>
          </a:p>
          <a:p>
            <a:r>
              <a:rPr lang="en-US" altLang="zh-TW" sz="3000" dirty="0" smtClean="0"/>
              <a:t>Burst size:  Exponential distribution  (rounded) with mean 250 packets/burst</a:t>
            </a:r>
          </a:p>
          <a:p>
            <a:r>
              <a:rPr lang="en-US" altLang="zh-TW" sz="3000" dirty="0" smtClean="0"/>
              <a:t>Mean burst transmission time: 250 </a:t>
            </a:r>
            <a:r>
              <a:rPr lang="el-GR" altLang="zh-TW" sz="3000" dirty="0">
                <a:ea typeface="宋体"/>
              </a:rPr>
              <a:t>μ</a:t>
            </a:r>
            <a:r>
              <a:rPr lang="en-US" altLang="zh-TW" sz="3000" dirty="0">
                <a:ea typeface="宋体"/>
              </a:rPr>
              <a:t>s</a:t>
            </a:r>
            <a:endParaRPr lang="en-US" altLang="zh-TW" sz="3000" dirty="0" smtClean="0"/>
          </a:p>
          <a:p>
            <a:r>
              <a:rPr lang="en-US" altLang="zh-TW" sz="3000" dirty="0" smtClean="0"/>
              <a:t>1-hop offset time: 10 </a:t>
            </a:r>
            <a:r>
              <a:rPr lang="el-GR" altLang="zh-TW" sz="3000" dirty="0" smtClean="0">
                <a:ea typeface="宋体"/>
              </a:rPr>
              <a:t>μ</a:t>
            </a:r>
            <a:r>
              <a:rPr lang="en-US" altLang="zh-TW" sz="3000" dirty="0" smtClean="0">
                <a:ea typeface="宋体"/>
              </a:rPr>
              <a:t>s</a:t>
            </a:r>
            <a:r>
              <a:rPr lang="en-US" altLang="zh-TW" sz="3000" dirty="0" smtClean="0"/>
              <a:t> </a:t>
            </a:r>
          </a:p>
          <a:p>
            <a:r>
              <a:rPr lang="en-US" altLang="zh-TW" sz="3000" dirty="0" smtClean="0"/>
              <a:t>Switching time is ignored</a:t>
            </a:r>
          </a:p>
          <a:p>
            <a:r>
              <a:rPr lang="en-US" altLang="zh-TW" sz="3000" dirty="0"/>
              <a:t>Number of channels on </a:t>
            </a:r>
            <a:r>
              <a:rPr lang="en-US" altLang="zh-TW" sz="3000" dirty="0" smtClean="0"/>
              <a:t>each trunk  </a:t>
            </a:r>
            <a:r>
              <a:rPr lang="en-US" altLang="zh-TW" sz="3000" dirty="0"/>
              <a:t>– </a:t>
            </a:r>
            <a:r>
              <a:rPr lang="en-US" altLang="zh-TW" sz="3000" dirty="0" smtClean="0"/>
              <a:t>50</a:t>
            </a:r>
            <a:endParaRPr lang="en-US" altLang="zh-TW" sz="3000" dirty="0"/>
          </a:p>
          <a:p>
            <a:r>
              <a:rPr lang="en-US" altLang="zh-TW" sz="3000" dirty="0"/>
              <a:t>Shortest path for each source-destination (SD) </a:t>
            </a:r>
            <a:r>
              <a:rPr lang="en-US" altLang="zh-TW" sz="3000" dirty="0" smtClean="0"/>
              <a:t>pair </a:t>
            </a:r>
          </a:p>
          <a:p>
            <a:r>
              <a:rPr lang="en-US" altLang="zh-TW" sz="3000" dirty="0" smtClean="0"/>
              <a:t>Full wavelength conversion</a:t>
            </a:r>
            <a:endParaRPr lang="en-US" altLang="zh-TW" sz="3000" dirty="0"/>
          </a:p>
          <a:p>
            <a:endParaRPr lang="en-US" altLang="zh-TW" sz="2800" dirty="0" smtClean="0"/>
          </a:p>
          <a:p>
            <a:endParaRPr lang="en-US" altLang="zh-TW" sz="2800" dirty="0" smtClean="0"/>
          </a:p>
          <a:p>
            <a:pPr marL="1657350" lvl="4" indent="-514350">
              <a:buAutoNum type="arabicParenR"/>
            </a:pPr>
            <a:endParaRPr lang="en-US" altLang="zh-CN" sz="2800" dirty="0" smtClean="0"/>
          </a:p>
          <a:p>
            <a:pPr marL="1600200" lvl="4" indent="-457200">
              <a:buAutoNum type="arabicParenR"/>
            </a:pPr>
            <a:endParaRPr lang="en-US" altLang="zh-TW" dirty="0" smtClean="0"/>
          </a:p>
        </p:txBody>
      </p:sp>
      <p:sp>
        <p:nvSpPr>
          <p:cNvPr id="5" name="灯片编号占位符 4"/>
          <p:cNvSpPr>
            <a:spLocks noGrp="1"/>
          </p:cNvSpPr>
          <p:nvPr>
            <p:ph type="sldNum" sz="quarter" idx="12"/>
          </p:nvPr>
        </p:nvSpPr>
        <p:spPr/>
        <p:txBody>
          <a:bodyPr/>
          <a:lstStyle/>
          <a:p>
            <a:fld id="{476394C8-C578-426E-902B-0705F3EF0236}" type="slidenum">
              <a:rPr lang="zh-CN" altLang="en-US" smtClean="0"/>
              <a:pPr/>
              <a:t>21</a:t>
            </a:fld>
            <a:endParaRPr lang="zh-CN" altLang="en-US"/>
          </a:p>
        </p:txBody>
      </p:sp>
    </p:spTree>
    <p:extLst>
      <p:ext uri="{BB962C8B-B14F-4D97-AF65-F5344CB8AC3E}">
        <p14:creationId xmlns:p14="http://schemas.microsoft.com/office/powerpoint/2010/main" xmlns="" val="347547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a:t>Our Simulation Scenario</a:t>
            </a:r>
            <a:endParaRPr lang="zh-TW" altLang="en-US" b="1" dirty="0"/>
          </a:p>
        </p:txBody>
      </p:sp>
      <p:sp>
        <p:nvSpPr>
          <p:cNvPr id="3" name="Content Placeholder 2"/>
          <p:cNvSpPr>
            <a:spLocks noGrp="1"/>
          </p:cNvSpPr>
          <p:nvPr>
            <p:ph sz="quarter" idx="1"/>
          </p:nvPr>
        </p:nvSpPr>
        <p:spPr>
          <a:xfrm>
            <a:off x="914400" y="1447800"/>
            <a:ext cx="7772400" cy="4933528"/>
          </a:xfrm>
        </p:spPr>
        <p:txBody>
          <a:bodyPr>
            <a:normAutofit/>
          </a:bodyPr>
          <a:lstStyle/>
          <a:p>
            <a:r>
              <a:rPr lang="en-US" altLang="zh-TW" sz="2800" dirty="0" smtClean="0"/>
              <a:t>I-OCS is used as a benchmark for OBS</a:t>
            </a:r>
          </a:p>
          <a:p>
            <a:pPr marL="811213" lvl="2" indent="-217488"/>
            <a:r>
              <a:rPr lang="en-US" altLang="zh-CN" sz="2800" dirty="0" smtClean="0"/>
              <a:t>i</a:t>
            </a:r>
            <a:r>
              <a:rPr lang="en-US" altLang="zh-TW" sz="2800" dirty="0" smtClean="0"/>
              <a:t>dealized version of optical circuit switching</a:t>
            </a:r>
          </a:p>
          <a:p>
            <a:pPr lvl="2"/>
            <a:r>
              <a:rPr lang="en-US" altLang="zh-CN" sz="2800" dirty="0" smtClean="0"/>
              <a:t>ignore inefficiency associated with reservation and takedown</a:t>
            </a:r>
          </a:p>
          <a:p>
            <a:pPr marL="1657350" lvl="4" indent="-514350">
              <a:buAutoNum type="arabicParenR"/>
            </a:pPr>
            <a:endParaRPr lang="en-US" altLang="zh-CN" sz="2800" dirty="0" smtClean="0"/>
          </a:p>
          <a:p>
            <a:pPr marL="1600200" lvl="4" indent="-457200">
              <a:buAutoNum type="arabicParenR"/>
            </a:pPr>
            <a:endParaRPr lang="en-US" altLang="zh-TW" dirty="0" smtClean="0"/>
          </a:p>
        </p:txBody>
      </p:sp>
      <p:sp>
        <p:nvSpPr>
          <p:cNvPr id="6" name="TextBox 5"/>
          <p:cNvSpPr txBox="1"/>
          <p:nvPr/>
        </p:nvSpPr>
        <p:spPr>
          <a:xfrm>
            <a:off x="539552" y="3645024"/>
            <a:ext cx="7704856" cy="584775"/>
          </a:xfrm>
          <a:prstGeom prst="rect">
            <a:avLst/>
          </a:prstGeom>
          <a:noFill/>
        </p:spPr>
        <p:txBody>
          <a:bodyPr wrap="square" rtlCol="0">
            <a:spAutoFit/>
          </a:bodyPr>
          <a:lstStyle/>
          <a:p>
            <a:pPr algn="ctr"/>
            <a:r>
              <a:rPr lang="en-US" altLang="zh-CN" sz="3200" dirty="0" smtClean="0">
                <a:solidFill>
                  <a:srgbClr val="FF0000"/>
                </a:solidFill>
              </a:rPr>
              <a:t>In I-OCS only EU, no IU</a:t>
            </a:r>
            <a:endParaRPr lang="zh-CN" altLang="en-US" sz="3200" dirty="0">
              <a:solidFill>
                <a:srgbClr val="FF0000"/>
              </a:solidFill>
            </a:endParaRPr>
          </a:p>
        </p:txBody>
      </p:sp>
      <p:sp>
        <p:nvSpPr>
          <p:cNvPr id="5" name="灯片编号占位符 4"/>
          <p:cNvSpPr>
            <a:spLocks noGrp="1"/>
          </p:cNvSpPr>
          <p:nvPr>
            <p:ph type="sldNum" sz="quarter" idx="12"/>
          </p:nvPr>
        </p:nvSpPr>
        <p:spPr/>
        <p:txBody>
          <a:bodyPr/>
          <a:lstStyle/>
          <a:p>
            <a:fld id="{476394C8-C578-426E-902B-0705F3EF0236}" type="slidenum">
              <a:rPr lang="zh-CN" altLang="en-US" smtClean="0"/>
              <a:pPr/>
              <a:t>22</a:t>
            </a:fld>
            <a:endParaRPr lang="zh-CN" altLang="en-US"/>
          </a:p>
        </p:txBody>
      </p:sp>
    </p:spTree>
    <p:extLst>
      <p:ext uri="{BB962C8B-B14F-4D97-AF65-F5344CB8AC3E}">
        <p14:creationId xmlns:p14="http://schemas.microsoft.com/office/powerpoint/2010/main" xmlns="" val="250752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60648"/>
            <a:ext cx="7772400" cy="1143000"/>
          </a:xfrm>
        </p:spPr>
        <p:txBody>
          <a:bodyPr/>
          <a:lstStyle/>
          <a:p>
            <a:r>
              <a:rPr lang="en-US" altLang="zh-CN" b="1" dirty="0" smtClean="0"/>
              <a:t>Results in ring network</a:t>
            </a:r>
            <a:endParaRPr lang="zh-CN" altLang="en-US" dirty="0"/>
          </a:p>
        </p:txBody>
      </p:sp>
      <p:pic>
        <p:nvPicPr>
          <p:cNvPr id="634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554067"/>
            <a:ext cx="4968552" cy="48992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5076056" y="2060848"/>
            <a:ext cx="3888432" cy="3539430"/>
          </a:xfrm>
          <a:prstGeom prst="rect">
            <a:avLst/>
          </a:prstGeom>
          <a:noFill/>
        </p:spPr>
        <p:txBody>
          <a:bodyPr wrap="square" rtlCol="0">
            <a:spAutoFit/>
          </a:bodyPr>
          <a:lstStyle/>
          <a:p>
            <a:pPr>
              <a:buFont typeface="Arial" pitchFamily="34" charset="0"/>
              <a:buChar char="•"/>
            </a:pPr>
            <a:r>
              <a:rPr lang="en-US" altLang="zh-CN" sz="2800" dirty="0" smtClean="0"/>
              <a:t>In OBS, we observe </a:t>
            </a:r>
            <a:r>
              <a:rPr lang="en-US" altLang="zh-CN" sz="2800" dirty="0" err="1" smtClean="0"/>
              <a:t>goodput</a:t>
            </a:r>
            <a:r>
              <a:rPr lang="en-US" altLang="zh-CN" sz="2800" dirty="0" smtClean="0"/>
              <a:t> collapse under overload conditions</a:t>
            </a:r>
          </a:p>
          <a:p>
            <a:pPr>
              <a:buFont typeface="Arial" pitchFamily="34" charset="0"/>
              <a:buChar char="•"/>
            </a:pPr>
            <a:endParaRPr lang="en-US" altLang="zh-CN" sz="2800" dirty="0" smtClean="0"/>
          </a:p>
          <a:p>
            <a:pPr>
              <a:buFont typeface="Arial" pitchFamily="34" charset="0"/>
              <a:buChar char="•"/>
            </a:pPr>
            <a:r>
              <a:rPr lang="en-US" altLang="zh-CN" sz="2800" dirty="0" smtClean="0"/>
              <a:t>In I-OCS, </a:t>
            </a:r>
            <a:r>
              <a:rPr lang="en-US" altLang="zh-CN" sz="2800" dirty="0" err="1" smtClean="0"/>
              <a:t>goodput</a:t>
            </a:r>
            <a:r>
              <a:rPr lang="en-US" altLang="zh-CN" sz="2800" dirty="0" smtClean="0"/>
              <a:t> asymptotically approaches the available capacity</a:t>
            </a:r>
          </a:p>
          <a:p>
            <a:pPr>
              <a:buFont typeface="Arial" pitchFamily="34" charset="0"/>
              <a:buChar char="•"/>
            </a:pPr>
            <a:endParaRPr lang="zh-CN" altLang="en-US" sz="2800" dirty="0"/>
          </a:p>
        </p:txBody>
      </p:sp>
      <p:sp>
        <p:nvSpPr>
          <p:cNvPr id="7" name="灯片编号占位符 6"/>
          <p:cNvSpPr>
            <a:spLocks noGrp="1"/>
          </p:cNvSpPr>
          <p:nvPr>
            <p:ph type="sldNum" sz="quarter" idx="12"/>
          </p:nvPr>
        </p:nvSpPr>
        <p:spPr/>
        <p:txBody>
          <a:bodyPr/>
          <a:lstStyle/>
          <a:p>
            <a:fld id="{476394C8-C578-426E-902B-0705F3EF0236}" type="slidenum">
              <a:rPr lang="zh-CN" altLang="en-US" smtClean="0"/>
              <a:pPr/>
              <a:t>23</a:t>
            </a:fld>
            <a:endParaRPr lang="zh-CN" alt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81625" y="188640"/>
            <a:ext cx="1814711" cy="14792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 name="Straight Connector 7"/>
          <p:cNvCxnSpPr/>
          <p:nvPr/>
        </p:nvCxnSpPr>
        <p:spPr>
          <a:xfrm>
            <a:off x="1907704" y="1738461"/>
            <a:ext cx="0" cy="435483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68344" y="1276796"/>
            <a:ext cx="921593" cy="461665"/>
          </a:xfrm>
          <a:prstGeom prst="rect">
            <a:avLst/>
          </a:prstGeom>
          <a:noFill/>
        </p:spPr>
        <p:txBody>
          <a:bodyPr wrap="square" rtlCol="0">
            <a:spAutoFit/>
          </a:bodyPr>
          <a:lstStyle/>
          <a:p>
            <a:r>
              <a:rPr lang="en-US" sz="2400" dirty="0" smtClean="0"/>
              <a:t>C=50</a:t>
            </a:r>
            <a:endParaRPr lang="en-US" sz="2400" dirty="0"/>
          </a:p>
        </p:txBody>
      </p:sp>
    </p:spTree>
    <p:extLst>
      <p:ext uri="{BB962C8B-B14F-4D97-AF65-F5344CB8AC3E}">
        <p14:creationId xmlns:p14="http://schemas.microsoft.com/office/powerpoint/2010/main" xmlns="" val="197065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708" y="2253827"/>
            <a:ext cx="3061168" cy="30184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45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3848" y="2239822"/>
            <a:ext cx="2995877" cy="3032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451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56176" y="2294761"/>
            <a:ext cx="2901049" cy="29775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标题 1"/>
          <p:cNvSpPr>
            <a:spLocks noGrp="1"/>
          </p:cNvSpPr>
          <p:nvPr>
            <p:ph type="title"/>
          </p:nvPr>
        </p:nvSpPr>
        <p:spPr>
          <a:xfrm>
            <a:off x="251520" y="476672"/>
            <a:ext cx="7772400" cy="1143000"/>
          </a:xfrm>
        </p:spPr>
        <p:txBody>
          <a:bodyPr/>
          <a:lstStyle/>
          <a:p>
            <a:r>
              <a:rPr lang="en-US" altLang="zh-CN" b="1" dirty="0" smtClean="0"/>
              <a:t>Results in ring network</a:t>
            </a:r>
            <a:endParaRPr lang="zh-CN" altLang="en-US" dirty="0"/>
          </a:p>
        </p:txBody>
      </p:sp>
      <p:sp>
        <p:nvSpPr>
          <p:cNvPr id="10" name="灯片编号占位符 9"/>
          <p:cNvSpPr>
            <a:spLocks noGrp="1"/>
          </p:cNvSpPr>
          <p:nvPr>
            <p:ph type="sldNum" sz="quarter" idx="12"/>
          </p:nvPr>
        </p:nvSpPr>
        <p:spPr/>
        <p:txBody>
          <a:bodyPr/>
          <a:lstStyle/>
          <a:p>
            <a:fld id="{476394C8-C578-426E-902B-0705F3EF0236}" type="slidenum">
              <a:rPr lang="zh-CN" altLang="en-US" smtClean="0"/>
              <a:pPr/>
              <a:t>24</a:t>
            </a:fld>
            <a:endParaRPr lang="zh-CN" altLang="en-US"/>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00192" y="282964"/>
            <a:ext cx="1814711" cy="14792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7993957" y="1293945"/>
            <a:ext cx="921593" cy="461665"/>
          </a:xfrm>
          <a:prstGeom prst="rect">
            <a:avLst/>
          </a:prstGeom>
          <a:noFill/>
        </p:spPr>
        <p:txBody>
          <a:bodyPr wrap="square" rtlCol="0">
            <a:spAutoFit/>
          </a:bodyPr>
          <a:lstStyle/>
          <a:p>
            <a:r>
              <a:rPr lang="en-US" sz="2400" dirty="0" smtClean="0"/>
              <a:t>C=50</a:t>
            </a:r>
            <a:endParaRPr lang="en-US" sz="2400" dirty="0"/>
          </a:p>
        </p:txBody>
      </p:sp>
    </p:spTree>
    <p:extLst>
      <p:ext uri="{BB962C8B-B14F-4D97-AF65-F5344CB8AC3E}">
        <p14:creationId xmlns:p14="http://schemas.microsoft.com/office/powerpoint/2010/main" xmlns="" val="1495385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04664"/>
            <a:ext cx="7772400" cy="1143000"/>
          </a:xfrm>
        </p:spPr>
        <p:txBody>
          <a:bodyPr/>
          <a:lstStyle/>
          <a:p>
            <a:r>
              <a:rPr lang="en-US" altLang="zh-CN" b="1" dirty="0" smtClean="0"/>
              <a:t>Results in the </a:t>
            </a:r>
            <a:r>
              <a:rPr lang="en-US" altLang="zh-CN" b="1" dirty="0" err="1" smtClean="0"/>
              <a:t>NSFNet</a:t>
            </a:r>
            <a:endParaRPr lang="zh-CN" altLang="en-US" dirty="0"/>
          </a:p>
        </p:txBody>
      </p:sp>
      <p:sp>
        <p:nvSpPr>
          <p:cNvPr id="10" name="灯片编号占位符 9"/>
          <p:cNvSpPr>
            <a:spLocks noGrp="1"/>
          </p:cNvSpPr>
          <p:nvPr>
            <p:ph type="sldNum" sz="quarter" idx="12"/>
          </p:nvPr>
        </p:nvSpPr>
        <p:spPr/>
        <p:txBody>
          <a:bodyPr/>
          <a:lstStyle/>
          <a:p>
            <a:fld id="{476394C8-C578-426E-902B-0705F3EF0236}" type="slidenum">
              <a:rPr lang="zh-CN" altLang="en-US" smtClean="0"/>
              <a:pPr/>
              <a:t>25</a:t>
            </a:fld>
            <a:endParaRPr lang="zh-CN" alt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22737" y="404664"/>
            <a:ext cx="2681711" cy="11521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553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7057" y="2044427"/>
            <a:ext cx="2942775" cy="319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553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39402" y="1926901"/>
            <a:ext cx="2872758" cy="32602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Straight Connector 10"/>
          <p:cNvCxnSpPr/>
          <p:nvPr/>
        </p:nvCxnSpPr>
        <p:spPr>
          <a:xfrm>
            <a:off x="899592" y="1710987"/>
            <a:ext cx="0" cy="435483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68344" y="5834989"/>
            <a:ext cx="921593" cy="461665"/>
          </a:xfrm>
          <a:prstGeom prst="rect">
            <a:avLst/>
          </a:prstGeom>
          <a:noFill/>
        </p:spPr>
        <p:txBody>
          <a:bodyPr wrap="square" rtlCol="0">
            <a:spAutoFit/>
          </a:bodyPr>
          <a:lstStyle/>
          <a:p>
            <a:r>
              <a:rPr lang="en-US" sz="2400" dirty="0" smtClean="0"/>
              <a:t>C=50</a:t>
            </a:r>
            <a:endParaRPr lang="en-US" sz="2400" dirty="0"/>
          </a:p>
        </p:txBody>
      </p:sp>
      <p:pic>
        <p:nvPicPr>
          <p:cNvPr id="6349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65088" y="2044426"/>
            <a:ext cx="2706448" cy="307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5496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83968" y="2060848"/>
            <a:ext cx="3184376" cy="34597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t>Results</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26</a:t>
            </a:fld>
            <a:endParaRPr lang="zh-CN" altLang="en-US"/>
          </a:p>
        </p:txBody>
      </p:sp>
      <p:sp>
        <p:nvSpPr>
          <p:cNvPr id="4" name="Content Placeholder 3"/>
          <p:cNvSpPr>
            <a:spLocks noGrp="1"/>
          </p:cNvSpPr>
          <p:nvPr>
            <p:ph sz="quarter" idx="1"/>
          </p:nvPr>
        </p:nvSpPr>
        <p:spPr>
          <a:xfrm>
            <a:off x="801762" y="5376592"/>
            <a:ext cx="8090718" cy="646584"/>
          </a:xfrm>
        </p:spPr>
        <p:txBody>
          <a:bodyPr>
            <a:noAutofit/>
          </a:bodyPr>
          <a:lstStyle/>
          <a:p>
            <a:pPr marL="0" indent="0">
              <a:buNone/>
            </a:pPr>
            <a:r>
              <a:rPr lang="en-US" altLang="zh-CN" sz="2800" dirty="0" smtClean="0"/>
              <a:t>In </a:t>
            </a:r>
            <a:r>
              <a:rPr lang="en-US" altLang="zh-CN" sz="2800" dirty="0" err="1" smtClean="0"/>
              <a:t>NSFNet</a:t>
            </a:r>
            <a:r>
              <a:rPr lang="en-US" altLang="zh-CN" sz="2800" dirty="0" smtClean="0"/>
              <a:t>: Under </a:t>
            </a:r>
            <a:r>
              <a:rPr lang="en-US" altLang="zh-CN" sz="2800" dirty="0"/>
              <a:t>heavy traffic, most of the successfully transmitted bursts are 1-hop </a:t>
            </a:r>
            <a:r>
              <a:rPr lang="en-US" altLang="zh-CN" sz="2800" dirty="0" smtClean="0"/>
              <a:t>pairs </a:t>
            </a:r>
            <a:r>
              <a:rPr lang="en-US" altLang="zh-CN" sz="2800" dirty="0">
                <a:sym typeface="Wingdings" pitchFamily="2" charset="2"/>
              </a:rPr>
              <a:t></a:t>
            </a:r>
            <a:r>
              <a:rPr lang="en-US" altLang="zh-CN" sz="2800" dirty="0"/>
              <a:t> guarantee a certain level of effective utilization and </a:t>
            </a:r>
            <a:r>
              <a:rPr lang="en-US" altLang="zh-CN" sz="2800" dirty="0" err="1"/>
              <a:t>goodput</a:t>
            </a:r>
            <a:endParaRPr lang="zh-CN" altLang="en-US" sz="2800"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204864"/>
            <a:ext cx="3187250" cy="31428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467" y="1540452"/>
            <a:ext cx="734591" cy="598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99634" y="1609408"/>
            <a:ext cx="1127005" cy="4608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7812360" y="548680"/>
            <a:ext cx="921593" cy="461665"/>
          </a:xfrm>
          <a:prstGeom prst="rect">
            <a:avLst/>
          </a:prstGeom>
          <a:noFill/>
        </p:spPr>
        <p:txBody>
          <a:bodyPr wrap="square" rtlCol="0">
            <a:spAutoFit/>
          </a:bodyPr>
          <a:lstStyle/>
          <a:p>
            <a:r>
              <a:rPr lang="en-US" sz="2400" dirty="0" smtClean="0"/>
              <a:t>C=50</a:t>
            </a:r>
            <a:endParaRPr lang="en-US" sz="2400" dirty="0"/>
          </a:p>
        </p:txBody>
      </p:sp>
    </p:spTree>
    <p:extLst>
      <p:ext uri="{BB962C8B-B14F-4D97-AF65-F5344CB8AC3E}">
        <p14:creationId xmlns:p14="http://schemas.microsoft.com/office/powerpoint/2010/main" xmlns="" val="4366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Summary</a:t>
            </a:r>
            <a:endParaRPr lang="zh-CN" altLang="en-US" b="1" dirty="0"/>
          </a:p>
        </p:txBody>
      </p:sp>
      <p:sp>
        <p:nvSpPr>
          <p:cNvPr id="3" name="内容占位符 2"/>
          <p:cNvSpPr>
            <a:spLocks noGrp="1"/>
          </p:cNvSpPr>
          <p:nvPr>
            <p:ph sz="quarter" idx="1"/>
          </p:nvPr>
        </p:nvSpPr>
        <p:spPr>
          <a:xfrm>
            <a:off x="914400" y="1447800"/>
            <a:ext cx="7772400" cy="4861520"/>
          </a:xfrm>
        </p:spPr>
        <p:txBody>
          <a:bodyPr>
            <a:normAutofit/>
          </a:bodyPr>
          <a:lstStyle/>
          <a:p>
            <a:r>
              <a:rPr lang="en-US" altLang="zh-CN" sz="2800" dirty="0" smtClean="0">
                <a:solidFill>
                  <a:srgbClr val="FF0000"/>
                </a:solidFill>
              </a:rPr>
              <a:t>Effective and ineffective utilizations are key factors </a:t>
            </a:r>
            <a:r>
              <a:rPr lang="en-US" altLang="zh-CN" sz="2800" dirty="0" smtClean="0"/>
              <a:t>affecting performance and efficiency of OBS networks</a:t>
            </a:r>
          </a:p>
          <a:p>
            <a:endParaRPr lang="en-US" altLang="zh-CN" sz="2800" dirty="0" smtClean="0"/>
          </a:p>
          <a:p>
            <a:r>
              <a:rPr lang="en-US" altLang="zh-CN" sz="2800" dirty="0" smtClean="0"/>
              <a:t>They explain a weakness of OBS under high traffic load conditions leading to </a:t>
            </a:r>
            <a:r>
              <a:rPr lang="en-US" altLang="zh-CN" sz="2800" dirty="0" err="1" smtClean="0"/>
              <a:t>goodput</a:t>
            </a:r>
            <a:r>
              <a:rPr lang="en-US" altLang="zh-CN" sz="2800" dirty="0" smtClean="0"/>
              <a:t> degradation way below its I-OCS benchmark</a:t>
            </a:r>
          </a:p>
          <a:p>
            <a:endParaRPr lang="en-US" altLang="zh-CN" sz="2800" dirty="0" smtClean="0"/>
          </a:p>
          <a:p>
            <a:r>
              <a:rPr lang="en-US" altLang="zh-CN" sz="2800" dirty="0" smtClean="0"/>
              <a:t>Understanding these key effects is important for </a:t>
            </a:r>
            <a:r>
              <a:rPr lang="en-US" altLang="zh-CN" sz="2800" dirty="0" smtClean="0">
                <a:solidFill>
                  <a:srgbClr val="FF0000"/>
                </a:solidFill>
              </a:rPr>
              <a:t>understanding and improving performance and efficiency of OBS networks</a:t>
            </a:r>
            <a:endParaRPr lang="zh-CN" altLang="en-US" sz="2800" dirty="0" smtClean="0"/>
          </a:p>
          <a:p>
            <a:endParaRPr lang="en-US" altLang="zh-CN" sz="2800" dirty="0" smtClean="0"/>
          </a:p>
          <a:p>
            <a:pPr>
              <a:buNone/>
            </a:pPr>
            <a:endParaRPr lang="zh-CN" altLang="en-US" dirty="0"/>
          </a:p>
        </p:txBody>
      </p:sp>
      <p:sp>
        <p:nvSpPr>
          <p:cNvPr id="4" name="灯片编号占位符 3"/>
          <p:cNvSpPr>
            <a:spLocks noGrp="1"/>
          </p:cNvSpPr>
          <p:nvPr>
            <p:ph type="sldNum" sz="quarter" idx="12"/>
          </p:nvPr>
        </p:nvSpPr>
        <p:spPr/>
        <p:txBody>
          <a:bodyPr/>
          <a:lstStyle/>
          <a:p>
            <a:fld id="{476394C8-C578-426E-902B-0705F3EF0236}" type="slidenum">
              <a:rPr lang="zh-CN" altLang="en-US" smtClean="0"/>
              <a:pPr/>
              <a:t>27</a:t>
            </a:fld>
            <a:endParaRPr lang="zh-CN" altLang="en-US"/>
          </a:p>
        </p:txBody>
      </p:sp>
    </p:spTree>
    <p:extLst>
      <p:ext uri="{BB962C8B-B14F-4D97-AF65-F5344CB8AC3E}">
        <p14:creationId xmlns:p14="http://schemas.microsoft.com/office/powerpoint/2010/main" xmlns="" val="39011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sz="quarter" idx="1"/>
          </p:nvPr>
        </p:nvSpPr>
        <p:spPr/>
        <p:txBody>
          <a:bodyPr>
            <a:noAutofit/>
          </a:bodyPr>
          <a:lstStyle/>
          <a:p>
            <a:r>
              <a:rPr lang="en-US" altLang="zh-CN" sz="2800" dirty="0" smtClean="0">
                <a:solidFill>
                  <a:schemeClr val="bg1">
                    <a:lumMod val="75000"/>
                  </a:schemeClr>
                </a:solidFill>
              </a:rPr>
              <a:t>Background: Optical burst switching (OBS)</a:t>
            </a:r>
          </a:p>
          <a:p>
            <a:r>
              <a:rPr lang="en-US" altLang="zh-CN" sz="2800" dirty="0">
                <a:solidFill>
                  <a:schemeClr val="bg1">
                    <a:lumMod val="75000"/>
                  </a:schemeClr>
                </a:solidFill>
              </a:rPr>
              <a:t>Bounds for blocking probability obtained by Overflow Priority Classification Approximation (OPCA) in OBS networks with deflection routing</a:t>
            </a:r>
          </a:p>
          <a:p>
            <a:r>
              <a:rPr lang="en-US" altLang="zh-CN" sz="2800" dirty="0" smtClean="0">
                <a:solidFill>
                  <a:schemeClr val="bg1">
                    <a:lumMod val="75000"/>
                  </a:schemeClr>
                </a:solidFill>
              </a:rPr>
              <a:t>Effective and ineffective utilizations in OBS networks</a:t>
            </a:r>
          </a:p>
          <a:p>
            <a:r>
              <a:rPr lang="en-US" altLang="zh-CN" sz="2800" dirty="0" smtClean="0">
                <a:solidFill>
                  <a:srgbClr val="C00000"/>
                </a:solidFill>
              </a:rPr>
              <a:t>EBSL – a combination of Emulated-OBS (E-OBS), segmentation and least remaining hop-count first (LRHF) </a:t>
            </a:r>
          </a:p>
          <a:p>
            <a:r>
              <a:rPr lang="en-US" altLang="zh-CN" sz="2800" dirty="0" smtClean="0">
                <a:solidFill>
                  <a:schemeClr val="bg1">
                    <a:lumMod val="75000"/>
                  </a:schemeClr>
                </a:solidFill>
              </a:rPr>
              <a:t>Conclusion</a:t>
            </a:r>
          </a:p>
          <a:p>
            <a:r>
              <a:rPr lang="en-US" altLang="zh-CN" sz="2800" dirty="0" smtClean="0">
                <a:solidFill>
                  <a:schemeClr val="bg1">
                    <a:lumMod val="75000"/>
                  </a:schemeClr>
                </a:solidFill>
              </a:rPr>
              <a:t>Q &amp; A</a:t>
            </a:r>
          </a:p>
        </p:txBody>
      </p:sp>
      <p:sp>
        <p:nvSpPr>
          <p:cNvPr id="4" name="灯片编号占位符 3"/>
          <p:cNvSpPr>
            <a:spLocks noGrp="1"/>
          </p:cNvSpPr>
          <p:nvPr>
            <p:ph type="sldNum" sz="quarter" idx="12"/>
          </p:nvPr>
        </p:nvSpPr>
        <p:spPr/>
        <p:txBody>
          <a:bodyPr/>
          <a:lstStyle/>
          <a:p>
            <a:fld id="{476394C8-C578-426E-902B-0705F3EF0236}" type="slidenum">
              <a:rPr lang="zh-CN" altLang="en-US" smtClean="0"/>
              <a:pPr/>
              <a:t>28</a:t>
            </a:fld>
            <a:endParaRPr lang="zh-CN" altLang="en-US"/>
          </a:p>
        </p:txBody>
      </p:sp>
    </p:spTree>
    <p:extLst>
      <p:ext uri="{BB962C8B-B14F-4D97-AF65-F5344CB8AC3E}">
        <p14:creationId xmlns:p14="http://schemas.microsoft.com/office/powerpoint/2010/main" xmlns="" val="44227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fontScale="90000"/>
          </a:bodyPr>
          <a:lstStyle/>
          <a:p>
            <a:r>
              <a:rPr lang="en-US" altLang="zh-CN" dirty="0" err="1" smtClean="0"/>
              <a:t>Goodput</a:t>
            </a:r>
            <a:r>
              <a:rPr lang="en-US" altLang="zh-CN" dirty="0" smtClean="0"/>
              <a:t> and effective utilization degradations</a:t>
            </a:r>
            <a:endParaRPr lang="zh-CN" altLang="en-US" dirty="0"/>
          </a:p>
        </p:txBody>
      </p:sp>
      <p:sp>
        <p:nvSpPr>
          <p:cNvPr id="3" name="灯片编号占位符 2"/>
          <p:cNvSpPr>
            <a:spLocks noGrp="1"/>
          </p:cNvSpPr>
          <p:nvPr>
            <p:ph type="sldNum" sz="quarter" idx="12"/>
          </p:nvPr>
        </p:nvSpPr>
        <p:spPr/>
        <p:txBody>
          <a:bodyPr/>
          <a:lstStyle/>
          <a:p>
            <a:fld id="{476394C8-C578-426E-902B-0705F3EF0236}" type="slidenum">
              <a:rPr lang="zh-CN" altLang="en-US" smtClean="0"/>
              <a:pPr/>
              <a:t>29</a:t>
            </a:fld>
            <a:endParaRPr lang="zh-CN" alt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340768"/>
            <a:ext cx="4458832" cy="43966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0" y="1268760"/>
            <a:ext cx="4375656" cy="44291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33233" y="5744693"/>
            <a:ext cx="907356" cy="7396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29218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sz="quarter" idx="1"/>
          </p:nvPr>
        </p:nvSpPr>
        <p:spPr/>
        <p:txBody>
          <a:bodyPr>
            <a:noAutofit/>
          </a:bodyPr>
          <a:lstStyle/>
          <a:p>
            <a:r>
              <a:rPr lang="en-US" altLang="zh-CN" sz="2800" dirty="0" smtClean="0">
                <a:solidFill>
                  <a:srgbClr val="C00000"/>
                </a:solidFill>
              </a:rPr>
              <a:t>Background: Optical burst switching (OBS)</a:t>
            </a:r>
          </a:p>
          <a:p>
            <a:r>
              <a:rPr lang="en-US" altLang="zh-CN" sz="2800" dirty="0">
                <a:solidFill>
                  <a:schemeClr val="bg1">
                    <a:lumMod val="75000"/>
                  </a:schemeClr>
                </a:solidFill>
              </a:rPr>
              <a:t>Bounds for blocking probability obtained by Overflow Priority Classification Approximation (OPCA) in OBS networks with deflection routing</a:t>
            </a:r>
          </a:p>
          <a:p>
            <a:r>
              <a:rPr lang="en-US" altLang="zh-CN" sz="2800" dirty="0" smtClean="0">
                <a:solidFill>
                  <a:schemeClr val="bg1">
                    <a:lumMod val="75000"/>
                  </a:schemeClr>
                </a:solidFill>
              </a:rPr>
              <a:t>Effective and ineffective utilizations in OBS networks</a:t>
            </a:r>
          </a:p>
          <a:p>
            <a:r>
              <a:rPr lang="en-US" altLang="zh-CN" sz="2800" dirty="0" smtClean="0">
                <a:solidFill>
                  <a:schemeClr val="bg1">
                    <a:lumMod val="75000"/>
                  </a:schemeClr>
                </a:solidFill>
              </a:rPr>
              <a:t>EBSL – a combination of Emulated-OBS (E-OBS), segmentation and least remaining hop-count first (LRHF) </a:t>
            </a:r>
          </a:p>
          <a:p>
            <a:r>
              <a:rPr lang="en-US" altLang="zh-CN" sz="2800" dirty="0" smtClean="0">
                <a:solidFill>
                  <a:schemeClr val="bg1">
                    <a:lumMod val="75000"/>
                  </a:schemeClr>
                </a:solidFill>
              </a:rPr>
              <a:t>Q &amp; A</a:t>
            </a:r>
          </a:p>
        </p:txBody>
      </p:sp>
      <p:sp>
        <p:nvSpPr>
          <p:cNvPr id="4" name="灯片编号占位符 3"/>
          <p:cNvSpPr>
            <a:spLocks noGrp="1"/>
          </p:cNvSpPr>
          <p:nvPr>
            <p:ph type="sldNum" sz="quarter" idx="12"/>
          </p:nvPr>
        </p:nvSpPr>
        <p:spPr/>
        <p:txBody>
          <a:bodyPr/>
          <a:lstStyle/>
          <a:p>
            <a:fld id="{476394C8-C578-426E-902B-0705F3EF0236}" type="slidenum">
              <a:rPr lang="zh-CN" altLang="en-US" smtClean="0"/>
              <a:pPr/>
              <a:t>3</a:t>
            </a:fld>
            <a:endParaRPr lang="zh-CN" altLang="en-US"/>
          </a:p>
        </p:txBody>
      </p:sp>
    </p:spTree>
    <p:extLst>
      <p:ext uri="{BB962C8B-B14F-4D97-AF65-F5344CB8AC3E}">
        <p14:creationId xmlns:p14="http://schemas.microsoft.com/office/powerpoint/2010/main" xmlns="" val="1272884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44624"/>
            <a:ext cx="7772400" cy="1143000"/>
          </a:xfrm>
        </p:spPr>
        <p:txBody>
          <a:bodyPr/>
          <a:lstStyle/>
          <a:p>
            <a:r>
              <a:rPr lang="en-US" altLang="zh-CN" dirty="0" smtClean="0"/>
              <a:t>Objective</a:t>
            </a:r>
            <a:endParaRPr lang="zh-CN" altLang="en-US" dirty="0"/>
          </a:p>
        </p:txBody>
      </p:sp>
      <p:sp>
        <p:nvSpPr>
          <p:cNvPr id="3" name="灯片编号占位符 2"/>
          <p:cNvSpPr>
            <a:spLocks noGrp="1"/>
          </p:cNvSpPr>
          <p:nvPr>
            <p:ph type="sldNum" sz="quarter" idx="12"/>
          </p:nvPr>
        </p:nvSpPr>
        <p:spPr/>
        <p:txBody>
          <a:bodyPr/>
          <a:lstStyle/>
          <a:p>
            <a:fld id="{476394C8-C578-426E-902B-0705F3EF0236}" type="slidenum">
              <a:rPr lang="zh-CN" altLang="en-US" smtClean="0"/>
              <a:pPr/>
              <a:t>30</a:t>
            </a:fld>
            <a:endParaRPr lang="zh-CN" altLang="en-US"/>
          </a:p>
        </p:txBody>
      </p:sp>
      <p:sp>
        <p:nvSpPr>
          <p:cNvPr id="5" name="TextBox 4"/>
          <p:cNvSpPr txBox="1"/>
          <p:nvPr/>
        </p:nvSpPr>
        <p:spPr>
          <a:xfrm>
            <a:off x="467544" y="1484784"/>
            <a:ext cx="8424936" cy="1384995"/>
          </a:xfrm>
          <a:prstGeom prst="rect">
            <a:avLst/>
          </a:prstGeom>
          <a:noFill/>
        </p:spPr>
        <p:txBody>
          <a:bodyPr wrap="square" rtlCol="0">
            <a:spAutoFit/>
          </a:bodyPr>
          <a:lstStyle/>
          <a:p>
            <a:r>
              <a:rPr lang="en-US" sz="2800" dirty="0">
                <a:sym typeface="Wingdings" pitchFamily="2" charset="2"/>
              </a:rPr>
              <a:t> </a:t>
            </a:r>
            <a:r>
              <a:rPr lang="en-US" sz="2800" dirty="0" smtClean="0">
                <a:sym typeface="Wingdings" pitchFamily="2" charset="2"/>
              </a:rPr>
              <a:t>        Building on the concept we have introduced of effective utilization, we aim to increase effective utilization in order to increase </a:t>
            </a:r>
            <a:r>
              <a:rPr lang="en-US" altLang="zh-CN" sz="2800" dirty="0" err="1" smtClean="0">
                <a:sym typeface="Wingdings" pitchFamily="2" charset="2"/>
              </a:rPr>
              <a:t>goodput</a:t>
            </a:r>
            <a:r>
              <a:rPr lang="en-US" altLang="zh-CN" sz="2800" dirty="0" smtClean="0">
                <a:sym typeface="Wingdings" pitchFamily="2" charset="2"/>
              </a:rPr>
              <a:t> &amp; r</a:t>
            </a:r>
            <a:r>
              <a:rPr lang="en-US" sz="2800" dirty="0" smtClean="0">
                <a:sym typeface="Wingdings" pitchFamily="2" charset="2"/>
              </a:rPr>
              <a:t>educe the network blocking probability.</a:t>
            </a:r>
            <a:r>
              <a:rPr lang="en-US" sz="2800" dirty="0" smtClean="0"/>
              <a:t>  </a:t>
            </a:r>
            <a:endParaRPr lang="en-US" sz="2800" dirty="0"/>
          </a:p>
        </p:txBody>
      </p:sp>
      <p:sp>
        <p:nvSpPr>
          <p:cNvPr id="8" name="TextBox 7"/>
          <p:cNvSpPr txBox="1"/>
          <p:nvPr/>
        </p:nvSpPr>
        <p:spPr>
          <a:xfrm>
            <a:off x="467544" y="7588621"/>
            <a:ext cx="8424936" cy="1384995"/>
          </a:xfrm>
          <a:prstGeom prst="rect">
            <a:avLst/>
          </a:prstGeom>
          <a:noFill/>
        </p:spPr>
        <p:txBody>
          <a:bodyPr wrap="square" rtlCol="0">
            <a:spAutoFit/>
          </a:bodyPr>
          <a:lstStyle/>
          <a:p>
            <a:r>
              <a:rPr lang="en-US" altLang="zh-CN" sz="2800" b="1" dirty="0" smtClean="0">
                <a:solidFill>
                  <a:srgbClr val="FF0000"/>
                </a:solidFill>
              </a:rPr>
              <a:t>Least Remaining Hop-Count First (White et al.) </a:t>
            </a:r>
            <a:r>
              <a:rPr lang="en-US" sz="2800" b="1" dirty="0" smtClean="0">
                <a:solidFill>
                  <a:srgbClr val="FF0000"/>
                </a:solidFill>
              </a:rPr>
              <a:t>:  </a:t>
            </a:r>
          </a:p>
          <a:p>
            <a:r>
              <a:rPr lang="en-US" sz="2800" dirty="0" smtClean="0"/>
              <a:t>Let the </a:t>
            </a:r>
            <a:r>
              <a:rPr lang="en-US" sz="2800" dirty="0"/>
              <a:t>bursts which have already used </a:t>
            </a:r>
            <a:r>
              <a:rPr lang="en-US" sz="2800" dirty="0" smtClean="0"/>
              <a:t>more  network </a:t>
            </a:r>
            <a:r>
              <a:rPr lang="en-US" sz="2800" dirty="0"/>
              <a:t>resources have a higher </a:t>
            </a:r>
            <a:r>
              <a:rPr lang="en-US" sz="2800" dirty="0" smtClean="0"/>
              <a:t>probability to  reach their </a:t>
            </a:r>
            <a:r>
              <a:rPr lang="en-US" sz="2800" dirty="0"/>
              <a:t>destinations</a:t>
            </a:r>
          </a:p>
        </p:txBody>
      </p:sp>
      <p:sp>
        <p:nvSpPr>
          <p:cNvPr id="10" name="TextBox 9"/>
          <p:cNvSpPr txBox="1"/>
          <p:nvPr/>
        </p:nvSpPr>
        <p:spPr>
          <a:xfrm>
            <a:off x="2966593" y="4920902"/>
            <a:ext cx="1728192" cy="769441"/>
          </a:xfrm>
          <a:prstGeom prst="rect">
            <a:avLst/>
          </a:prstGeom>
          <a:noFill/>
        </p:spPr>
        <p:txBody>
          <a:bodyPr wrap="square" rtlCol="0">
            <a:spAutoFit/>
          </a:bodyPr>
          <a:lstStyle/>
          <a:p>
            <a:r>
              <a:rPr lang="en-US" sz="2200" dirty="0" smtClean="0"/>
              <a:t>Offset-Time-Emulated OBS</a:t>
            </a:r>
            <a:endParaRPr lang="en-US" sz="2200" dirty="0"/>
          </a:p>
        </p:txBody>
      </p:sp>
      <p:cxnSp>
        <p:nvCxnSpPr>
          <p:cNvPr id="12" name="Straight Connector 11"/>
          <p:cNvCxnSpPr/>
          <p:nvPr/>
        </p:nvCxnSpPr>
        <p:spPr>
          <a:xfrm>
            <a:off x="4499992" y="4581128"/>
            <a:ext cx="43204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932040" y="4221088"/>
            <a:ext cx="216024"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3995936" y="4581128"/>
            <a:ext cx="540060" cy="3397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9552" y="4149080"/>
            <a:ext cx="7920880" cy="584775"/>
          </a:xfrm>
          <a:prstGeom prst="rect">
            <a:avLst/>
          </a:prstGeom>
          <a:noFill/>
        </p:spPr>
        <p:txBody>
          <a:bodyPr wrap="square" rtlCol="0">
            <a:spAutoFit/>
          </a:bodyPr>
          <a:lstStyle/>
          <a:p>
            <a:r>
              <a:rPr lang="en-US" sz="3200" b="1" dirty="0" smtClean="0">
                <a:solidFill>
                  <a:srgbClr val="FF0000"/>
                </a:solidFill>
              </a:rPr>
              <a:t>Solution:                         EBSL</a:t>
            </a:r>
            <a:endParaRPr lang="en-US" sz="3200" b="1" dirty="0">
              <a:solidFill>
                <a:srgbClr val="FF0000"/>
              </a:solidFill>
            </a:endParaRPr>
          </a:p>
        </p:txBody>
      </p:sp>
      <p:cxnSp>
        <p:nvCxnSpPr>
          <p:cNvPr id="16" name="Straight Arrow Connector 15"/>
          <p:cNvCxnSpPr/>
          <p:nvPr/>
        </p:nvCxnSpPr>
        <p:spPr>
          <a:xfrm flipH="1">
            <a:off x="5076056" y="3795430"/>
            <a:ext cx="288032" cy="3536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64088" y="3501008"/>
            <a:ext cx="1656184" cy="430887"/>
          </a:xfrm>
          <a:prstGeom prst="rect">
            <a:avLst/>
          </a:prstGeom>
          <a:noFill/>
        </p:spPr>
        <p:txBody>
          <a:bodyPr wrap="square" rtlCol="0">
            <a:spAutoFit/>
          </a:bodyPr>
          <a:lstStyle/>
          <a:p>
            <a:r>
              <a:rPr lang="en-US" sz="2200" dirty="0"/>
              <a:t>S</a:t>
            </a:r>
            <a:r>
              <a:rPr lang="en-US" sz="2200" dirty="0" smtClean="0"/>
              <a:t>egmentation</a:t>
            </a:r>
            <a:endParaRPr lang="en-US" sz="2200" dirty="0"/>
          </a:p>
        </p:txBody>
      </p:sp>
      <p:cxnSp>
        <p:nvCxnSpPr>
          <p:cNvPr id="21" name="Straight Connector 20"/>
          <p:cNvCxnSpPr/>
          <p:nvPr/>
        </p:nvCxnSpPr>
        <p:spPr>
          <a:xfrm>
            <a:off x="5148064" y="4581128"/>
            <a:ext cx="21602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324163" y="4653136"/>
            <a:ext cx="288032" cy="2677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12195" y="4920903"/>
            <a:ext cx="2128157" cy="769441"/>
          </a:xfrm>
          <a:prstGeom prst="rect">
            <a:avLst/>
          </a:prstGeom>
          <a:noFill/>
        </p:spPr>
        <p:txBody>
          <a:bodyPr wrap="square" rtlCol="0">
            <a:spAutoFit/>
          </a:bodyPr>
          <a:lstStyle/>
          <a:p>
            <a:r>
              <a:rPr lang="en-US" sz="2200" dirty="0" smtClean="0"/>
              <a:t>Least Remaining </a:t>
            </a:r>
          </a:p>
          <a:p>
            <a:r>
              <a:rPr lang="en-US" sz="2200" dirty="0" smtClean="0"/>
              <a:t>Hop-Count First</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5" grpId="0" animBg="1"/>
      <p:bldP spid="9" grpId="0"/>
      <p:bldP spid="19"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906072" cy="1143000"/>
          </a:xfrm>
        </p:spPr>
        <p:txBody>
          <a:bodyPr>
            <a:normAutofit fontScale="90000"/>
          </a:bodyPr>
          <a:lstStyle/>
          <a:p>
            <a:r>
              <a:rPr lang="en-US" altLang="zh-CN" dirty="0" smtClean="0"/>
              <a:t>Least Remaining Hop-Count </a:t>
            </a:r>
            <a:r>
              <a:rPr lang="en-US" altLang="zh-CN" dirty="0"/>
              <a:t>F</a:t>
            </a:r>
            <a:r>
              <a:rPr lang="en-US" altLang="zh-CN" dirty="0" smtClean="0"/>
              <a:t>irst (LRHF) (White et al.)</a:t>
            </a:r>
            <a:endParaRPr lang="zh-CN" altLang="en-US" dirty="0"/>
          </a:p>
        </p:txBody>
      </p:sp>
      <p:sp>
        <p:nvSpPr>
          <p:cNvPr id="3" name="灯片编号占位符 2"/>
          <p:cNvSpPr>
            <a:spLocks noGrp="1"/>
          </p:cNvSpPr>
          <p:nvPr>
            <p:ph type="sldNum" sz="quarter" idx="12"/>
          </p:nvPr>
        </p:nvSpPr>
        <p:spPr/>
        <p:txBody>
          <a:bodyPr/>
          <a:lstStyle/>
          <a:p>
            <a:fld id="{476394C8-C578-426E-902B-0705F3EF0236}" type="slidenum">
              <a:rPr lang="zh-CN" altLang="en-US" smtClean="0"/>
              <a:pPr/>
              <a:t>31</a:t>
            </a:fld>
            <a:endParaRPr lang="zh-CN" altLang="en-US"/>
          </a:p>
        </p:txBody>
      </p:sp>
      <p:sp>
        <p:nvSpPr>
          <p:cNvPr id="5" name="内容占位符 2"/>
          <p:cNvSpPr>
            <a:spLocks noGrp="1"/>
          </p:cNvSpPr>
          <p:nvPr>
            <p:ph sz="quarter" idx="1"/>
          </p:nvPr>
        </p:nvSpPr>
        <p:spPr>
          <a:xfrm>
            <a:off x="914400" y="1447800"/>
            <a:ext cx="7772400" cy="4572000"/>
          </a:xfrm>
        </p:spPr>
        <p:txBody>
          <a:bodyPr>
            <a:normAutofit/>
          </a:bodyPr>
          <a:lstStyle/>
          <a:p>
            <a:r>
              <a:rPr lang="en-US" altLang="zh-CN" sz="2800" dirty="0" smtClean="0"/>
              <a:t>Bursts with </a:t>
            </a:r>
            <a:r>
              <a:rPr lang="en-US" altLang="zh-CN" sz="2800" dirty="0" smtClean="0">
                <a:solidFill>
                  <a:srgbClr val="FF0000"/>
                </a:solidFill>
              </a:rPr>
              <a:t>fewer</a:t>
            </a:r>
            <a:r>
              <a:rPr lang="en-US" altLang="zh-CN" sz="2800" dirty="0" smtClean="0"/>
              <a:t> remaining hops have </a:t>
            </a:r>
            <a:r>
              <a:rPr lang="en-US" altLang="zh-CN" sz="2800" dirty="0" smtClean="0">
                <a:solidFill>
                  <a:srgbClr val="FF0000"/>
                </a:solidFill>
              </a:rPr>
              <a:t>higher</a:t>
            </a:r>
            <a:r>
              <a:rPr lang="en-US" altLang="zh-CN" sz="2800" dirty="0" smtClean="0"/>
              <a:t> priority.</a:t>
            </a:r>
          </a:p>
          <a:p>
            <a:r>
              <a:rPr lang="en-US" altLang="zh-CN" sz="2800" dirty="0" smtClean="0"/>
              <a:t>When all the channels on the output trunk are fully occupied, a new </a:t>
            </a:r>
            <a:r>
              <a:rPr lang="en-US" altLang="zh-CN" sz="2800" dirty="0" smtClean="0">
                <a:solidFill>
                  <a:srgbClr val="FF0000"/>
                </a:solidFill>
              </a:rPr>
              <a:t>higher priority burst can preempt a lower priority burst</a:t>
            </a:r>
            <a:r>
              <a:rPr lang="en-US" altLang="zh-CN" sz="2800" dirty="0" smtClean="0"/>
              <a:t> on the output trunk.</a:t>
            </a:r>
          </a:p>
          <a:p>
            <a:r>
              <a:rPr lang="en-US" altLang="zh-CN" sz="2800" dirty="0" smtClean="0"/>
              <a:t>The entire preempted lower priority burst is then dropped.</a:t>
            </a:r>
          </a:p>
        </p:txBody>
      </p:sp>
      <p:sp>
        <p:nvSpPr>
          <p:cNvPr id="4" name="TextBox 3"/>
          <p:cNvSpPr txBox="1"/>
          <p:nvPr/>
        </p:nvSpPr>
        <p:spPr>
          <a:xfrm>
            <a:off x="1091816" y="4564285"/>
            <a:ext cx="7128792" cy="1384995"/>
          </a:xfrm>
          <a:prstGeom prst="rect">
            <a:avLst/>
          </a:prstGeom>
          <a:noFill/>
        </p:spPr>
        <p:txBody>
          <a:bodyPr wrap="square" rtlCol="0">
            <a:spAutoFit/>
          </a:bodyPr>
          <a:lstStyle/>
          <a:p>
            <a:r>
              <a:rPr lang="en-US" sz="2800" dirty="0" smtClean="0">
                <a:solidFill>
                  <a:srgbClr val="FF0000"/>
                </a:solidFill>
              </a:rPr>
              <a:t>Problems</a:t>
            </a:r>
            <a:r>
              <a:rPr lang="en-US" sz="2800" dirty="0" smtClean="0"/>
              <a:t>:</a:t>
            </a:r>
          </a:p>
          <a:p>
            <a:pPr marL="285750" indent="-285750">
              <a:buFont typeface="Wingdings" pitchFamily="2" charset="2"/>
              <a:buChar char="Ø"/>
            </a:pPr>
            <a:r>
              <a:rPr lang="en-US" sz="2800" dirty="0" smtClean="0"/>
              <a:t> Preempting the entire burst is not efficient</a:t>
            </a:r>
          </a:p>
          <a:p>
            <a:pPr marL="285750" indent="-285750">
              <a:buFont typeface="Wingdings" pitchFamily="2" charset="2"/>
              <a:buChar char="Ø"/>
            </a:pPr>
            <a:r>
              <a:rPr lang="en-US" sz="2800" dirty="0" smtClean="0"/>
              <a:t> Difficult to control in a distributed system</a:t>
            </a:r>
            <a:endParaRPr lang="en-US" sz="2800" dirty="0"/>
          </a:p>
        </p:txBody>
      </p:sp>
    </p:spTree>
    <p:extLst>
      <p:ext uri="{BB962C8B-B14F-4D97-AF65-F5344CB8AC3E}">
        <p14:creationId xmlns:p14="http://schemas.microsoft.com/office/powerpoint/2010/main" xmlns="" val="221972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Segmentation</a:t>
            </a:r>
            <a:endParaRPr lang="zh-CN" altLang="en-US" dirty="0"/>
          </a:p>
        </p:txBody>
      </p:sp>
      <p:sp>
        <p:nvSpPr>
          <p:cNvPr id="3" name="灯片编号占位符 2"/>
          <p:cNvSpPr>
            <a:spLocks noGrp="1"/>
          </p:cNvSpPr>
          <p:nvPr>
            <p:ph type="sldNum" sz="quarter" idx="12"/>
          </p:nvPr>
        </p:nvSpPr>
        <p:spPr/>
        <p:txBody>
          <a:bodyPr/>
          <a:lstStyle/>
          <a:p>
            <a:fld id="{476394C8-C578-426E-902B-0705F3EF0236}" type="slidenum">
              <a:rPr lang="zh-CN" altLang="en-US" smtClean="0"/>
              <a:pPr/>
              <a:t>32</a:t>
            </a:fld>
            <a:endParaRPr lang="zh-CN" altLang="en-US"/>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700808"/>
            <a:ext cx="7001624"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内容占位符 2"/>
          <p:cNvSpPr>
            <a:spLocks noGrp="1"/>
          </p:cNvSpPr>
          <p:nvPr>
            <p:ph sz="quarter" idx="1"/>
          </p:nvPr>
        </p:nvSpPr>
        <p:spPr>
          <a:xfrm>
            <a:off x="802236" y="3875923"/>
            <a:ext cx="7772400" cy="2592288"/>
          </a:xfrm>
        </p:spPr>
        <p:txBody>
          <a:bodyPr>
            <a:normAutofit/>
          </a:bodyPr>
          <a:lstStyle/>
          <a:p>
            <a:pPr marL="285750" indent="-285750">
              <a:buFont typeface="Arial" pitchFamily="34" charset="0"/>
              <a:buChar char="•"/>
            </a:pPr>
            <a:r>
              <a:rPr lang="en-US" dirty="0"/>
              <a:t>A burst is divided into several segments</a:t>
            </a:r>
            <a:r>
              <a:rPr lang="en-US" dirty="0" smtClean="0"/>
              <a:t>.</a:t>
            </a:r>
            <a:endParaRPr lang="en-US" dirty="0"/>
          </a:p>
          <a:p>
            <a:pPr marL="285750" indent="-285750">
              <a:buFont typeface="Arial" pitchFamily="34" charset="0"/>
              <a:buChar char="•"/>
            </a:pPr>
            <a:r>
              <a:rPr lang="en-US" altLang="zh-CN" dirty="0" smtClean="0"/>
              <a:t>One segment contains one packet or several packets.</a:t>
            </a:r>
          </a:p>
          <a:p>
            <a:pPr marL="285750" indent="-285750">
              <a:buFont typeface="Arial" pitchFamily="34" charset="0"/>
              <a:buChar char="•"/>
            </a:pPr>
            <a:r>
              <a:rPr lang="en-US" altLang="zh-CN" dirty="0" smtClean="0"/>
              <a:t>When contention happens, instead of dropping the whole contending burst, only the overlapped segments are dropped.</a:t>
            </a:r>
          </a:p>
          <a:p>
            <a:pPr marL="285750" indent="-285750">
              <a:buFont typeface="Arial" pitchFamily="34" charset="0"/>
              <a:buChar char="•"/>
            </a:pPr>
            <a:endParaRPr lang="en-US" altLang="zh-CN"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1400"/>
            <a:ext cx="7772400" cy="1143000"/>
          </a:xfrm>
        </p:spPr>
        <p:txBody>
          <a:bodyPr/>
          <a:lstStyle/>
          <a:p>
            <a:r>
              <a:rPr lang="en-US" dirty="0" smtClean="0"/>
              <a:t>Just-Enough-Time (JET)</a:t>
            </a:r>
            <a:endParaRPr lang="en-US"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33</a:t>
            </a:fld>
            <a:endParaRPr lang="zh-CN" altLang="en-US"/>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1088842"/>
            <a:ext cx="5484342" cy="4032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内容占位符 2"/>
          <p:cNvSpPr>
            <a:spLocks noGrp="1"/>
          </p:cNvSpPr>
          <p:nvPr>
            <p:ph sz="quarter" idx="1"/>
          </p:nvPr>
        </p:nvSpPr>
        <p:spPr>
          <a:xfrm>
            <a:off x="431032" y="5301208"/>
            <a:ext cx="8712968" cy="1006624"/>
          </a:xfrm>
        </p:spPr>
        <p:txBody>
          <a:bodyPr>
            <a:noAutofit/>
          </a:bodyPr>
          <a:lstStyle/>
          <a:p>
            <a:r>
              <a:rPr lang="en-US" sz="2200" dirty="0" smtClean="0"/>
              <a:t>The burst control packet carries the </a:t>
            </a:r>
            <a:r>
              <a:rPr lang="en-US" sz="2200" dirty="0"/>
              <a:t>information about the burst arrival time, burst length and the </a:t>
            </a:r>
            <a:r>
              <a:rPr lang="en-US" sz="2200" dirty="0" smtClean="0"/>
              <a:t>wavelength </a:t>
            </a:r>
            <a:r>
              <a:rPr lang="en-US" sz="2200" dirty="0"/>
              <a:t>used</a:t>
            </a:r>
            <a:endParaRPr lang="en-US" altLang="zh-CN" sz="2200" dirty="0" smtClean="0"/>
          </a:p>
          <a:p>
            <a:r>
              <a:rPr lang="en-US" sz="2200" dirty="0"/>
              <a:t>T</a:t>
            </a:r>
            <a:r>
              <a:rPr lang="en-US" sz="2200" dirty="0" smtClean="0"/>
              <a:t>he </a:t>
            </a:r>
            <a:r>
              <a:rPr lang="en-US" sz="2200" dirty="0"/>
              <a:t>reservation is made from the time </a:t>
            </a:r>
            <a:r>
              <a:rPr lang="en-US" sz="2200" dirty="0" smtClean="0"/>
              <a:t>when the </a:t>
            </a:r>
            <a:r>
              <a:rPr lang="en-US" sz="2200" dirty="0"/>
              <a:t>first bit of the burst reaches that node until the transmission </a:t>
            </a:r>
            <a:r>
              <a:rPr lang="en-US" sz="2200" dirty="0" smtClean="0"/>
              <a:t>finish</a:t>
            </a:r>
            <a:endParaRPr lang="en-US" altLang="zh-CN" sz="2200" dirty="0" smtClean="0"/>
          </a:p>
        </p:txBody>
      </p:sp>
    </p:spTree>
    <p:extLst>
      <p:ext uri="{BB962C8B-B14F-4D97-AF65-F5344CB8AC3E}">
        <p14:creationId xmlns:p14="http://schemas.microsoft.com/office/powerpoint/2010/main" xmlns="" val="3142275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Offset-Time-Emulated OBS (E-OBS)</a:t>
            </a:r>
            <a:endParaRPr lang="zh-CN" altLang="en-US" dirty="0"/>
          </a:p>
        </p:txBody>
      </p:sp>
      <p:sp>
        <p:nvSpPr>
          <p:cNvPr id="3" name="灯片编号占位符 2"/>
          <p:cNvSpPr>
            <a:spLocks noGrp="1"/>
          </p:cNvSpPr>
          <p:nvPr>
            <p:ph type="sldNum" sz="quarter" idx="12"/>
          </p:nvPr>
        </p:nvSpPr>
        <p:spPr/>
        <p:txBody>
          <a:bodyPr/>
          <a:lstStyle/>
          <a:p>
            <a:fld id="{476394C8-C578-426E-902B-0705F3EF0236}" type="slidenum">
              <a:rPr lang="zh-CN" altLang="en-US" smtClean="0"/>
              <a:pPr/>
              <a:t>34</a:t>
            </a:fld>
            <a:endParaRPr lang="zh-CN" altLang="en-US"/>
          </a:p>
        </p:txBody>
      </p:sp>
      <p:pic>
        <p:nvPicPr>
          <p:cNvPr id="399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645" y="1556792"/>
            <a:ext cx="8450907" cy="26199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内容占位符 2"/>
          <p:cNvSpPr>
            <a:spLocks noGrp="1"/>
          </p:cNvSpPr>
          <p:nvPr>
            <p:ph sz="quarter" idx="1"/>
          </p:nvPr>
        </p:nvSpPr>
        <p:spPr>
          <a:xfrm>
            <a:off x="332318" y="4176750"/>
            <a:ext cx="8713788" cy="2204615"/>
          </a:xfrm>
        </p:spPr>
        <p:txBody>
          <a:bodyPr>
            <a:noAutofit/>
          </a:bodyPr>
          <a:lstStyle/>
          <a:p>
            <a:r>
              <a:rPr lang="en-US" sz="2400" dirty="0"/>
              <a:t>An additional fiber delay unit (FDU) is inserted in the data </a:t>
            </a:r>
            <a:r>
              <a:rPr lang="en-US" sz="2400" dirty="0" smtClean="0"/>
              <a:t>path at every core node.</a:t>
            </a:r>
          </a:p>
          <a:p>
            <a:r>
              <a:rPr lang="en-US" sz="2400" dirty="0"/>
              <a:t>∆</a:t>
            </a:r>
            <a:r>
              <a:rPr lang="en-US" sz="2400" dirty="0" smtClean="0"/>
              <a:t> </a:t>
            </a:r>
            <a:r>
              <a:rPr lang="en-US" sz="2400" dirty="0"/>
              <a:t>is the 1-hop offset time corresponding to </a:t>
            </a:r>
            <a:r>
              <a:rPr lang="en-US" sz="2400" dirty="0" smtClean="0"/>
              <a:t>the queuing </a:t>
            </a:r>
            <a:r>
              <a:rPr lang="en-US" sz="2400" dirty="0"/>
              <a:t>and processing delay of one </a:t>
            </a:r>
            <a:r>
              <a:rPr lang="en-US" sz="2400" dirty="0" smtClean="0"/>
              <a:t>node.</a:t>
            </a:r>
          </a:p>
          <a:p>
            <a:r>
              <a:rPr lang="en-US" sz="2400" dirty="0" smtClean="0"/>
              <a:t>     is </a:t>
            </a:r>
            <a:r>
              <a:rPr lang="en-US" sz="2400" dirty="0"/>
              <a:t>the switching delay</a:t>
            </a:r>
            <a:endParaRPr lang="en-US" altLang="zh-CN" sz="2200" dirty="0" smtClean="0"/>
          </a:p>
        </p:txBody>
      </p:sp>
      <p:pic>
        <p:nvPicPr>
          <p:cNvPr id="3994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5805264"/>
            <a:ext cx="288032" cy="3388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251520" y="4113964"/>
            <a:ext cx="8712967" cy="2339372"/>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EBSL</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35</a:t>
            </a:fld>
            <a:endParaRPr lang="zh-CN" altLang="en-US"/>
          </a:p>
        </p:txBody>
      </p:sp>
      <p:sp>
        <p:nvSpPr>
          <p:cNvPr id="4" name="Content Placeholder 3"/>
          <p:cNvSpPr>
            <a:spLocks noGrp="1"/>
          </p:cNvSpPr>
          <p:nvPr>
            <p:ph sz="quarter" idx="1"/>
          </p:nvPr>
        </p:nvSpPr>
        <p:spPr/>
        <p:txBody>
          <a:bodyPr/>
          <a:lstStyle/>
          <a:p>
            <a:r>
              <a:rPr lang="en-US" altLang="zh-CN" dirty="0" smtClean="0"/>
              <a:t>A new burst with n-hop path has priority n</a:t>
            </a:r>
          </a:p>
          <a:p>
            <a:r>
              <a:rPr lang="en-US" altLang="zh-CN" dirty="0" smtClean="0"/>
              <a:t>Its priority increases by one level every time when it accesses to a new hop</a:t>
            </a:r>
          </a:p>
          <a:p>
            <a:r>
              <a:rPr lang="en-US" dirty="0" smtClean="0"/>
              <a:t>First try to find free channels</a:t>
            </a:r>
          </a:p>
          <a:p>
            <a:r>
              <a:rPr lang="en-US" dirty="0" smtClean="0"/>
              <a:t>If no free channels, find </a:t>
            </a:r>
            <a:r>
              <a:rPr lang="en-US" dirty="0"/>
              <a:t>lower </a:t>
            </a:r>
            <a:r>
              <a:rPr lang="en-US" dirty="0" smtClean="0"/>
              <a:t>priority bursts transmitted on the output trunk</a:t>
            </a:r>
            <a:endParaRPr lang="en-US" dirty="0"/>
          </a:p>
        </p:txBody>
      </p:sp>
    </p:spTree>
    <p:extLst>
      <p:ext uri="{BB962C8B-B14F-4D97-AF65-F5344CB8AC3E}">
        <p14:creationId xmlns:p14="http://schemas.microsoft.com/office/powerpoint/2010/main" xmlns="" val="1963901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Fair EBSL (F-EBSL)</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36</a:t>
            </a:fld>
            <a:endParaRPr lang="zh-CN" altLang="en-US"/>
          </a:p>
        </p:txBody>
      </p:sp>
      <p:sp>
        <p:nvSpPr>
          <p:cNvPr id="8" name="Content Placeholder 3"/>
          <p:cNvSpPr>
            <a:spLocks noGrp="1"/>
          </p:cNvSpPr>
          <p:nvPr>
            <p:ph sz="quarter" idx="1"/>
          </p:nvPr>
        </p:nvSpPr>
        <p:spPr>
          <a:xfrm>
            <a:off x="515821" y="4876811"/>
            <a:ext cx="8388424" cy="1647056"/>
          </a:xfrm>
        </p:spPr>
        <p:txBody>
          <a:bodyPr>
            <a:normAutofit lnSpcReduction="10000"/>
          </a:bodyPr>
          <a:lstStyle/>
          <a:p>
            <a:r>
              <a:rPr lang="en-US" sz="2400" dirty="0"/>
              <a:t>First try to find free channels</a:t>
            </a:r>
          </a:p>
          <a:p>
            <a:r>
              <a:rPr lang="en-US" sz="2400" dirty="0" smtClean="0"/>
              <a:t>If </a:t>
            </a:r>
            <a:r>
              <a:rPr lang="en-US" sz="2400" dirty="0"/>
              <a:t>no free </a:t>
            </a:r>
            <a:r>
              <a:rPr lang="en-US" sz="2400" dirty="0" smtClean="0"/>
              <a:t>channels,  find if any bursts transmitted on that trunk:</a:t>
            </a:r>
          </a:p>
          <a:p>
            <a:pPr lvl="1"/>
            <a:r>
              <a:rPr lang="en-US" sz="2200" dirty="0"/>
              <a:t>h</a:t>
            </a:r>
            <a:r>
              <a:rPr lang="en-US" sz="2200" dirty="0" smtClean="0"/>
              <a:t>ave lower priority</a:t>
            </a:r>
          </a:p>
          <a:p>
            <a:pPr lvl="1"/>
            <a:r>
              <a:rPr lang="en-US" sz="2200" dirty="0">
                <a:solidFill>
                  <a:srgbClr val="FF0000"/>
                </a:solidFill>
              </a:rPr>
              <a:t>originally </a:t>
            </a:r>
            <a:r>
              <a:rPr lang="en-US" sz="2200" dirty="0" smtClean="0">
                <a:solidFill>
                  <a:srgbClr val="FF0000"/>
                </a:solidFill>
              </a:rPr>
              <a:t>require </a:t>
            </a:r>
            <a:r>
              <a:rPr lang="en-US" sz="2200" dirty="0">
                <a:solidFill>
                  <a:srgbClr val="FF0000"/>
                </a:solidFill>
              </a:rPr>
              <a:t>a path with an equal or lower number of hops</a:t>
            </a:r>
            <a:endParaRPr lang="en-US" sz="2200" dirty="0" smtClean="0">
              <a:solidFill>
                <a:srgbClr val="FF0000"/>
              </a:solidFill>
            </a:endParaRPr>
          </a:p>
          <a:p>
            <a:pPr marL="0" indent="0">
              <a:buNone/>
            </a:pPr>
            <a:endParaRPr lang="en-US" dirty="0"/>
          </a:p>
        </p:txBody>
      </p:sp>
      <p:sp>
        <p:nvSpPr>
          <p:cNvPr id="9" name="Content Placeholder 3"/>
          <p:cNvSpPr txBox="1">
            <a:spLocks/>
          </p:cNvSpPr>
          <p:nvPr/>
        </p:nvSpPr>
        <p:spPr>
          <a:xfrm>
            <a:off x="2853478" y="1628800"/>
            <a:ext cx="3081536"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US" dirty="0"/>
          </a:p>
        </p:txBody>
      </p:sp>
      <p:sp>
        <p:nvSpPr>
          <p:cNvPr id="10" name="Content Placeholder 3"/>
          <p:cNvSpPr txBox="1">
            <a:spLocks/>
          </p:cNvSpPr>
          <p:nvPr/>
        </p:nvSpPr>
        <p:spPr>
          <a:xfrm>
            <a:off x="5845562" y="1628800"/>
            <a:ext cx="3081536"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400" dirty="0" smtClean="0"/>
              <a:t>To protect bursts that require long routes</a:t>
            </a:r>
          </a:p>
          <a:p>
            <a:endParaRPr lang="en-US" dirty="0"/>
          </a:p>
        </p:txBody>
      </p:sp>
      <p:pic>
        <p:nvPicPr>
          <p:cNvPr id="55298" name="Picture 2"/>
          <p:cNvPicPr>
            <a:picLocks noChangeAspect="1" noChangeArrowheads="1"/>
          </p:cNvPicPr>
          <p:nvPr/>
        </p:nvPicPr>
        <p:blipFill>
          <a:blip r:embed="rId3" cstate="print"/>
          <a:srcRect/>
          <a:stretch>
            <a:fillRect/>
          </a:stretch>
        </p:blipFill>
        <p:spPr bwMode="auto">
          <a:xfrm>
            <a:off x="179512" y="1412776"/>
            <a:ext cx="5652120" cy="3415427"/>
          </a:xfrm>
          <a:prstGeom prst="rect">
            <a:avLst/>
          </a:prstGeom>
          <a:noFill/>
          <a:ln w="9525">
            <a:noFill/>
            <a:miter lim="800000"/>
            <a:headEnd/>
            <a:tailEnd/>
          </a:ln>
        </p:spPr>
      </p:pic>
    </p:spTree>
    <p:extLst>
      <p:ext uri="{BB962C8B-B14F-4D97-AF65-F5344CB8AC3E}">
        <p14:creationId xmlns:p14="http://schemas.microsoft.com/office/powerpoint/2010/main" xmlns="" val="657379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t>Our Simulation Scenario</a:t>
            </a:r>
            <a:endParaRPr lang="zh-TW" altLang="en-US" b="1" dirty="0"/>
          </a:p>
        </p:txBody>
      </p:sp>
      <p:sp>
        <p:nvSpPr>
          <p:cNvPr id="3" name="Content Placeholder 2"/>
          <p:cNvSpPr>
            <a:spLocks noGrp="1"/>
          </p:cNvSpPr>
          <p:nvPr>
            <p:ph sz="quarter" idx="1"/>
          </p:nvPr>
        </p:nvSpPr>
        <p:spPr>
          <a:xfrm>
            <a:off x="611560" y="1484784"/>
            <a:ext cx="8532440" cy="4933528"/>
          </a:xfrm>
        </p:spPr>
        <p:txBody>
          <a:bodyPr>
            <a:normAutofit fontScale="92500" lnSpcReduction="10000"/>
          </a:bodyPr>
          <a:lstStyle/>
          <a:p>
            <a:r>
              <a:rPr lang="en-US" altLang="zh-TW" sz="2800" dirty="0" smtClean="0"/>
              <a:t>Independent Poisson process of arrivals</a:t>
            </a:r>
          </a:p>
          <a:p>
            <a:r>
              <a:rPr lang="en-US" altLang="zh-TW" sz="2800" dirty="0" smtClean="0"/>
              <a:t>Transmission rate:  10 </a:t>
            </a:r>
            <a:r>
              <a:rPr lang="en-US" altLang="zh-TW" sz="2800" dirty="0" err="1" smtClean="0"/>
              <a:t>Gb</a:t>
            </a:r>
            <a:r>
              <a:rPr lang="en-US" altLang="zh-TW" sz="2800" dirty="0" smtClean="0"/>
              <a:t>/s</a:t>
            </a:r>
          </a:p>
          <a:p>
            <a:r>
              <a:rPr lang="en-US" altLang="zh-TW" sz="2800" dirty="0" smtClean="0"/>
              <a:t>Fixed packet size: 1250 </a:t>
            </a:r>
            <a:r>
              <a:rPr lang="en-US" altLang="zh-CN" sz="2800" dirty="0" smtClean="0"/>
              <a:t>Bytes/packet</a:t>
            </a:r>
          </a:p>
          <a:p>
            <a:r>
              <a:rPr lang="en-US" altLang="zh-TW" sz="2800" dirty="0" smtClean="0"/>
              <a:t>Burst size:  Poisson distribution with mean 250 packets/burst</a:t>
            </a:r>
          </a:p>
          <a:p>
            <a:r>
              <a:rPr lang="en-US" altLang="zh-TW" sz="2800" dirty="0" smtClean="0"/>
              <a:t>Mean burst transmission time: 0.25 </a:t>
            </a:r>
            <a:r>
              <a:rPr lang="en-US" altLang="zh-TW" sz="2800" dirty="0" err="1" smtClean="0"/>
              <a:t>ms</a:t>
            </a:r>
            <a:endParaRPr lang="en-US" altLang="zh-TW" sz="2800" dirty="0" smtClean="0"/>
          </a:p>
          <a:p>
            <a:r>
              <a:rPr lang="en-US" altLang="zh-TW" sz="2800" dirty="0" smtClean="0"/>
              <a:t>1-hop offset time: 10 </a:t>
            </a:r>
            <a:r>
              <a:rPr lang="el-GR" altLang="zh-TW" sz="2800" dirty="0" smtClean="0">
                <a:ea typeface="宋体"/>
              </a:rPr>
              <a:t>μ</a:t>
            </a:r>
            <a:r>
              <a:rPr lang="en-US" altLang="zh-TW" sz="2800" dirty="0" smtClean="0">
                <a:ea typeface="宋体"/>
              </a:rPr>
              <a:t>s</a:t>
            </a:r>
            <a:r>
              <a:rPr lang="en-US" altLang="zh-TW" sz="2800" dirty="0" smtClean="0"/>
              <a:t> </a:t>
            </a:r>
          </a:p>
          <a:p>
            <a:r>
              <a:rPr lang="en-US" altLang="zh-TW" sz="2800" dirty="0" smtClean="0"/>
              <a:t>Switching time is ignored</a:t>
            </a:r>
          </a:p>
          <a:p>
            <a:r>
              <a:rPr lang="en-US" altLang="zh-TW" sz="2800" dirty="0"/>
              <a:t>Number of channels on </a:t>
            </a:r>
            <a:r>
              <a:rPr lang="en-US" altLang="zh-TW" sz="2800" dirty="0" smtClean="0"/>
              <a:t>each trunk  </a:t>
            </a:r>
            <a:r>
              <a:rPr lang="en-US" altLang="zh-TW" sz="2800" dirty="0"/>
              <a:t>– </a:t>
            </a:r>
            <a:r>
              <a:rPr lang="en-US" altLang="zh-TW" sz="2800" dirty="0" smtClean="0"/>
              <a:t>50</a:t>
            </a:r>
            <a:endParaRPr lang="en-US" altLang="zh-TW" sz="2800" dirty="0"/>
          </a:p>
          <a:p>
            <a:r>
              <a:rPr lang="en-US" altLang="zh-TW" sz="2800" dirty="0"/>
              <a:t>Shortest path for each source-destination (SD) </a:t>
            </a:r>
            <a:r>
              <a:rPr lang="en-US" altLang="zh-TW" sz="2800" dirty="0" smtClean="0"/>
              <a:t>pair as primary route</a:t>
            </a:r>
          </a:p>
          <a:p>
            <a:r>
              <a:rPr lang="en-US" altLang="zh-TW" sz="2800" dirty="0" smtClean="0"/>
              <a:t>Full wavelength conversion</a:t>
            </a:r>
            <a:endParaRPr lang="en-US" altLang="zh-TW" sz="2800" dirty="0"/>
          </a:p>
          <a:p>
            <a:endParaRPr lang="en-US" altLang="zh-TW" sz="2800" dirty="0" smtClean="0"/>
          </a:p>
          <a:p>
            <a:endParaRPr lang="en-US" altLang="zh-TW" sz="2800" dirty="0" smtClean="0"/>
          </a:p>
          <a:p>
            <a:pPr marL="1657350" lvl="4" indent="-514350">
              <a:buAutoNum type="arabicParenR"/>
            </a:pPr>
            <a:endParaRPr lang="en-US" altLang="zh-CN" sz="2800" dirty="0" smtClean="0"/>
          </a:p>
          <a:p>
            <a:pPr marL="1600200" lvl="4" indent="-457200">
              <a:buAutoNum type="arabicParenR"/>
            </a:pPr>
            <a:endParaRPr lang="en-US" altLang="zh-TW" dirty="0" smtClean="0"/>
          </a:p>
        </p:txBody>
      </p:sp>
      <p:sp>
        <p:nvSpPr>
          <p:cNvPr id="5" name="灯片编号占位符 4"/>
          <p:cNvSpPr>
            <a:spLocks noGrp="1"/>
          </p:cNvSpPr>
          <p:nvPr>
            <p:ph type="sldNum" sz="quarter" idx="12"/>
          </p:nvPr>
        </p:nvSpPr>
        <p:spPr/>
        <p:txBody>
          <a:bodyPr/>
          <a:lstStyle/>
          <a:p>
            <a:fld id="{476394C8-C578-426E-902B-0705F3EF0236}" type="slidenum">
              <a:rPr lang="zh-CN" altLang="en-US" smtClean="0"/>
              <a:pPr/>
              <a:t>37</a:t>
            </a:fld>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Network Models</a:t>
            </a:r>
            <a:endParaRPr lang="zh-CN" altLang="en-US" b="1" dirty="0"/>
          </a:p>
        </p:txBody>
      </p:sp>
      <p:sp>
        <p:nvSpPr>
          <p:cNvPr id="12" name="灯片编号占位符 11"/>
          <p:cNvSpPr>
            <a:spLocks noGrp="1"/>
          </p:cNvSpPr>
          <p:nvPr>
            <p:ph type="sldNum" sz="quarter" idx="12"/>
          </p:nvPr>
        </p:nvSpPr>
        <p:spPr/>
        <p:txBody>
          <a:bodyPr/>
          <a:lstStyle/>
          <a:p>
            <a:fld id="{476394C8-C578-426E-902B-0705F3EF0236}" type="slidenum">
              <a:rPr lang="zh-CN" altLang="en-US" smtClean="0"/>
              <a:pPr/>
              <a:t>38</a:t>
            </a:fld>
            <a:endParaRPr lang="zh-CN" alt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13162" y="2636912"/>
            <a:ext cx="2266950" cy="184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3779912" y="5138028"/>
            <a:ext cx="2160240" cy="523220"/>
          </a:xfrm>
          <a:prstGeom prst="rect">
            <a:avLst/>
          </a:prstGeom>
          <a:noFill/>
        </p:spPr>
        <p:txBody>
          <a:bodyPr wrap="square" rtlCol="0">
            <a:spAutoFit/>
          </a:bodyPr>
          <a:lstStyle/>
          <a:p>
            <a:r>
              <a:rPr lang="en-US" sz="2800" dirty="0" smtClean="0"/>
              <a:t>6-node ring</a:t>
            </a:r>
            <a:endParaRPr lang="en-US" sz="2800" dirty="0"/>
          </a:p>
        </p:txBody>
      </p:sp>
    </p:spTree>
    <p:extLst>
      <p:ext uri="{BB962C8B-B14F-4D97-AF65-F5344CB8AC3E}">
        <p14:creationId xmlns:p14="http://schemas.microsoft.com/office/powerpoint/2010/main" xmlns="" val="2764704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60648"/>
            <a:ext cx="7772400" cy="1143000"/>
          </a:xfrm>
        </p:spPr>
        <p:txBody>
          <a:bodyPr/>
          <a:lstStyle/>
          <a:p>
            <a:r>
              <a:rPr lang="en-US" altLang="zh-CN" b="1" dirty="0" smtClean="0"/>
              <a:t>Results For EBSL</a:t>
            </a:r>
            <a:endParaRPr lang="zh-CN" altLang="en-US" b="1" dirty="0"/>
          </a:p>
        </p:txBody>
      </p:sp>
      <p:sp>
        <p:nvSpPr>
          <p:cNvPr id="9" name="灯片编号占位符 8"/>
          <p:cNvSpPr>
            <a:spLocks noGrp="1"/>
          </p:cNvSpPr>
          <p:nvPr>
            <p:ph type="sldNum" sz="quarter" idx="12"/>
          </p:nvPr>
        </p:nvSpPr>
        <p:spPr/>
        <p:txBody>
          <a:bodyPr/>
          <a:lstStyle/>
          <a:p>
            <a:fld id="{476394C8-C578-426E-902B-0705F3EF0236}" type="slidenum">
              <a:rPr lang="zh-CN" altLang="en-US" smtClean="0"/>
              <a:pPr/>
              <a:t>39</a:t>
            </a:fld>
            <a:endParaRPr lang="zh-CN" altLang="en-US"/>
          </a:p>
        </p:txBody>
      </p:sp>
      <p:sp>
        <p:nvSpPr>
          <p:cNvPr id="3" name="TextBox 2"/>
          <p:cNvSpPr txBox="1"/>
          <p:nvPr/>
        </p:nvSpPr>
        <p:spPr>
          <a:xfrm>
            <a:off x="4788024" y="2055346"/>
            <a:ext cx="3528392" cy="430887"/>
          </a:xfrm>
          <a:prstGeom prst="rect">
            <a:avLst/>
          </a:prstGeom>
          <a:noFill/>
        </p:spPr>
        <p:txBody>
          <a:bodyPr wrap="square" rtlCol="0">
            <a:spAutoFit/>
          </a:bodyPr>
          <a:lstStyle/>
          <a:p>
            <a:r>
              <a:rPr lang="en-US" sz="2200" dirty="0" smtClean="0"/>
              <a:t>Utilization: almost the same</a:t>
            </a:r>
            <a:endParaRPr lang="en-US" sz="2200" dirty="0"/>
          </a:p>
        </p:txBody>
      </p:sp>
      <p:sp>
        <p:nvSpPr>
          <p:cNvPr id="4" name="TextBox 3"/>
          <p:cNvSpPr txBox="1"/>
          <p:nvPr/>
        </p:nvSpPr>
        <p:spPr>
          <a:xfrm>
            <a:off x="107504" y="4871281"/>
            <a:ext cx="4680520" cy="1292662"/>
          </a:xfrm>
          <a:prstGeom prst="rect">
            <a:avLst/>
          </a:prstGeom>
          <a:noFill/>
        </p:spPr>
        <p:txBody>
          <a:bodyPr wrap="square" rtlCol="0">
            <a:spAutoFit/>
          </a:bodyPr>
          <a:lstStyle/>
          <a:p>
            <a:r>
              <a:rPr lang="en-US" sz="2600" dirty="0" smtClean="0">
                <a:solidFill>
                  <a:srgbClr val="FF0000"/>
                </a:solidFill>
              </a:rPr>
              <a:t>Effective utilization: significantly increase in EBSL under heavy load conditions!</a:t>
            </a:r>
            <a:endParaRPr lang="en-US" sz="2600" dirty="0">
              <a:solidFill>
                <a:srgbClr val="FF0000"/>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443736"/>
            <a:ext cx="1402854" cy="1143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535149" y="872059"/>
            <a:ext cx="2844316" cy="461665"/>
          </a:xfrm>
          <a:prstGeom prst="rect">
            <a:avLst/>
          </a:prstGeom>
          <a:noFill/>
        </p:spPr>
        <p:txBody>
          <a:bodyPr wrap="square" rtlCol="0">
            <a:spAutoFit/>
          </a:bodyPr>
          <a:lstStyle/>
          <a:p>
            <a:r>
              <a:rPr lang="en-US" sz="2400" dirty="0" smtClean="0">
                <a:solidFill>
                  <a:srgbClr val="FF0000"/>
                </a:solidFill>
              </a:rPr>
              <a:t>Only 3-hop SD pairs</a:t>
            </a:r>
            <a:endParaRPr lang="en-US" sz="2400" dirty="0">
              <a:solidFill>
                <a:srgbClr val="FF0000"/>
              </a:solidFill>
            </a:endParaRPr>
          </a:p>
        </p:txBody>
      </p:sp>
      <p:sp>
        <p:nvSpPr>
          <p:cNvPr id="11" name="TextBox 10"/>
          <p:cNvSpPr txBox="1"/>
          <p:nvPr/>
        </p:nvSpPr>
        <p:spPr>
          <a:xfrm>
            <a:off x="7891099" y="212903"/>
            <a:ext cx="921593" cy="461665"/>
          </a:xfrm>
          <a:prstGeom prst="rect">
            <a:avLst/>
          </a:prstGeom>
          <a:noFill/>
        </p:spPr>
        <p:txBody>
          <a:bodyPr wrap="square" rtlCol="0">
            <a:spAutoFit/>
          </a:bodyPr>
          <a:lstStyle/>
          <a:p>
            <a:r>
              <a:rPr lang="en-US" sz="2400" dirty="0" smtClean="0"/>
              <a:t>C=50</a:t>
            </a:r>
            <a:endParaRPr lang="en-US" sz="2400" dirty="0"/>
          </a:p>
        </p:txBody>
      </p:sp>
      <p:pic>
        <p:nvPicPr>
          <p:cNvPr id="645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203" y="1333723"/>
            <a:ext cx="3588731" cy="34203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45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46722" y="2780928"/>
            <a:ext cx="3865970" cy="39462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4661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Optical networks</a:t>
            </a:r>
            <a:endParaRPr lang="zh-CN" altLang="en-US" b="1" dirty="0"/>
          </a:p>
        </p:txBody>
      </p:sp>
      <p:sp>
        <p:nvSpPr>
          <p:cNvPr id="3" name="灯片编号占位符 2"/>
          <p:cNvSpPr>
            <a:spLocks noGrp="1"/>
          </p:cNvSpPr>
          <p:nvPr>
            <p:ph type="sldNum" sz="quarter" idx="12"/>
          </p:nvPr>
        </p:nvSpPr>
        <p:spPr/>
        <p:txBody>
          <a:bodyPr/>
          <a:lstStyle/>
          <a:p>
            <a:fld id="{476394C8-C578-426E-902B-0705F3EF0236}" type="slidenum">
              <a:rPr lang="zh-CN" altLang="en-US" smtClean="0"/>
              <a:pPr/>
              <a:t>4</a:t>
            </a:fld>
            <a:endParaRPr lang="zh-CN" altLang="en-US"/>
          </a:p>
        </p:txBody>
      </p:sp>
      <p:sp>
        <p:nvSpPr>
          <p:cNvPr id="4" name="内容占位符 3"/>
          <p:cNvSpPr>
            <a:spLocks noGrp="1"/>
          </p:cNvSpPr>
          <p:nvPr>
            <p:ph sz="quarter" idx="1"/>
          </p:nvPr>
        </p:nvSpPr>
        <p:spPr>
          <a:xfrm>
            <a:off x="914400" y="1447800"/>
            <a:ext cx="8229600" cy="4933528"/>
          </a:xfrm>
        </p:spPr>
        <p:txBody>
          <a:bodyPr>
            <a:normAutofit/>
          </a:bodyPr>
          <a:lstStyle/>
          <a:p>
            <a:r>
              <a:rPr lang="en-US" altLang="zh-CN" dirty="0" smtClean="0"/>
              <a:t>Ever-increasing demand for higher bandwidth</a:t>
            </a:r>
          </a:p>
          <a:p>
            <a:pPr lvl="1"/>
            <a:r>
              <a:rPr lang="en-US" altLang="zh-CN" dirty="0" smtClean="0"/>
              <a:t>Bandwidth intensive applications – voice over IP, </a:t>
            </a:r>
            <a:r>
              <a:rPr lang="en-US" altLang="zh-CN" dirty="0"/>
              <a:t>v</a:t>
            </a:r>
            <a:r>
              <a:rPr lang="en-US" altLang="zh-CN" dirty="0" smtClean="0"/>
              <a:t>ideo-on-demand</a:t>
            </a:r>
          </a:p>
          <a:p>
            <a:pPr lvl="1"/>
            <a:r>
              <a:rPr lang="en-US" altLang="zh-CN" dirty="0" smtClean="0"/>
              <a:t>Fast increasing number of  Internet users</a:t>
            </a:r>
          </a:p>
          <a:p>
            <a:pPr lvl="1"/>
            <a:endParaRPr lang="en-US" altLang="zh-CN" dirty="0" smtClean="0"/>
          </a:p>
          <a:p>
            <a:r>
              <a:rPr lang="en-US" altLang="zh-CN" sz="3200" dirty="0" smtClean="0">
                <a:solidFill>
                  <a:srgbClr val="FF0000"/>
                </a:solidFill>
              </a:rPr>
              <a:t>Solution: Optical data communication</a:t>
            </a:r>
          </a:p>
          <a:p>
            <a:endParaRPr lang="en-US" altLang="zh-CN" sz="2800" dirty="0" smtClean="0">
              <a:solidFill>
                <a:srgbClr val="FF0000"/>
              </a:solidFill>
            </a:endParaRPr>
          </a:p>
          <a:p>
            <a:r>
              <a:rPr lang="en-US" altLang="zh-CN" sz="2800" dirty="0" smtClean="0"/>
              <a:t>Use circuit switching (CS) &amp; packet switching (PS)</a:t>
            </a:r>
          </a:p>
          <a:p>
            <a:pPr>
              <a:buNone/>
            </a:pPr>
            <a:r>
              <a:rPr lang="en-US" altLang="zh-CN" sz="2800" dirty="0" smtClean="0"/>
              <a:t>	Drawbacks:</a:t>
            </a:r>
          </a:p>
          <a:p>
            <a:pPr>
              <a:buNone/>
            </a:pPr>
            <a:r>
              <a:rPr lang="en-US" altLang="zh-CN" sz="2800" dirty="0" smtClean="0"/>
              <a:t>    CS: low bandwidth efficiency</a:t>
            </a:r>
          </a:p>
          <a:p>
            <a:pPr>
              <a:buNone/>
            </a:pPr>
            <a:r>
              <a:rPr lang="en-US" altLang="zh-CN" sz="2800" dirty="0" smtClean="0"/>
              <a:t>    PS: </a:t>
            </a:r>
            <a:r>
              <a:rPr lang="en-US" altLang="zh-CN" sz="2800" dirty="0"/>
              <a:t>buffer </a:t>
            </a:r>
            <a:r>
              <a:rPr lang="en-US" altLang="zh-CN" sz="2800" dirty="0" smtClean="0"/>
              <a:t>&amp; high energy consuming</a:t>
            </a:r>
            <a:endParaRPr lang="zh-CN" altLang="en-US" sz="2800" dirty="0"/>
          </a:p>
        </p:txBody>
      </p:sp>
      <p:graphicFrame>
        <p:nvGraphicFramePr>
          <p:cNvPr id="5" name="Chart 16"/>
          <p:cNvGraphicFramePr/>
          <p:nvPr/>
        </p:nvGraphicFramePr>
        <p:xfrm>
          <a:off x="5148064" y="2780928"/>
          <a:ext cx="3528392" cy="28083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0566"/>
            <a:ext cx="7772400" cy="1143000"/>
          </a:xfrm>
        </p:spPr>
        <p:txBody>
          <a:bodyPr/>
          <a:lstStyle/>
          <a:p>
            <a:r>
              <a:rPr lang="en-US" altLang="zh-CN" b="1" dirty="0"/>
              <a:t>Results </a:t>
            </a:r>
            <a:r>
              <a:rPr lang="en-US" altLang="zh-CN" b="1" dirty="0" smtClean="0"/>
              <a:t>For EBSL</a:t>
            </a:r>
            <a:endParaRPr lang="en-US"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40</a:t>
            </a:fld>
            <a:endParaRPr lang="zh-CN" altLang="en-US"/>
          </a:p>
        </p:txBody>
      </p:sp>
      <p:sp>
        <p:nvSpPr>
          <p:cNvPr id="6" name="TextBox 5"/>
          <p:cNvSpPr txBox="1"/>
          <p:nvPr/>
        </p:nvSpPr>
        <p:spPr>
          <a:xfrm>
            <a:off x="179512" y="4653136"/>
            <a:ext cx="4752528" cy="1569660"/>
          </a:xfrm>
          <a:prstGeom prst="rect">
            <a:avLst/>
          </a:prstGeom>
          <a:noFill/>
        </p:spPr>
        <p:txBody>
          <a:bodyPr wrap="square" rtlCol="0">
            <a:spAutoFit/>
          </a:bodyPr>
          <a:lstStyle/>
          <a:p>
            <a:r>
              <a:rPr lang="en-US" sz="2400" dirty="0"/>
              <a:t>With the same offered </a:t>
            </a:r>
            <a:r>
              <a:rPr lang="en-US" sz="2400" dirty="0" smtClean="0"/>
              <a:t>load:</a:t>
            </a:r>
          </a:p>
          <a:p>
            <a:r>
              <a:rPr lang="en-US" sz="2400" dirty="0" err="1" smtClean="0"/>
              <a:t>goodput</a:t>
            </a:r>
            <a:r>
              <a:rPr lang="en-US" sz="2400" dirty="0" smtClean="0"/>
              <a:t> </a:t>
            </a:r>
            <a:r>
              <a:rPr lang="en-US" sz="2400" dirty="0"/>
              <a:t>is </a:t>
            </a:r>
            <a:r>
              <a:rPr lang="en-US" sz="2400" dirty="0" smtClean="0"/>
              <a:t>increased </a:t>
            </a:r>
            <a:r>
              <a:rPr lang="en-US" sz="2400" dirty="0" smtClean="0">
                <a:sym typeface="Wingdings" pitchFamily="2" charset="2"/>
              </a:rPr>
              <a:t></a:t>
            </a:r>
          </a:p>
          <a:p>
            <a:r>
              <a:rPr lang="en-US" sz="2400" dirty="0" smtClean="0"/>
              <a:t> </a:t>
            </a:r>
            <a:r>
              <a:rPr lang="en-US" sz="2400" dirty="0"/>
              <a:t>more bursts are successfully </a:t>
            </a:r>
            <a:r>
              <a:rPr lang="en-US" sz="2400" dirty="0" smtClean="0"/>
              <a:t>transmitted</a:t>
            </a:r>
            <a:r>
              <a:rPr lang="en-US" sz="2400" dirty="0"/>
              <a:t> </a:t>
            </a:r>
            <a:r>
              <a:rPr lang="en-US" sz="2400" dirty="0" smtClean="0">
                <a:sym typeface="Wingdings" pitchFamily="2" charset="2"/>
              </a:rPr>
              <a:t></a:t>
            </a:r>
            <a:r>
              <a:rPr lang="en-US" sz="2400" dirty="0" smtClean="0"/>
              <a:t> the </a:t>
            </a:r>
            <a:r>
              <a:rPr lang="en-US" sz="2400" dirty="0">
                <a:solidFill>
                  <a:srgbClr val="FF0000"/>
                </a:solidFill>
              </a:rPr>
              <a:t>blocking probability is reduced </a:t>
            </a:r>
          </a:p>
        </p:txBody>
      </p:sp>
      <p:sp>
        <p:nvSpPr>
          <p:cNvPr id="7" name="TextBox 6"/>
          <p:cNvSpPr txBox="1"/>
          <p:nvPr/>
        </p:nvSpPr>
        <p:spPr>
          <a:xfrm>
            <a:off x="4644008" y="1700808"/>
            <a:ext cx="4392488" cy="1200329"/>
          </a:xfrm>
          <a:prstGeom prst="rect">
            <a:avLst/>
          </a:prstGeom>
          <a:noFill/>
        </p:spPr>
        <p:txBody>
          <a:bodyPr wrap="square" rtlCol="0">
            <a:spAutoFit/>
          </a:bodyPr>
          <a:lstStyle/>
          <a:p>
            <a:r>
              <a:rPr lang="en-US" sz="2400" dirty="0" smtClean="0"/>
              <a:t>more resources are used effectively </a:t>
            </a:r>
            <a:r>
              <a:rPr lang="en-US" sz="2400" dirty="0" smtClean="0">
                <a:sym typeface="Wingdings" pitchFamily="2" charset="2"/>
              </a:rPr>
              <a:t> </a:t>
            </a:r>
            <a:r>
              <a:rPr lang="en-US" sz="2400" dirty="0" smtClean="0"/>
              <a:t>the </a:t>
            </a:r>
            <a:r>
              <a:rPr lang="en-US" sz="2400" dirty="0" err="1" smtClean="0">
                <a:solidFill>
                  <a:srgbClr val="FF0000"/>
                </a:solidFill>
              </a:rPr>
              <a:t>goodput</a:t>
            </a:r>
            <a:r>
              <a:rPr lang="en-US" sz="2400" dirty="0" smtClean="0"/>
              <a:t> of the network also </a:t>
            </a:r>
            <a:r>
              <a:rPr lang="en-US" sz="2400" dirty="0" smtClean="0">
                <a:solidFill>
                  <a:srgbClr val="FF0000"/>
                </a:solidFill>
              </a:rPr>
              <a:t>increases significantly </a:t>
            </a:r>
            <a:endParaRPr lang="en-US" sz="2400" dirty="0">
              <a:solidFill>
                <a:srgbClr val="FF0000"/>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332656"/>
            <a:ext cx="1402854" cy="1143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6630666" y="772066"/>
            <a:ext cx="2844316" cy="461665"/>
          </a:xfrm>
          <a:prstGeom prst="rect">
            <a:avLst/>
          </a:prstGeom>
          <a:noFill/>
        </p:spPr>
        <p:txBody>
          <a:bodyPr wrap="square" rtlCol="0">
            <a:spAutoFit/>
          </a:bodyPr>
          <a:lstStyle/>
          <a:p>
            <a:r>
              <a:rPr lang="en-US" sz="2400" dirty="0" smtClean="0">
                <a:solidFill>
                  <a:srgbClr val="FF0000"/>
                </a:solidFill>
              </a:rPr>
              <a:t>Only 3-hop SD pairs</a:t>
            </a:r>
            <a:endParaRPr lang="en-US" sz="2400" dirty="0">
              <a:solidFill>
                <a:srgbClr val="FF0000"/>
              </a:solidFill>
            </a:endParaRPr>
          </a:p>
        </p:txBody>
      </p:sp>
      <p:sp>
        <p:nvSpPr>
          <p:cNvPr id="11" name="TextBox 10"/>
          <p:cNvSpPr txBox="1"/>
          <p:nvPr/>
        </p:nvSpPr>
        <p:spPr>
          <a:xfrm>
            <a:off x="7826871" y="310401"/>
            <a:ext cx="921593" cy="461665"/>
          </a:xfrm>
          <a:prstGeom prst="rect">
            <a:avLst/>
          </a:prstGeom>
          <a:noFill/>
        </p:spPr>
        <p:txBody>
          <a:bodyPr wrap="square" rtlCol="0">
            <a:spAutoFit/>
          </a:bodyPr>
          <a:lstStyle/>
          <a:p>
            <a:r>
              <a:rPr lang="en-US" sz="2400" dirty="0" smtClean="0"/>
              <a:t>C=50</a:t>
            </a:r>
            <a:endParaRPr lang="en-US" sz="2400" dirty="0"/>
          </a:p>
        </p:txBody>
      </p:sp>
      <p:pic>
        <p:nvPicPr>
          <p:cNvPr id="6349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1211084"/>
            <a:ext cx="3672408" cy="33776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349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82915" y="2901137"/>
            <a:ext cx="3781315" cy="36021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9519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32" y="260648"/>
            <a:ext cx="7772400" cy="1143000"/>
          </a:xfrm>
        </p:spPr>
        <p:txBody>
          <a:bodyPr/>
          <a:lstStyle/>
          <a:p>
            <a:r>
              <a:rPr lang="en-US" altLang="zh-CN" b="1" dirty="0"/>
              <a:t>Results For </a:t>
            </a:r>
            <a:r>
              <a:rPr lang="en-US" altLang="zh-CN" b="1" dirty="0" smtClean="0"/>
              <a:t>F-EBSL</a:t>
            </a:r>
            <a:endParaRPr lang="en-US"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41</a:t>
            </a:fld>
            <a:endParaRPr lang="zh-CN" alt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188640"/>
            <a:ext cx="1402854" cy="1143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827584" y="5427801"/>
            <a:ext cx="7632848" cy="116955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EBSL </a:t>
            </a:r>
            <a:r>
              <a:rPr lang="en-US" sz="2400" dirty="0"/>
              <a:t>discriminates against traffic </a:t>
            </a:r>
            <a:r>
              <a:rPr lang="en-US" sz="2400" dirty="0" smtClean="0"/>
              <a:t>that requires </a:t>
            </a:r>
            <a:r>
              <a:rPr lang="en-US" sz="2400" dirty="0"/>
              <a:t>more hops in </a:t>
            </a:r>
            <a:r>
              <a:rPr lang="en-US" sz="2400" dirty="0" err="1"/>
              <a:t>favour</a:t>
            </a:r>
            <a:r>
              <a:rPr lang="en-US" sz="2400" dirty="0"/>
              <a:t> of traffic that </a:t>
            </a:r>
            <a:r>
              <a:rPr lang="en-US" sz="2400" dirty="0" smtClean="0"/>
              <a:t>requires fewer </a:t>
            </a:r>
            <a:r>
              <a:rPr lang="en-US" sz="2400" dirty="0"/>
              <a:t>hops</a:t>
            </a:r>
            <a:endParaRPr lang="en-US" sz="2200" dirty="0" smtClean="0"/>
          </a:p>
          <a:p>
            <a:pPr marL="285750" indent="-285750">
              <a:buFont typeface="Arial" panose="020B0604020202020204" pitchFamily="34" charset="0"/>
              <a:buChar char="•"/>
            </a:pPr>
            <a:r>
              <a:rPr lang="en-US" sz="2200" dirty="0"/>
              <a:t>U</a:t>
            </a:r>
            <a:r>
              <a:rPr lang="en-US" sz="2200" dirty="0" smtClean="0"/>
              <a:t>nder </a:t>
            </a:r>
            <a:r>
              <a:rPr lang="en-US" sz="2200" dirty="0"/>
              <a:t>F-EBSL, more 3-hop bursts successfully </a:t>
            </a:r>
            <a:r>
              <a:rPr lang="en-US" sz="2200" dirty="0" smtClean="0"/>
              <a:t>reach their destinations</a:t>
            </a:r>
            <a:endParaRPr lang="en-US" sz="2200" dirty="0"/>
          </a:p>
        </p:txBody>
      </p:sp>
      <p:sp>
        <p:nvSpPr>
          <p:cNvPr id="4" name="TextBox 3"/>
          <p:cNvSpPr txBox="1"/>
          <p:nvPr/>
        </p:nvSpPr>
        <p:spPr>
          <a:xfrm>
            <a:off x="6673418" y="621562"/>
            <a:ext cx="2376264" cy="830997"/>
          </a:xfrm>
          <a:prstGeom prst="rect">
            <a:avLst/>
          </a:prstGeom>
          <a:noFill/>
        </p:spPr>
        <p:txBody>
          <a:bodyPr wrap="square" rtlCol="0">
            <a:spAutoFit/>
          </a:bodyPr>
          <a:lstStyle/>
          <a:p>
            <a:r>
              <a:rPr lang="en-US" sz="2400" dirty="0" smtClean="0">
                <a:solidFill>
                  <a:srgbClr val="FF0000"/>
                </a:solidFill>
              </a:rPr>
              <a:t>All 3-hop SD pairs and 2-hop SD pairs</a:t>
            </a:r>
            <a:endParaRPr lang="en-US" sz="2400" dirty="0">
              <a:solidFill>
                <a:srgbClr val="FF0000"/>
              </a:solidFill>
            </a:endParaRPr>
          </a:p>
        </p:txBody>
      </p:sp>
      <p:sp>
        <p:nvSpPr>
          <p:cNvPr id="8" name="TextBox 7"/>
          <p:cNvSpPr txBox="1"/>
          <p:nvPr/>
        </p:nvSpPr>
        <p:spPr>
          <a:xfrm>
            <a:off x="7855619" y="234477"/>
            <a:ext cx="921593" cy="461665"/>
          </a:xfrm>
          <a:prstGeom prst="rect">
            <a:avLst/>
          </a:prstGeom>
          <a:noFill/>
        </p:spPr>
        <p:txBody>
          <a:bodyPr wrap="square" rtlCol="0">
            <a:spAutoFit/>
          </a:bodyPr>
          <a:lstStyle/>
          <a:p>
            <a:r>
              <a:rPr lang="en-US" sz="2400" dirty="0" smtClean="0"/>
              <a:t>C=50</a:t>
            </a:r>
            <a:endParaRPr lang="en-US" sz="2400" dirty="0"/>
          </a:p>
        </p:txBody>
      </p:sp>
      <p:pic>
        <p:nvPicPr>
          <p:cNvPr id="6349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020" y="1478586"/>
            <a:ext cx="7946812" cy="39492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25552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6239"/>
            <a:ext cx="7772400" cy="1143000"/>
          </a:xfrm>
        </p:spPr>
        <p:txBody>
          <a:bodyPr/>
          <a:lstStyle/>
          <a:p>
            <a:r>
              <a:rPr lang="en-US" altLang="zh-CN" b="1" dirty="0"/>
              <a:t>Results For F-EBSL</a:t>
            </a:r>
            <a:endParaRPr lang="en-US"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42</a:t>
            </a:fld>
            <a:endParaRPr lang="zh-CN" alt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116632"/>
            <a:ext cx="1402854" cy="1143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ontent Placeholder 3"/>
          <p:cNvSpPr>
            <a:spLocks noGrp="1"/>
          </p:cNvSpPr>
          <p:nvPr>
            <p:ph sz="quarter" idx="1"/>
          </p:nvPr>
        </p:nvSpPr>
        <p:spPr>
          <a:xfrm>
            <a:off x="9396536" y="1452559"/>
            <a:ext cx="2798216" cy="4572000"/>
          </a:xfrm>
        </p:spPr>
        <p:txBody>
          <a:bodyPr>
            <a:normAutofit/>
          </a:bodyPr>
          <a:lstStyle/>
          <a:p>
            <a:r>
              <a:rPr lang="en-US" sz="2000" dirty="0" smtClean="0"/>
              <a:t>The performance of F-EBSL is similar to I-OCS</a:t>
            </a:r>
          </a:p>
          <a:p>
            <a:endParaRPr lang="en-US" sz="2000" dirty="0" smtClean="0"/>
          </a:p>
          <a:p>
            <a:endParaRPr lang="en-US" dirty="0" smtClean="0"/>
          </a:p>
          <a:p>
            <a:endParaRPr lang="en-US" sz="2400" dirty="0"/>
          </a:p>
        </p:txBody>
      </p:sp>
      <p:sp>
        <p:nvSpPr>
          <p:cNvPr id="7" name="TextBox 6"/>
          <p:cNvSpPr txBox="1"/>
          <p:nvPr/>
        </p:nvSpPr>
        <p:spPr>
          <a:xfrm>
            <a:off x="6660232" y="260648"/>
            <a:ext cx="2376264" cy="830997"/>
          </a:xfrm>
          <a:prstGeom prst="rect">
            <a:avLst/>
          </a:prstGeom>
          <a:noFill/>
        </p:spPr>
        <p:txBody>
          <a:bodyPr wrap="square" rtlCol="0">
            <a:spAutoFit/>
          </a:bodyPr>
          <a:lstStyle/>
          <a:p>
            <a:r>
              <a:rPr lang="en-US" sz="2400" dirty="0" smtClean="0">
                <a:solidFill>
                  <a:srgbClr val="FF0000"/>
                </a:solidFill>
              </a:rPr>
              <a:t>All 3-hop SD pairs and 2-hop SD pairs</a:t>
            </a:r>
            <a:endParaRPr lang="en-US" sz="2400" dirty="0">
              <a:solidFill>
                <a:srgbClr val="FF0000"/>
              </a:solidFill>
            </a:endParaRPr>
          </a:p>
        </p:txBody>
      </p:sp>
      <p:sp>
        <p:nvSpPr>
          <p:cNvPr id="9" name="TextBox 8"/>
          <p:cNvSpPr txBox="1"/>
          <p:nvPr/>
        </p:nvSpPr>
        <p:spPr>
          <a:xfrm>
            <a:off x="7668344" y="6061484"/>
            <a:ext cx="921593" cy="461665"/>
          </a:xfrm>
          <a:prstGeom prst="rect">
            <a:avLst/>
          </a:prstGeom>
          <a:noFill/>
        </p:spPr>
        <p:txBody>
          <a:bodyPr wrap="square" rtlCol="0">
            <a:spAutoFit/>
          </a:bodyPr>
          <a:lstStyle/>
          <a:p>
            <a:r>
              <a:rPr lang="en-US" sz="2400" dirty="0" smtClean="0"/>
              <a:t>C=50</a:t>
            </a:r>
            <a:endParaRPr lang="en-US" sz="2400" dirty="0"/>
          </a:p>
        </p:txBody>
      </p:sp>
      <p:pic>
        <p:nvPicPr>
          <p:cNvPr id="645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1260135"/>
            <a:ext cx="4842098" cy="54341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12605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Summary</a:t>
            </a:r>
            <a:endParaRPr lang="zh-CN" altLang="en-US" b="1" dirty="0"/>
          </a:p>
        </p:txBody>
      </p:sp>
      <p:sp>
        <p:nvSpPr>
          <p:cNvPr id="3" name="内容占位符 2"/>
          <p:cNvSpPr>
            <a:spLocks noGrp="1"/>
          </p:cNvSpPr>
          <p:nvPr>
            <p:ph sz="quarter" idx="1"/>
          </p:nvPr>
        </p:nvSpPr>
        <p:spPr/>
        <p:txBody>
          <a:bodyPr>
            <a:normAutofit/>
          </a:bodyPr>
          <a:lstStyle/>
          <a:p>
            <a:endParaRPr lang="en-US" altLang="zh-CN" sz="2800" dirty="0" smtClean="0"/>
          </a:p>
          <a:p>
            <a:pPr>
              <a:buNone/>
            </a:pPr>
            <a:endParaRPr lang="zh-CN" altLang="en-US" dirty="0"/>
          </a:p>
        </p:txBody>
      </p:sp>
      <p:sp>
        <p:nvSpPr>
          <p:cNvPr id="4" name="灯片编号占位符 3"/>
          <p:cNvSpPr>
            <a:spLocks noGrp="1"/>
          </p:cNvSpPr>
          <p:nvPr>
            <p:ph type="sldNum" sz="quarter" idx="12"/>
          </p:nvPr>
        </p:nvSpPr>
        <p:spPr/>
        <p:txBody>
          <a:bodyPr/>
          <a:lstStyle/>
          <a:p>
            <a:fld id="{476394C8-C578-426E-902B-0705F3EF0236}" type="slidenum">
              <a:rPr lang="zh-CN" altLang="en-US" smtClean="0"/>
              <a:pPr/>
              <a:t>43</a:t>
            </a:fld>
            <a:endParaRPr lang="zh-CN" altLang="en-US"/>
          </a:p>
        </p:txBody>
      </p:sp>
      <p:sp>
        <p:nvSpPr>
          <p:cNvPr id="5" name="内容占位符 3"/>
          <p:cNvSpPr txBox="1">
            <a:spLocks/>
          </p:cNvSpPr>
          <p:nvPr/>
        </p:nvSpPr>
        <p:spPr>
          <a:xfrm>
            <a:off x="1066800" y="1600200"/>
            <a:ext cx="7772400" cy="4572000"/>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CN" sz="2800" dirty="0" smtClean="0"/>
              <a:t>We have introduced the </a:t>
            </a:r>
            <a:r>
              <a:rPr lang="en-US" altLang="zh-CN" sz="2800" dirty="0" smtClean="0">
                <a:solidFill>
                  <a:srgbClr val="FF0000"/>
                </a:solidFill>
              </a:rPr>
              <a:t>EBSL</a:t>
            </a:r>
            <a:r>
              <a:rPr lang="en-US" altLang="zh-CN" sz="2800" dirty="0" smtClean="0"/>
              <a:t> and </a:t>
            </a:r>
            <a:r>
              <a:rPr lang="en-US" altLang="zh-CN" sz="2800" dirty="0" smtClean="0">
                <a:solidFill>
                  <a:srgbClr val="FF0000"/>
                </a:solidFill>
              </a:rPr>
              <a:t>F-EBSL </a:t>
            </a:r>
            <a:r>
              <a:rPr lang="en-US" altLang="zh-CN" sz="2800" dirty="0" smtClean="0"/>
              <a:t>strategies to solve the burst contention problem.</a:t>
            </a:r>
          </a:p>
          <a:p>
            <a:pPr marL="0" indent="0">
              <a:buNone/>
            </a:pPr>
            <a:endParaRPr lang="en-US" altLang="zh-CN" sz="2800" dirty="0" smtClean="0"/>
          </a:p>
          <a:p>
            <a:r>
              <a:rPr lang="en-US" altLang="zh-CN" sz="2800" dirty="0" smtClean="0"/>
              <a:t>Numerical results show that </a:t>
            </a:r>
            <a:r>
              <a:rPr lang="en-US" altLang="zh-CN" sz="2800" dirty="0" smtClean="0">
                <a:solidFill>
                  <a:srgbClr val="FF0000"/>
                </a:solidFill>
              </a:rPr>
              <a:t>EBSL</a:t>
            </a:r>
            <a:r>
              <a:rPr lang="en-US" altLang="zh-CN" sz="2800" dirty="0" smtClean="0"/>
              <a:t> can significantly </a:t>
            </a:r>
            <a:r>
              <a:rPr lang="en-US" sz="2800" dirty="0" smtClean="0"/>
              <a:t>increase </a:t>
            </a:r>
            <a:r>
              <a:rPr lang="en-US" sz="2800" dirty="0"/>
              <a:t>the </a:t>
            </a:r>
            <a:r>
              <a:rPr lang="en-US" sz="2800" dirty="0" smtClean="0"/>
              <a:t>effective </a:t>
            </a:r>
            <a:r>
              <a:rPr lang="en-US" sz="2800" dirty="0"/>
              <a:t>utilization and eliminate the collapse of </a:t>
            </a:r>
            <a:r>
              <a:rPr lang="en-US" sz="2800" dirty="0" err="1" smtClean="0"/>
              <a:t>goodput</a:t>
            </a:r>
            <a:r>
              <a:rPr lang="en-US" sz="2800" dirty="0" smtClean="0"/>
              <a:t>, </a:t>
            </a:r>
            <a:r>
              <a:rPr lang="en-US" sz="2800" dirty="0"/>
              <a:t>and </a:t>
            </a:r>
            <a:r>
              <a:rPr lang="en-US" sz="2800" dirty="0">
                <a:solidFill>
                  <a:srgbClr val="FF0000"/>
                </a:solidFill>
              </a:rPr>
              <a:t>improve </a:t>
            </a:r>
            <a:r>
              <a:rPr lang="en-US" sz="2800" dirty="0" err="1" smtClean="0">
                <a:solidFill>
                  <a:srgbClr val="FF0000"/>
                </a:solidFill>
              </a:rPr>
              <a:t>QoS</a:t>
            </a:r>
            <a:r>
              <a:rPr lang="en-US" sz="2800" dirty="0" smtClean="0">
                <a:solidFill>
                  <a:srgbClr val="FF0000"/>
                </a:solidFill>
              </a:rPr>
              <a:t>. </a:t>
            </a:r>
            <a:r>
              <a:rPr lang="en-US" altLang="zh-CN" sz="2800" dirty="0" smtClean="0">
                <a:solidFill>
                  <a:srgbClr val="FF0000"/>
                </a:solidFill>
              </a:rPr>
              <a:t> </a:t>
            </a:r>
          </a:p>
          <a:p>
            <a:endParaRPr lang="en-US" altLang="zh-CN" sz="2800" dirty="0" smtClean="0">
              <a:solidFill>
                <a:srgbClr val="FF0000"/>
              </a:solidFill>
            </a:endParaRPr>
          </a:p>
          <a:p>
            <a:r>
              <a:rPr lang="en-US" altLang="zh-CN" sz="2800" dirty="0" smtClean="0">
                <a:solidFill>
                  <a:srgbClr val="FF0000"/>
                </a:solidFill>
              </a:rPr>
              <a:t>F-EBSL </a:t>
            </a:r>
            <a:r>
              <a:rPr lang="en-US" sz="2800" dirty="0"/>
              <a:t>partly sacrifices performance to provide higher probability for </a:t>
            </a:r>
            <a:r>
              <a:rPr lang="en-US" sz="2800" dirty="0" smtClean="0"/>
              <a:t>the bursts </a:t>
            </a:r>
            <a:r>
              <a:rPr lang="en-US" sz="2800" dirty="0"/>
              <a:t>that require more hops to successfully reach their </a:t>
            </a:r>
            <a:r>
              <a:rPr lang="en-US" sz="2800" dirty="0" smtClean="0"/>
              <a:t>destinations.</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sz="quarter" idx="1"/>
          </p:nvPr>
        </p:nvSpPr>
        <p:spPr/>
        <p:txBody>
          <a:bodyPr>
            <a:noAutofit/>
          </a:bodyPr>
          <a:lstStyle/>
          <a:p>
            <a:r>
              <a:rPr lang="en-US" altLang="zh-CN" sz="2800" dirty="0" smtClean="0">
                <a:solidFill>
                  <a:schemeClr val="bg1">
                    <a:lumMod val="75000"/>
                  </a:schemeClr>
                </a:solidFill>
              </a:rPr>
              <a:t>Background: Optical burst switching (OBS)</a:t>
            </a:r>
          </a:p>
          <a:p>
            <a:r>
              <a:rPr lang="en-US" altLang="zh-CN" sz="2800" dirty="0" smtClean="0">
                <a:solidFill>
                  <a:schemeClr val="bg1">
                    <a:lumMod val="75000"/>
                  </a:schemeClr>
                </a:solidFill>
              </a:rPr>
              <a:t>Bounds of the Overflow Priority Classification (OPC) for blocking probability approximation in OBS networks with deflection routing</a:t>
            </a:r>
          </a:p>
          <a:p>
            <a:r>
              <a:rPr lang="en-US" altLang="zh-CN" sz="2800" dirty="0" smtClean="0">
                <a:solidFill>
                  <a:schemeClr val="bg1">
                    <a:lumMod val="75000"/>
                  </a:schemeClr>
                </a:solidFill>
              </a:rPr>
              <a:t>Effective and ineffective utilizations in OBS networks</a:t>
            </a:r>
          </a:p>
          <a:p>
            <a:r>
              <a:rPr lang="en-US" altLang="zh-CN" sz="2800" dirty="0" smtClean="0">
                <a:solidFill>
                  <a:schemeClr val="bg1">
                    <a:lumMod val="75000"/>
                  </a:schemeClr>
                </a:solidFill>
              </a:rPr>
              <a:t>EBSL – a combination of Emulated-OBS (E-OBS), segmentation and least remaining hop-count first (LRHF) </a:t>
            </a:r>
          </a:p>
          <a:p>
            <a:r>
              <a:rPr lang="en-US" altLang="zh-CN" sz="2800" dirty="0" smtClean="0">
                <a:solidFill>
                  <a:srgbClr val="C00000"/>
                </a:solidFill>
              </a:rPr>
              <a:t>Q &amp; A</a:t>
            </a:r>
          </a:p>
        </p:txBody>
      </p:sp>
      <p:sp>
        <p:nvSpPr>
          <p:cNvPr id="4" name="灯片编号占位符 3"/>
          <p:cNvSpPr>
            <a:spLocks noGrp="1"/>
          </p:cNvSpPr>
          <p:nvPr>
            <p:ph type="sldNum" sz="quarter" idx="12"/>
          </p:nvPr>
        </p:nvSpPr>
        <p:spPr/>
        <p:txBody>
          <a:bodyPr/>
          <a:lstStyle/>
          <a:p>
            <a:fld id="{476394C8-C578-426E-902B-0705F3EF0236}" type="slidenum">
              <a:rPr lang="zh-CN" altLang="en-US" smtClean="0"/>
              <a:pPr/>
              <a:t>44</a:t>
            </a:fld>
            <a:endParaRPr lang="zh-CN" altLang="en-US"/>
          </a:p>
        </p:txBody>
      </p:sp>
    </p:spTree>
    <p:extLst>
      <p:ext uri="{BB962C8B-B14F-4D97-AF65-F5344CB8AC3E}">
        <p14:creationId xmlns:p14="http://schemas.microsoft.com/office/powerpoint/2010/main" xmlns="" val="3871684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71800" y="1484784"/>
            <a:ext cx="3587522" cy="1446550"/>
          </a:xfrm>
          <a:prstGeom prst="rect">
            <a:avLst/>
          </a:prstGeom>
          <a:noFill/>
        </p:spPr>
        <p:txBody>
          <a:bodyPr wrap="none" lIns="91440" tIns="45720" rIns="91440" bIns="45720">
            <a:spAutoFit/>
          </a:bodyPr>
          <a:lstStyle/>
          <a:p>
            <a:pPr algn="ctr"/>
            <a:r>
              <a:rPr lang="en-US" altLang="zh-CN"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  &amp;  A</a:t>
            </a:r>
            <a:endParaRPr lang="zh-CN" altLang="en-US" sz="8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矩形 4"/>
          <p:cNvSpPr/>
          <p:nvPr/>
        </p:nvSpPr>
        <p:spPr>
          <a:xfrm>
            <a:off x="179512" y="3212976"/>
            <a:ext cx="8723927" cy="1754326"/>
          </a:xfrm>
          <a:prstGeom prst="rect">
            <a:avLst/>
          </a:prstGeom>
          <a:noFill/>
        </p:spPr>
        <p:txBody>
          <a:bodyPr wrap="none" lIns="91440" tIns="45720" rIns="91440" bIns="45720">
            <a:spAutoFit/>
          </a:bodyPr>
          <a:lstStyle/>
          <a:p>
            <a:pPr algn="ctr"/>
            <a:r>
              <a:rPr lang="en-US" altLang="zh-CN"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 you for your attention</a:t>
            </a:r>
          </a:p>
          <a:p>
            <a:pPr algn="ctr"/>
            <a:r>
              <a:rPr lang="en-US" altLang="zh-CN"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^_^</a:t>
            </a:r>
            <a:endParaRPr lang="zh-CN" alt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灯片编号占位符 5"/>
          <p:cNvSpPr>
            <a:spLocks noGrp="1"/>
          </p:cNvSpPr>
          <p:nvPr>
            <p:ph type="sldNum" sz="quarter" idx="12"/>
          </p:nvPr>
        </p:nvSpPr>
        <p:spPr/>
        <p:txBody>
          <a:bodyPr/>
          <a:lstStyle/>
          <a:p>
            <a:fld id="{476394C8-C578-426E-902B-0705F3EF0236}" type="slidenum">
              <a:rPr lang="zh-CN" altLang="en-US" smtClean="0"/>
              <a:pPr/>
              <a:t>45</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p:spPr>
        <p:txBody>
          <a:bodyPr>
            <a:normAutofit fontScale="90000"/>
          </a:bodyPr>
          <a:lstStyle/>
          <a:p>
            <a:r>
              <a:rPr lang="en-US" b="1" dirty="0" smtClean="0"/>
              <a:t>Poisson arrival and Exponential service time </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46</a:t>
            </a:fld>
            <a:endParaRPr lang="zh-CN" altLang="en-US"/>
          </a:p>
        </p:txBody>
      </p:sp>
      <p:sp>
        <p:nvSpPr>
          <p:cNvPr id="4" name="Content Placeholder 3"/>
          <p:cNvSpPr>
            <a:spLocks noGrp="1"/>
          </p:cNvSpPr>
          <p:nvPr>
            <p:ph sz="quarter" idx="1"/>
          </p:nvPr>
        </p:nvSpPr>
        <p:spPr/>
        <p:txBody>
          <a:bodyPr/>
          <a:lstStyle/>
          <a:p>
            <a:r>
              <a:rPr lang="en-US" dirty="0"/>
              <a:t>Poisson Pareto Burst </a:t>
            </a:r>
            <a:r>
              <a:rPr lang="en-US" dirty="0" smtClean="0"/>
              <a:t>Process is a good traffic model for real network traffic</a:t>
            </a:r>
          </a:p>
          <a:p>
            <a:endParaRPr lang="en-US" dirty="0"/>
          </a:p>
          <a:p>
            <a:endParaRPr lang="en-US" dirty="0" smtClean="0"/>
          </a:p>
          <a:p>
            <a:pPr marL="0" indent="0">
              <a:buNone/>
            </a:pPr>
            <a:endParaRPr lang="en-US" dirty="0" smtClean="0"/>
          </a:p>
          <a:p>
            <a:endParaRPr lang="en-US" dirty="0" smtClean="0"/>
          </a:p>
          <a:p>
            <a:r>
              <a:rPr lang="en-US" dirty="0" smtClean="0"/>
              <a:t>In OBS networks, blocking probability is insensitive to the shape of the distribution of the service time</a:t>
            </a:r>
            <a:endParaRPr lang="en-US" dirty="0"/>
          </a:p>
          <a:p>
            <a:pPr marL="320040" lvl="1" indent="0">
              <a:buNone/>
            </a:pPr>
            <a:r>
              <a:rPr lang="en-US" dirty="0" smtClean="0"/>
              <a:t> </a:t>
            </a:r>
            <a:endParaRPr lang="en-US" dirty="0"/>
          </a:p>
        </p:txBody>
      </p:sp>
      <p:sp>
        <p:nvSpPr>
          <p:cNvPr id="5" name="TextBox 4"/>
          <p:cNvSpPr txBox="1"/>
          <p:nvPr/>
        </p:nvSpPr>
        <p:spPr>
          <a:xfrm>
            <a:off x="1196407" y="2537609"/>
            <a:ext cx="7344816" cy="1323439"/>
          </a:xfrm>
          <a:prstGeom prst="rect">
            <a:avLst/>
          </a:prstGeom>
          <a:noFill/>
        </p:spPr>
        <p:txBody>
          <a:bodyPr wrap="square" rtlCol="0">
            <a:spAutoFit/>
          </a:bodyPr>
          <a:lstStyle/>
          <a:p>
            <a:pPr marL="0" lvl="1"/>
            <a:r>
              <a:rPr lang="en-US" sz="2000" dirty="0" smtClean="0"/>
              <a:t>J. </a:t>
            </a:r>
            <a:r>
              <a:rPr lang="en-US" sz="2000" dirty="0"/>
              <a:t>Chen, R. G. Addie and M. Zukerman, "</a:t>
            </a:r>
            <a:r>
              <a:rPr lang="en-US" sz="2000" b="1" dirty="0"/>
              <a:t>Performance Evaluation and Service Rate Provisioning for a Queue with Fractional Brownian Input</a:t>
            </a:r>
            <a:r>
              <a:rPr lang="en-US" sz="2000" dirty="0"/>
              <a:t>," </a:t>
            </a:r>
            <a:r>
              <a:rPr lang="en-US" sz="2000" i="1" dirty="0"/>
              <a:t>Performance Evaluation</a:t>
            </a:r>
            <a:r>
              <a:rPr lang="en-US" sz="2000" dirty="0"/>
              <a:t>, vol. 70, no. 11, pp. 1028-1045, November </a:t>
            </a:r>
            <a:r>
              <a:rPr lang="en-US" sz="2000" dirty="0" smtClean="0"/>
              <a:t>2013</a:t>
            </a:r>
            <a:endParaRPr lang="en-US" sz="2000" dirty="0"/>
          </a:p>
        </p:txBody>
      </p:sp>
      <p:sp>
        <p:nvSpPr>
          <p:cNvPr id="6" name="TextBox 5"/>
          <p:cNvSpPr txBox="1"/>
          <p:nvPr/>
        </p:nvSpPr>
        <p:spPr>
          <a:xfrm>
            <a:off x="1196407" y="5293657"/>
            <a:ext cx="7696073" cy="1015663"/>
          </a:xfrm>
          <a:prstGeom prst="rect">
            <a:avLst/>
          </a:prstGeom>
          <a:noFill/>
        </p:spPr>
        <p:txBody>
          <a:bodyPr wrap="square" rtlCol="0">
            <a:spAutoFit/>
          </a:bodyPr>
          <a:lstStyle/>
          <a:p>
            <a:r>
              <a:rPr lang="en-US" sz="2000" dirty="0"/>
              <a:t>J. Zhang, Y. Peng, Eric W. M. Wong and M. Zukerman, "</a:t>
            </a:r>
            <a:r>
              <a:rPr lang="en-US" sz="2000" b="1" dirty="0"/>
              <a:t>Sensitivity of Blocking Probability in the Generalized </a:t>
            </a:r>
            <a:r>
              <a:rPr lang="en-US" sz="2000" b="1" dirty="0" err="1"/>
              <a:t>Engset</a:t>
            </a:r>
            <a:r>
              <a:rPr lang="en-US" sz="2000" b="1" dirty="0"/>
              <a:t> Model for OBS</a:t>
            </a:r>
            <a:r>
              <a:rPr lang="en-US" sz="2000" dirty="0"/>
              <a:t>," </a:t>
            </a:r>
            <a:r>
              <a:rPr lang="en-US" sz="2000" i="1" dirty="0"/>
              <a:t>IEEE Communications Letters</a:t>
            </a:r>
            <a:r>
              <a:rPr lang="en-US" sz="2000" dirty="0"/>
              <a:t>, vol. 15, no. 11, pp. 1243-1245, November 2011</a:t>
            </a:r>
            <a:endParaRPr lang="en-US" sz="2000" b="1" dirty="0"/>
          </a:p>
        </p:txBody>
      </p:sp>
    </p:spTree>
    <p:extLst>
      <p:ext uri="{BB962C8B-B14F-4D97-AF65-F5344CB8AC3E}">
        <p14:creationId xmlns:p14="http://schemas.microsoft.com/office/powerpoint/2010/main" xmlns="" val="6672838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Why OPCA?</a:t>
            </a:r>
            <a:endParaRPr lang="en-US"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47</a:t>
            </a:fld>
            <a:endParaRPr lang="zh-CN" altLang="en-US"/>
          </a:p>
        </p:txBody>
      </p:sp>
      <p:sp>
        <p:nvSpPr>
          <p:cNvPr id="6" name="内容占位符 2"/>
          <p:cNvSpPr>
            <a:spLocks noGrp="1"/>
          </p:cNvSpPr>
          <p:nvPr>
            <p:ph sz="quarter" idx="1"/>
          </p:nvPr>
        </p:nvSpPr>
        <p:spPr>
          <a:xfrm>
            <a:off x="683568" y="1412776"/>
            <a:ext cx="7772400" cy="1726704"/>
          </a:xfrm>
        </p:spPr>
        <p:txBody>
          <a:bodyPr/>
          <a:lstStyle/>
          <a:p>
            <a:r>
              <a:rPr lang="en-US" altLang="zh-CN" dirty="0" smtClean="0"/>
              <a:t>In our example, OPCA needs less time than EFPA</a:t>
            </a:r>
          </a:p>
          <a:p>
            <a:endParaRPr lang="en-US" altLang="zh-CN" dirty="0" smtClean="0"/>
          </a:p>
          <a:p>
            <a:pPr>
              <a:buNone/>
            </a:pPr>
            <a:endParaRPr lang="en-US" altLang="zh-CN" dirty="0" smtClean="0"/>
          </a:p>
          <a:p>
            <a:pPr>
              <a:buNone/>
            </a:pPr>
            <a:endParaRPr lang="en-US" altLang="zh-CN"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1267706331"/>
              </p:ext>
            </p:extLst>
          </p:nvPr>
        </p:nvGraphicFramePr>
        <p:xfrm>
          <a:off x="683568" y="2276872"/>
          <a:ext cx="7992888" cy="2621280"/>
        </p:xfrm>
        <a:graphic>
          <a:graphicData uri="http://schemas.openxmlformats.org/drawingml/2006/table">
            <a:tbl>
              <a:tblPr firstRow="1" bandRow="1">
                <a:tableStyleId>{5C22544A-7EE6-4342-B048-85BDC9FD1C3A}</a:tableStyleId>
              </a:tblPr>
              <a:tblGrid>
                <a:gridCol w="1998222"/>
                <a:gridCol w="1998222"/>
                <a:gridCol w="1998222"/>
                <a:gridCol w="1998222"/>
              </a:tblGrid>
              <a:tr h="370840">
                <a:tc>
                  <a:txBody>
                    <a:bodyPr/>
                    <a:lstStyle/>
                    <a:p>
                      <a:pPr algn="ctr"/>
                      <a:r>
                        <a:rPr lang="en-US" dirty="0" smtClean="0"/>
                        <a:t>Algorithm</a:t>
                      </a:r>
                      <a:endParaRPr lang="en-US" dirty="0"/>
                    </a:p>
                  </a:txBody>
                  <a:tcPr/>
                </a:tc>
                <a:tc>
                  <a:txBody>
                    <a:bodyPr/>
                    <a:lstStyle/>
                    <a:p>
                      <a:pPr algn="ctr"/>
                      <a:r>
                        <a:rPr lang="en-US" dirty="0" smtClean="0"/>
                        <a:t>Layer number</a:t>
                      </a:r>
                      <a:endParaRPr lang="en-US" dirty="0"/>
                    </a:p>
                  </a:txBody>
                  <a:tcPr/>
                </a:tc>
                <a:tc>
                  <a:txBody>
                    <a:bodyPr/>
                    <a:lstStyle/>
                    <a:p>
                      <a:pPr algn="ctr"/>
                      <a:r>
                        <a:rPr lang="en-US" dirty="0" smtClean="0"/>
                        <a:t>Number of iterations</a:t>
                      </a:r>
                      <a:endParaRPr lang="en-US" dirty="0"/>
                    </a:p>
                  </a:txBody>
                  <a:tcPr/>
                </a:tc>
                <a:tc>
                  <a:txBody>
                    <a:bodyPr/>
                    <a:lstStyle/>
                    <a:p>
                      <a:pPr algn="ctr"/>
                      <a:r>
                        <a:rPr lang="en-US" dirty="0" smtClean="0"/>
                        <a:t>Total</a:t>
                      </a:r>
                      <a:r>
                        <a:rPr lang="en-US" baseline="0" dirty="0" smtClean="0"/>
                        <a:t> running time in seconds</a:t>
                      </a:r>
                      <a:endParaRPr lang="en-US" dirty="0"/>
                    </a:p>
                  </a:txBody>
                  <a:tcPr/>
                </a:tc>
              </a:tr>
              <a:tr h="370840">
                <a:tc>
                  <a:txBody>
                    <a:bodyPr/>
                    <a:lstStyle/>
                    <a:p>
                      <a:pPr algn="ctr"/>
                      <a:r>
                        <a:rPr lang="en-US" dirty="0" smtClean="0"/>
                        <a:t>EFPA</a:t>
                      </a:r>
                      <a:endParaRPr lang="en-US" dirty="0"/>
                    </a:p>
                  </a:txBody>
                  <a:tcPr/>
                </a:tc>
                <a:tc>
                  <a:txBody>
                    <a:bodyPr/>
                    <a:lstStyle/>
                    <a:p>
                      <a:pPr algn="ctr"/>
                      <a:r>
                        <a:rPr lang="en-US" dirty="0" smtClean="0"/>
                        <a:t>Only 1 layer</a:t>
                      </a:r>
                      <a:endParaRPr lang="en-US" dirty="0"/>
                    </a:p>
                  </a:txBody>
                  <a:tcPr/>
                </a:tc>
                <a:tc>
                  <a:txBody>
                    <a:bodyPr/>
                    <a:lstStyle/>
                    <a:p>
                      <a:r>
                        <a:rPr lang="en-US" sz="2000" dirty="0" smtClean="0"/>
                        <a:t>78</a:t>
                      </a:r>
                      <a:endParaRPr lang="en-US" sz="2000" dirty="0"/>
                    </a:p>
                  </a:txBody>
                  <a:tcPr/>
                </a:tc>
                <a:tc>
                  <a:txBody>
                    <a:bodyPr/>
                    <a:lstStyle/>
                    <a:p>
                      <a:r>
                        <a:rPr lang="en-US" sz="2000" dirty="0" smtClean="0"/>
                        <a:t>3006</a:t>
                      </a:r>
                      <a:endParaRPr lang="en-US" sz="2000" dirty="0"/>
                    </a:p>
                  </a:txBody>
                  <a:tcPr/>
                </a:tc>
              </a:tr>
              <a:tr h="370840">
                <a:tc rowSpan="4">
                  <a:txBody>
                    <a:bodyPr/>
                    <a:lstStyle/>
                    <a:p>
                      <a:pPr algn="ctr"/>
                      <a:r>
                        <a:rPr lang="en-US" dirty="0" smtClean="0"/>
                        <a:t>OPCA</a:t>
                      </a:r>
                      <a:endParaRPr lang="en-US" dirty="0"/>
                    </a:p>
                  </a:txBody>
                  <a:tcPr/>
                </a:tc>
                <a:tc>
                  <a:txBody>
                    <a:bodyPr/>
                    <a:lstStyle/>
                    <a:p>
                      <a:pPr algn="ctr"/>
                      <a:r>
                        <a:rPr lang="en-US" dirty="0" smtClean="0"/>
                        <a:t>Layer 0</a:t>
                      </a:r>
                      <a:endParaRPr lang="en-US" dirty="0"/>
                    </a:p>
                  </a:txBody>
                  <a:tcPr/>
                </a:tc>
                <a:tc>
                  <a:txBody>
                    <a:bodyPr/>
                    <a:lstStyle/>
                    <a:p>
                      <a:r>
                        <a:rPr lang="en-US" sz="2000" dirty="0" smtClean="0"/>
                        <a:t>6</a:t>
                      </a:r>
                      <a:endParaRPr lang="en-US" sz="2000" dirty="0"/>
                    </a:p>
                  </a:txBody>
                  <a:tcPr/>
                </a:tc>
                <a:tc>
                  <a:txBody>
                    <a:bodyPr/>
                    <a:lstStyle/>
                    <a:p>
                      <a:r>
                        <a:rPr lang="en-US" sz="2000" dirty="0" smtClean="0"/>
                        <a:t>177.9</a:t>
                      </a:r>
                      <a:endParaRPr lang="en-US" sz="2000" dirty="0"/>
                    </a:p>
                  </a:txBody>
                  <a:tcPr/>
                </a:tc>
              </a:tr>
              <a:tr h="370840">
                <a:tc vMerge="1">
                  <a:txBody>
                    <a:bodyPr/>
                    <a:lstStyle/>
                    <a:p>
                      <a:endParaRPr lang="en-US" dirty="0"/>
                    </a:p>
                  </a:txBody>
                  <a:tcPr/>
                </a:tc>
                <a:tc>
                  <a:txBody>
                    <a:bodyPr/>
                    <a:lstStyle/>
                    <a:p>
                      <a:pPr algn="ctr"/>
                      <a:r>
                        <a:rPr lang="en-US" dirty="0" smtClean="0"/>
                        <a:t>Layer</a:t>
                      </a:r>
                      <a:r>
                        <a:rPr lang="en-US" baseline="0" dirty="0" smtClean="0"/>
                        <a:t> 1</a:t>
                      </a:r>
                      <a:endParaRPr lang="en-US" dirty="0"/>
                    </a:p>
                  </a:txBody>
                  <a:tcPr/>
                </a:tc>
                <a:tc>
                  <a:txBody>
                    <a:bodyPr/>
                    <a:lstStyle/>
                    <a:p>
                      <a:r>
                        <a:rPr lang="en-US" sz="2000" dirty="0" smtClean="0"/>
                        <a:t>5</a:t>
                      </a:r>
                      <a:endParaRPr lang="en-US" sz="2000" dirty="0"/>
                    </a:p>
                  </a:txBody>
                  <a:tcPr/>
                </a:tc>
                <a:tc>
                  <a:txBody>
                    <a:bodyPr/>
                    <a:lstStyle/>
                    <a:p>
                      <a:r>
                        <a:rPr lang="en-US" sz="2000" dirty="0" smtClean="0"/>
                        <a:t>119.7</a:t>
                      </a:r>
                      <a:endParaRPr lang="en-US" sz="2000" dirty="0"/>
                    </a:p>
                  </a:txBody>
                  <a:tcPr/>
                </a:tc>
              </a:tr>
              <a:tr h="370840">
                <a:tc vMerge="1">
                  <a:txBody>
                    <a:bodyPr/>
                    <a:lstStyle/>
                    <a:p>
                      <a:endParaRPr lang="en-US" dirty="0"/>
                    </a:p>
                  </a:txBody>
                  <a:tcPr/>
                </a:tc>
                <a:tc>
                  <a:txBody>
                    <a:bodyPr/>
                    <a:lstStyle/>
                    <a:p>
                      <a:pPr algn="ctr"/>
                      <a:r>
                        <a:rPr lang="en-US" dirty="0" smtClean="0"/>
                        <a:t>Layer 2</a:t>
                      </a:r>
                      <a:endParaRPr lang="en-US" dirty="0"/>
                    </a:p>
                  </a:txBody>
                  <a:tcPr/>
                </a:tc>
                <a:tc>
                  <a:txBody>
                    <a:bodyPr/>
                    <a:lstStyle/>
                    <a:p>
                      <a:r>
                        <a:rPr lang="en-US" sz="2000" dirty="0" smtClean="0"/>
                        <a:t>4</a:t>
                      </a:r>
                      <a:endParaRPr lang="en-US" sz="2000" dirty="0"/>
                    </a:p>
                  </a:txBody>
                  <a:tcPr/>
                </a:tc>
                <a:tc>
                  <a:txBody>
                    <a:bodyPr/>
                    <a:lstStyle/>
                    <a:p>
                      <a:r>
                        <a:rPr lang="en-US" sz="2000" dirty="0" smtClean="0"/>
                        <a:t>99.7</a:t>
                      </a:r>
                      <a:endParaRPr lang="en-US" sz="2000" dirty="0"/>
                    </a:p>
                  </a:txBody>
                  <a:tcPr/>
                </a:tc>
              </a:tr>
              <a:tr h="370840">
                <a:tc vMerge="1">
                  <a:txBody>
                    <a:bodyPr/>
                    <a:lstStyle/>
                    <a:p>
                      <a:endParaRPr lang="en-US" dirty="0"/>
                    </a:p>
                  </a:txBody>
                  <a:tcPr/>
                </a:tc>
                <a:tc>
                  <a:txBody>
                    <a:bodyPr/>
                    <a:lstStyle/>
                    <a:p>
                      <a:pPr algn="ctr"/>
                      <a:r>
                        <a:rPr lang="en-US" dirty="0" smtClean="0"/>
                        <a:t>Layer 3</a:t>
                      </a:r>
                      <a:endParaRPr lang="en-US" dirty="0"/>
                    </a:p>
                  </a:txBody>
                  <a:tcPr/>
                </a:tc>
                <a:tc>
                  <a:txBody>
                    <a:bodyPr/>
                    <a:lstStyle/>
                    <a:p>
                      <a:r>
                        <a:rPr lang="en-US" sz="2000" dirty="0" smtClean="0"/>
                        <a:t>1</a:t>
                      </a:r>
                      <a:endParaRPr lang="en-US" sz="2000" dirty="0"/>
                    </a:p>
                  </a:txBody>
                  <a:tcPr/>
                </a:tc>
                <a:tc>
                  <a:txBody>
                    <a:bodyPr/>
                    <a:lstStyle/>
                    <a:p>
                      <a:r>
                        <a:rPr lang="en-US" sz="2000" dirty="0" smtClean="0"/>
                        <a:t>0.0024</a:t>
                      </a:r>
                      <a:endParaRPr lang="en-US" sz="2000" dirty="0"/>
                    </a:p>
                  </a:txBody>
                  <a:tcPr/>
                </a:tc>
              </a:tr>
            </a:tbl>
          </a:graphicData>
        </a:graphic>
      </p:graphicFrame>
      <p:sp>
        <p:nvSpPr>
          <p:cNvPr id="7" name="TextBox 6"/>
          <p:cNvSpPr txBox="1"/>
          <p:nvPr/>
        </p:nvSpPr>
        <p:spPr>
          <a:xfrm>
            <a:off x="1187624" y="5157192"/>
            <a:ext cx="7272808" cy="1200329"/>
          </a:xfrm>
          <a:prstGeom prst="rect">
            <a:avLst/>
          </a:prstGeom>
          <a:noFill/>
        </p:spPr>
        <p:txBody>
          <a:bodyPr wrap="square" rtlCol="0">
            <a:spAutoFit/>
          </a:bodyPr>
          <a:lstStyle/>
          <a:p>
            <a:r>
              <a:rPr lang="en-US" sz="2400" dirty="0"/>
              <a:t>Comparison of the times used by EFPA and OPCA in each layer to </a:t>
            </a:r>
            <a:r>
              <a:rPr lang="en-US" sz="2400" dirty="0" smtClean="0"/>
              <a:t>calculate the </a:t>
            </a:r>
            <a:r>
              <a:rPr lang="en-US" sz="2400" dirty="0"/>
              <a:t>blocking probabilities in </a:t>
            </a:r>
            <a:r>
              <a:rPr lang="en-US" sz="2400" dirty="0" smtClean="0"/>
              <a:t>the </a:t>
            </a:r>
            <a:r>
              <a:rPr lang="en-US" sz="2400" dirty="0" err="1" smtClean="0"/>
              <a:t>NSFNet</a:t>
            </a:r>
            <a:r>
              <a:rPr lang="en-US" sz="2400" dirty="0" smtClean="0"/>
              <a:t> </a:t>
            </a:r>
            <a:r>
              <a:rPr lang="en-US" sz="2400" dirty="0"/>
              <a:t>with 10000 channels per trunk</a:t>
            </a:r>
          </a:p>
        </p:txBody>
      </p:sp>
      <p:sp>
        <p:nvSpPr>
          <p:cNvPr id="8" name="Frame 7"/>
          <p:cNvSpPr/>
          <p:nvPr/>
        </p:nvSpPr>
        <p:spPr>
          <a:xfrm>
            <a:off x="4716016" y="3356992"/>
            <a:ext cx="288032" cy="151216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5148064" y="3882243"/>
            <a:ext cx="1512168" cy="461665"/>
          </a:xfrm>
          <a:prstGeom prst="rect">
            <a:avLst/>
          </a:prstGeom>
          <a:noFill/>
        </p:spPr>
        <p:txBody>
          <a:bodyPr wrap="square" rtlCol="0">
            <a:spAutoFit/>
          </a:bodyPr>
          <a:lstStyle/>
          <a:p>
            <a:r>
              <a:rPr lang="en-US" sz="2400" b="1" dirty="0" smtClean="0">
                <a:solidFill>
                  <a:srgbClr val="C00000"/>
                </a:solidFill>
              </a:rPr>
              <a:t>Totally 16</a:t>
            </a:r>
            <a:endParaRPr lang="en-US" sz="2400" b="1" dirty="0">
              <a:solidFill>
                <a:srgbClr val="C00000"/>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191607"/>
            <a:ext cx="1961266" cy="1120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1184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3" y="1124744"/>
            <a:ext cx="6120679" cy="47267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标题 1"/>
          <p:cNvSpPr>
            <a:spLocks noGrp="1"/>
          </p:cNvSpPr>
          <p:nvPr>
            <p:ph type="title"/>
          </p:nvPr>
        </p:nvSpPr>
        <p:spPr/>
        <p:txBody>
          <a:bodyPr/>
          <a:lstStyle/>
          <a:p>
            <a:r>
              <a:rPr lang="en-US" altLang="zh-CN" b="1" dirty="0" smtClean="0"/>
              <a:t>Numerical results</a:t>
            </a:r>
            <a:endParaRPr lang="zh-CN" altLang="en-US" b="1" dirty="0"/>
          </a:p>
        </p:txBody>
      </p:sp>
      <p:sp>
        <p:nvSpPr>
          <p:cNvPr id="3" name="灯片编号占位符 2"/>
          <p:cNvSpPr>
            <a:spLocks noGrp="1"/>
          </p:cNvSpPr>
          <p:nvPr>
            <p:ph type="sldNum" sz="quarter" idx="12"/>
          </p:nvPr>
        </p:nvSpPr>
        <p:spPr/>
        <p:txBody>
          <a:bodyPr/>
          <a:lstStyle/>
          <a:p>
            <a:fld id="{476394C8-C578-426E-902B-0705F3EF0236}" type="slidenum">
              <a:rPr lang="zh-CN" altLang="en-US" smtClean="0"/>
              <a:pPr/>
              <a:t>48</a:t>
            </a:fld>
            <a:endParaRPr lang="zh-CN" altLang="en-US"/>
          </a:p>
        </p:txBody>
      </p:sp>
      <p:sp>
        <p:nvSpPr>
          <p:cNvPr id="4" name="内容占位符 3"/>
          <p:cNvSpPr>
            <a:spLocks noGrp="1"/>
          </p:cNvSpPr>
          <p:nvPr>
            <p:ph sz="quarter" idx="1"/>
          </p:nvPr>
        </p:nvSpPr>
        <p:spPr>
          <a:xfrm>
            <a:off x="899592" y="5949280"/>
            <a:ext cx="7772400" cy="654876"/>
          </a:xfrm>
        </p:spPr>
        <p:txBody>
          <a:bodyPr>
            <a:normAutofit fontScale="85000" lnSpcReduction="20000"/>
          </a:bodyPr>
          <a:lstStyle/>
          <a:p>
            <a:pPr marL="0" indent="0">
              <a:buNone/>
            </a:pPr>
            <a:r>
              <a:rPr lang="en-US" dirty="0"/>
              <a:t>Bounds of OPCA blocking probabilities in the </a:t>
            </a:r>
            <a:r>
              <a:rPr lang="en-US" dirty="0" err="1"/>
              <a:t>NSFNet</a:t>
            </a:r>
            <a:r>
              <a:rPr lang="en-US" dirty="0"/>
              <a:t> with different </a:t>
            </a:r>
            <a:r>
              <a:rPr lang="en-US" u="sng" dirty="0" smtClean="0"/>
              <a:t>offered load </a:t>
            </a:r>
            <a:r>
              <a:rPr lang="en-US" u="sng" dirty="0"/>
              <a:t>to each directional SD pair</a:t>
            </a:r>
            <a:endParaRPr lang="zh-CN" altLang="en-US" u="sng" dirty="0"/>
          </a:p>
        </p:txBody>
      </p:sp>
      <p:sp>
        <p:nvSpPr>
          <p:cNvPr id="7" name="内容占位符 3"/>
          <p:cNvSpPr txBox="1">
            <a:spLocks/>
          </p:cNvSpPr>
          <p:nvPr/>
        </p:nvSpPr>
        <p:spPr>
          <a:xfrm>
            <a:off x="6804248" y="3160667"/>
            <a:ext cx="2339752" cy="654876"/>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zh-CN" altLang="en-US" dirty="0"/>
          </a:p>
        </p:txBody>
      </p:sp>
      <p:sp>
        <p:nvSpPr>
          <p:cNvPr id="8" name="内容占位符 3"/>
          <p:cNvSpPr txBox="1">
            <a:spLocks/>
          </p:cNvSpPr>
          <p:nvPr/>
        </p:nvSpPr>
        <p:spPr>
          <a:xfrm>
            <a:off x="6156176" y="1444488"/>
            <a:ext cx="2987824"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TW" sz="2400" dirty="0" smtClean="0"/>
              <a:t>offered load</a:t>
            </a:r>
          </a:p>
          <a:p>
            <a:pPr marL="0" indent="0">
              <a:buNone/>
            </a:pPr>
            <a:r>
              <a:rPr lang="en-US" altLang="zh-TW" sz="2400" dirty="0" smtClean="0"/>
              <a:t>     bounds closer speed </a:t>
            </a:r>
            <a:endParaRPr lang="zh-CN" altLang="en-US" dirty="0"/>
          </a:p>
        </p:txBody>
      </p:sp>
      <p:cxnSp>
        <p:nvCxnSpPr>
          <p:cNvPr id="9" name="Straight Arrow Connector 8"/>
          <p:cNvCxnSpPr/>
          <p:nvPr/>
        </p:nvCxnSpPr>
        <p:spPr>
          <a:xfrm flipV="1">
            <a:off x="7974124" y="1556792"/>
            <a:ext cx="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892480" y="1997224"/>
            <a:ext cx="0" cy="279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191607"/>
            <a:ext cx="1961266" cy="1120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345000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76394C8-C578-426E-902B-0705F3EF0236}" type="slidenum">
              <a:rPr lang="zh-CN" altLang="en-US" smtClean="0"/>
              <a:pPr/>
              <a:t>49</a:t>
            </a:fld>
            <a:endParaRPr lang="zh-CN" altLang="en-US"/>
          </a:p>
        </p:txBody>
      </p:sp>
      <p:sp>
        <p:nvSpPr>
          <p:cNvPr id="5" name="标题 1"/>
          <p:cNvSpPr>
            <a:spLocks noGrp="1"/>
          </p:cNvSpPr>
          <p:nvPr>
            <p:ph type="title"/>
          </p:nvPr>
        </p:nvSpPr>
        <p:spPr>
          <a:xfrm>
            <a:off x="611560" y="53752"/>
            <a:ext cx="7772400" cy="1143000"/>
          </a:xfrm>
        </p:spPr>
        <p:txBody>
          <a:bodyPr/>
          <a:lstStyle/>
          <a:p>
            <a:r>
              <a:rPr lang="en-US" altLang="zh-CN" b="1" dirty="0" smtClean="0"/>
              <a:t>Numerical results</a:t>
            </a:r>
            <a:endParaRPr lang="zh-CN" altLang="en-US" b="1" dirty="0"/>
          </a:p>
        </p:txBody>
      </p:sp>
      <p:sp>
        <p:nvSpPr>
          <p:cNvPr id="6" name="内容占位符 3"/>
          <p:cNvSpPr txBox="1">
            <a:spLocks noGrp="1"/>
          </p:cNvSpPr>
          <p:nvPr>
            <p:ph sz="quarter" idx="1"/>
          </p:nvPr>
        </p:nvSpPr>
        <p:spPr>
          <a:xfrm>
            <a:off x="827584" y="5733256"/>
            <a:ext cx="8064896" cy="646112"/>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200" dirty="0"/>
              <a:t>Bounds of OPCA blocking probabilities in the </a:t>
            </a:r>
            <a:r>
              <a:rPr lang="en-US" sz="2200" dirty="0" err="1"/>
              <a:t>NSFNet</a:t>
            </a:r>
            <a:r>
              <a:rPr lang="en-US" sz="2200" dirty="0"/>
              <a:t> with </a:t>
            </a:r>
            <a:r>
              <a:rPr lang="en-US" sz="2200" u="sng" dirty="0"/>
              <a:t>different </a:t>
            </a:r>
            <a:r>
              <a:rPr lang="en-US" sz="2200" u="sng" dirty="0" smtClean="0"/>
              <a:t>number of </a:t>
            </a:r>
            <a:r>
              <a:rPr lang="en-US" sz="2200" u="sng" dirty="0"/>
              <a:t>channels per trunk (C)</a:t>
            </a:r>
            <a:r>
              <a:rPr lang="en-US" sz="2200" dirty="0"/>
              <a:t> in which the offered load to each directional SD pair is </a:t>
            </a:r>
            <a:r>
              <a:rPr lang="en-US" sz="2200" dirty="0" smtClean="0"/>
              <a:t>0.4C</a:t>
            </a:r>
            <a:endParaRPr lang="zh-CN" altLang="en-US" sz="2200" dirty="0"/>
          </a:p>
        </p:txBody>
      </p:sp>
      <p:sp>
        <p:nvSpPr>
          <p:cNvPr id="7" name="内容占位符 3"/>
          <p:cNvSpPr txBox="1">
            <a:spLocks/>
          </p:cNvSpPr>
          <p:nvPr/>
        </p:nvSpPr>
        <p:spPr>
          <a:xfrm>
            <a:off x="6156176" y="1444488"/>
            <a:ext cx="2987824"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TW" sz="2400" dirty="0" smtClean="0"/>
              <a:t>offered load</a:t>
            </a:r>
          </a:p>
          <a:p>
            <a:pPr marL="0" indent="0">
              <a:buNone/>
            </a:pPr>
            <a:r>
              <a:rPr lang="en-US" altLang="zh-TW" sz="2400" dirty="0" smtClean="0"/>
              <a:t>    bounds closer speed</a:t>
            </a:r>
          </a:p>
          <a:p>
            <a:r>
              <a:rPr lang="en-US" altLang="zh-TW" sz="2400" dirty="0"/>
              <a:t>n</a:t>
            </a:r>
            <a:r>
              <a:rPr lang="en-US" altLang="zh-TW" sz="2400" dirty="0" smtClean="0"/>
              <a:t>umber of channels per trunk</a:t>
            </a:r>
          </a:p>
          <a:p>
            <a:pPr marL="0" indent="0">
              <a:buNone/>
            </a:pPr>
            <a:r>
              <a:rPr lang="en-US" altLang="zh-TW" sz="2400" dirty="0"/>
              <a:t> </a:t>
            </a:r>
            <a:r>
              <a:rPr lang="en-US" altLang="zh-TW" sz="2400" dirty="0" smtClean="0"/>
              <a:t>   bounds </a:t>
            </a:r>
            <a:r>
              <a:rPr lang="en-US" altLang="zh-TW" sz="2400" dirty="0"/>
              <a:t>closer speed 	</a:t>
            </a:r>
            <a:r>
              <a:rPr lang="en-US" altLang="zh-TW" sz="2400" dirty="0" smtClean="0"/>
              <a:t>  </a:t>
            </a:r>
          </a:p>
          <a:p>
            <a:pPr marL="0" indent="0">
              <a:buNone/>
            </a:pPr>
            <a:r>
              <a:rPr lang="en-US" altLang="zh-TW" sz="2400" dirty="0" smtClean="0"/>
              <a:t> </a:t>
            </a:r>
            <a:endParaRPr lang="zh-CN" altLang="en-US" dirty="0"/>
          </a:p>
        </p:txBody>
      </p:sp>
      <p:cxnSp>
        <p:nvCxnSpPr>
          <p:cNvPr id="8" name="Straight Arrow Connector 7"/>
          <p:cNvCxnSpPr/>
          <p:nvPr/>
        </p:nvCxnSpPr>
        <p:spPr>
          <a:xfrm flipV="1">
            <a:off x="7974124" y="1556792"/>
            <a:ext cx="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892480" y="1997224"/>
            <a:ext cx="0" cy="279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268760"/>
            <a:ext cx="5945857" cy="4426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Straight Arrow Connector 10"/>
          <p:cNvCxnSpPr/>
          <p:nvPr/>
        </p:nvCxnSpPr>
        <p:spPr>
          <a:xfrm flipV="1">
            <a:off x="7740352" y="2780928"/>
            <a:ext cx="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820472" y="3212976"/>
            <a:ext cx="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191607"/>
            <a:ext cx="1961266" cy="1120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6300192" y="3657170"/>
            <a:ext cx="2806250" cy="2031325"/>
          </a:xfrm>
          <a:prstGeom prst="rect">
            <a:avLst/>
          </a:prstGeom>
          <a:noFill/>
        </p:spPr>
        <p:txBody>
          <a:bodyPr wrap="square" rtlCol="0">
            <a:spAutoFit/>
          </a:bodyPr>
          <a:lstStyle/>
          <a:p>
            <a:r>
              <a:rPr lang="en-US" dirty="0" smtClean="0"/>
              <a:t>Reason: </a:t>
            </a:r>
          </a:p>
          <a:p>
            <a:r>
              <a:rPr lang="en-US" dirty="0" smtClean="0"/>
              <a:t>a </a:t>
            </a:r>
            <a:r>
              <a:rPr lang="en-US" dirty="0"/>
              <a:t>larger number of channels per </a:t>
            </a:r>
            <a:r>
              <a:rPr lang="en-US" dirty="0" smtClean="0"/>
              <a:t>trunk</a:t>
            </a:r>
            <a:r>
              <a:rPr lang="en-US" dirty="0" smtClean="0">
                <a:sym typeface="Wingdings" panose="05000000000000000000" pitchFamily="2" charset="2"/>
              </a:rPr>
              <a:t></a:t>
            </a:r>
            <a:r>
              <a:rPr lang="en-US" dirty="0" smtClean="0"/>
              <a:t> </a:t>
            </a:r>
          </a:p>
          <a:p>
            <a:r>
              <a:rPr lang="en-US" dirty="0" smtClean="0"/>
              <a:t>the </a:t>
            </a:r>
            <a:r>
              <a:rPr lang="en-US" dirty="0"/>
              <a:t>variance of the number of busy channels is lower </a:t>
            </a:r>
            <a:r>
              <a:rPr lang="en-US" dirty="0" smtClean="0">
                <a:sym typeface="Wingdings" panose="05000000000000000000" pitchFamily="2" charset="2"/>
              </a:rPr>
              <a:t></a:t>
            </a:r>
          </a:p>
          <a:p>
            <a:r>
              <a:rPr lang="en-US" dirty="0" smtClean="0"/>
              <a:t>smaller (deflected bursts/total bursts)  </a:t>
            </a:r>
            <a:r>
              <a:rPr lang="en-US" dirty="0"/>
              <a:t>in the networks</a:t>
            </a:r>
          </a:p>
        </p:txBody>
      </p:sp>
    </p:spTree>
    <p:extLst>
      <p:ext uri="{BB962C8B-B14F-4D97-AF65-F5344CB8AC3E}">
        <p14:creationId xmlns:p14="http://schemas.microsoft.com/office/powerpoint/2010/main" xmlns="" val="39437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60648"/>
            <a:ext cx="7772400" cy="706090"/>
          </a:xfrm>
        </p:spPr>
        <p:txBody>
          <a:bodyPr>
            <a:noAutofit/>
          </a:bodyPr>
          <a:lstStyle/>
          <a:p>
            <a:r>
              <a:rPr lang="en-US" altLang="zh-CN" b="1" dirty="0" smtClean="0"/>
              <a:t>Optical Burst Switching (OBS)</a:t>
            </a:r>
            <a:endParaRPr lang="zh-CN" altLang="en-US" b="1" dirty="0"/>
          </a:p>
        </p:txBody>
      </p:sp>
      <p:pic>
        <p:nvPicPr>
          <p:cNvPr id="4" name="Picture 3" descr="C:\Users\shuoli3\Desktop\core and flow.jpg"/>
          <p:cNvPicPr>
            <a:picLocks noChangeAspect="1" noChangeArrowheads="1"/>
          </p:cNvPicPr>
          <p:nvPr/>
        </p:nvPicPr>
        <p:blipFill>
          <a:blip r:embed="rId3" cstate="print"/>
          <a:srcRect/>
          <a:stretch>
            <a:fillRect/>
          </a:stretch>
        </p:blipFill>
        <p:spPr bwMode="auto">
          <a:xfrm>
            <a:off x="251520" y="836712"/>
            <a:ext cx="5653135" cy="4008428"/>
          </a:xfrm>
          <a:prstGeom prst="rect">
            <a:avLst/>
          </a:prstGeom>
          <a:noFill/>
        </p:spPr>
      </p:pic>
      <p:sp>
        <p:nvSpPr>
          <p:cNvPr id="5" name="TextBox 4"/>
          <p:cNvSpPr txBox="1"/>
          <p:nvPr/>
        </p:nvSpPr>
        <p:spPr>
          <a:xfrm>
            <a:off x="251520" y="908720"/>
            <a:ext cx="4320480" cy="523220"/>
          </a:xfrm>
          <a:prstGeom prst="rect">
            <a:avLst/>
          </a:prstGeom>
          <a:noFill/>
        </p:spPr>
        <p:txBody>
          <a:bodyPr wrap="square" rtlCol="0">
            <a:spAutoFit/>
          </a:bodyPr>
          <a:lstStyle/>
          <a:p>
            <a:r>
              <a:rPr lang="en-US" altLang="zh-TW" sz="2800" dirty="0" smtClean="0"/>
              <a:t>OXC: optical cross-connect</a:t>
            </a:r>
            <a:endParaRPr lang="zh-TW" altLang="en-US" sz="2800" dirty="0"/>
          </a:p>
        </p:txBody>
      </p:sp>
      <p:sp>
        <p:nvSpPr>
          <p:cNvPr id="6" name="TextBox 5"/>
          <p:cNvSpPr txBox="1"/>
          <p:nvPr/>
        </p:nvSpPr>
        <p:spPr>
          <a:xfrm>
            <a:off x="251520" y="4653136"/>
            <a:ext cx="8892480" cy="2369880"/>
          </a:xfrm>
          <a:prstGeom prst="rect">
            <a:avLst/>
          </a:prstGeom>
          <a:noFill/>
          <a:ln>
            <a:solidFill>
              <a:schemeClr val="bg1"/>
            </a:solidFill>
          </a:ln>
        </p:spPr>
        <p:txBody>
          <a:bodyPr wrap="square" rtlCol="0">
            <a:spAutoFit/>
          </a:bodyPr>
          <a:lstStyle/>
          <a:p>
            <a:pPr marL="342900" indent="-342900">
              <a:buClr>
                <a:schemeClr val="accent2"/>
              </a:buClr>
              <a:buFont typeface="Arial" pitchFamily="34" charset="0"/>
              <a:buChar char="•"/>
            </a:pPr>
            <a:r>
              <a:rPr lang="en-US" altLang="zh-TW" sz="2600" dirty="0" smtClean="0"/>
              <a:t>Packets with the same destination are aggregated at ingress nodes to form bursts</a:t>
            </a:r>
          </a:p>
          <a:p>
            <a:pPr marL="342900" indent="-342900">
              <a:buClr>
                <a:schemeClr val="accent2"/>
              </a:buClr>
              <a:buFont typeface="Arial" pitchFamily="34" charset="0"/>
              <a:buChar char="•"/>
            </a:pPr>
            <a:r>
              <a:rPr lang="en-US" altLang="zh-TW" sz="2600" dirty="0" smtClean="0"/>
              <a:t>A control packet is sent ahead of a burst to reserve wavelength channels along the transmission path hop by hop</a:t>
            </a:r>
          </a:p>
          <a:p>
            <a:pPr marL="342900" indent="-342900">
              <a:buClr>
                <a:schemeClr val="accent2"/>
              </a:buClr>
              <a:buFont typeface="Arial" pitchFamily="34" charset="0"/>
              <a:buChar char="•"/>
            </a:pPr>
            <a:r>
              <a:rPr lang="en-US" altLang="zh-TW" sz="2600" dirty="0" smtClean="0"/>
              <a:t>Bursts may be dumped before reaching their destinations</a:t>
            </a:r>
          </a:p>
          <a:p>
            <a:endParaRPr lang="zh-TW" altLang="en-US" dirty="0"/>
          </a:p>
        </p:txBody>
      </p:sp>
      <p:cxnSp>
        <p:nvCxnSpPr>
          <p:cNvPr id="8" name="直接箭头连接符 7"/>
          <p:cNvCxnSpPr/>
          <p:nvPr/>
        </p:nvCxnSpPr>
        <p:spPr>
          <a:xfrm flipV="1">
            <a:off x="3059832" y="263691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11760" y="3212976"/>
            <a:ext cx="1152128" cy="461665"/>
          </a:xfrm>
          <a:prstGeom prst="rect">
            <a:avLst/>
          </a:prstGeom>
          <a:noFill/>
        </p:spPr>
        <p:txBody>
          <a:bodyPr wrap="square" rtlCol="0">
            <a:spAutoFit/>
          </a:bodyPr>
          <a:lstStyle/>
          <a:p>
            <a:r>
              <a:rPr lang="en-US" altLang="zh-CN" sz="2400" dirty="0" smtClean="0">
                <a:solidFill>
                  <a:srgbClr val="FF0000"/>
                </a:solidFill>
              </a:rPr>
              <a:t>A trunk</a:t>
            </a:r>
            <a:endParaRPr lang="zh-CN" altLang="en-US" sz="2400" dirty="0">
              <a:solidFill>
                <a:srgbClr val="FF0000"/>
              </a:solidFill>
            </a:endParaRPr>
          </a:p>
        </p:txBody>
      </p:sp>
      <p:sp>
        <p:nvSpPr>
          <p:cNvPr id="13" name="Up Arrow 12"/>
          <p:cNvSpPr/>
          <p:nvPr/>
        </p:nvSpPr>
        <p:spPr>
          <a:xfrm>
            <a:off x="10332640" y="1662241"/>
            <a:ext cx="7200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TextBox 13"/>
          <p:cNvSpPr txBox="1"/>
          <p:nvPr/>
        </p:nvSpPr>
        <p:spPr>
          <a:xfrm>
            <a:off x="9828584" y="1001053"/>
            <a:ext cx="1440160" cy="430887"/>
          </a:xfrm>
          <a:prstGeom prst="rect">
            <a:avLst/>
          </a:prstGeom>
          <a:noFill/>
        </p:spPr>
        <p:txBody>
          <a:bodyPr wrap="square" rtlCol="0">
            <a:spAutoFit/>
          </a:bodyPr>
          <a:lstStyle/>
          <a:p>
            <a:r>
              <a:rPr lang="en-US" altLang="zh-TW" sz="2200" dirty="0" smtClean="0">
                <a:solidFill>
                  <a:srgbClr val="FF0000"/>
                </a:solidFill>
              </a:rPr>
              <a:t> Dump</a:t>
            </a:r>
            <a:endParaRPr lang="zh-TW" altLang="en-US" sz="2200" dirty="0">
              <a:solidFill>
                <a:srgbClr val="FF0000"/>
              </a:solidFill>
            </a:endParaRPr>
          </a:p>
        </p:txBody>
      </p:sp>
      <p:sp>
        <p:nvSpPr>
          <p:cNvPr id="11" name="灯片编号占位符 10"/>
          <p:cNvSpPr>
            <a:spLocks noGrp="1"/>
          </p:cNvSpPr>
          <p:nvPr>
            <p:ph type="sldNum" sz="quarter" idx="12"/>
          </p:nvPr>
        </p:nvSpPr>
        <p:spPr/>
        <p:txBody>
          <a:bodyPr/>
          <a:lstStyle/>
          <a:p>
            <a:fld id="{476394C8-C578-426E-902B-0705F3EF0236}" type="slidenum">
              <a:rPr lang="zh-CN" altLang="en-US" smtClean="0"/>
              <a:pPr/>
              <a:t>5</a:t>
            </a:fld>
            <a:endParaRPr lang="zh-CN" altLang="en-US"/>
          </a:p>
        </p:txBody>
      </p:sp>
      <p:sp>
        <p:nvSpPr>
          <p:cNvPr id="7" name="TextBox 6"/>
          <p:cNvSpPr txBox="1"/>
          <p:nvPr/>
        </p:nvSpPr>
        <p:spPr>
          <a:xfrm>
            <a:off x="6084168" y="1637582"/>
            <a:ext cx="2915816" cy="830997"/>
          </a:xfrm>
          <a:prstGeom prst="rect">
            <a:avLst/>
          </a:prstGeom>
          <a:noFill/>
        </p:spPr>
        <p:txBody>
          <a:bodyPr wrap="square" rtlCol="0">
            <a:spAutoFit/>
          </a:bodyPr>
          <a:lstStyle/>
          <a:p>
            <a:r>
              <a:rPr lang="en-US" sz="2400" dirty="0" smtClean="0"/>
              <a:t>Trunk: A group of fibers connecting two OXCs.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247984"/>
            <a:ext cx="5616624" cy="46539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611560" y="44624"/>
            <a:ext cx="7772400" cy="1143000"/>
          </a:xfrm>
        </p:spPr>
        <p:txBody>
          <a:bodyPr/>
          <a:lstStyle/>
          <a:p>
            <a:r>
              <a:rPr lang="en-US" altLang="zh-CN" b="1" dirty="0"/>
              <a:t>Numerical results</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50</a:t>
            </a:fld>
            <a:endParaRPr lang="zh-CN" altLang="en-US"/>
          </a:p>
        </p:txBody>
      </p:sp>
      <p:sp>
        <p:nvSpPr>
          <p:cNvPr id="4" name="Content Placeholder 3"/>
          <p:cNvSpPr>
            <a:spLocks noGrp="1"/>
          </p:cNvSpPr>
          <p:nvPr>
            <p:ph sz="quarter" idx="1"/>
          </p:nvPr>
        </p:nvSpPr>
        <p:spPr>
          <a:xfrm>
            <a:off x="755576" y="5901956"/>
            <a:ext cx="7920880" cy="956044"/>
          </a:xfrm>
        </p:spPr>
        <p:txBody>
          <a:bodyPr>
            <a:normAutofit fontScale="85000" lnSpcReduction="20000"/>
          </a:bodyPr>
          <a:lstStyle/>
          <a:p>
            <a:pPr marL="0" indent="0">
              <a:buNone/>
            </a:pPr>
            <a:r>
              <a:rPr lang="en-US" dirty="0"/>
              <a:t>Bounds of OPCA blocking probabilities in the </a:t>
            </a:r>
            <a:r>
              <a:rPr lang="en-US" dirty="0" err="1"/>
              <a:t>NSFNet</a:t>
            </a:r>
            <a:r>
              <a:rPr lang="en-US" dirty="0"/>
              <a:t> with different </a:t>
            </a:r>
            <a:r>
              <a:rPr lang="en-US" u="sng" dirty="0" smtClean="0"/>
              <a:t>maximum allowable </a:t>
            </a:r>
            <a:r>
              <a:rPr lang="en-US" u="sng" dirty="0"/>
              <a:t>number of deflections (D)</a:t>
            </a:r>
            <a:r>
              <a:rPr lang="en-US" dirty="0"/>
              <a:t> in which the offered load to each </a:t>
            </a:r>
            <a:r>
              <a:rPr lang="en-US" dirty="0" smtClean="0"/>
              <a:t>directional </a:t>
            </a:r>
            <a:r>
              <a:rPr lang="nl-NL" dirty="0" smtClean="0"/>
              <a:t>SD </a:t>
            </a:r>
            <a:r>
              <a:rPr lang="nl-NL" dirty="0"/>
              <a:t>pair is 20 Erlangs</a:t>
            </a:r>
            <a:endParaRPr lang="en-US" dirty="0"/>
          </a:p>
        </p:txBody>
      </p:sp>
      <p:sp>
        <p:nvSpPr>
          <p:cNvPr id="6" name="内容占位符 3"/>
          <p:cNvSpPr txBox="1">
            <a:spLocks/>
          </p:cNvSpPr>
          <p:nvPr/>
        </p:nvSpPr>
        <p:spPr>
          <a:xfrm>
            <a:off x="6156176" y="1444488"/>
            <a:ext cx="2987824"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TW" sz="2400" dirty="0" smtClean="0"/>
              <a:t>offered load</a:t>
            </a:r>
          </a:p>
          <a:p>
            <a:pPr marL="0" indent="0">
              <a:buNone/>
            </a:pPr>
            <a:r>
              <a:rPr lang="en-US" altLang="zh-TW" sz="2400" dirty="0" smtClean="0"/>
              <a:t>    bounds closer speed</a:t>
            </a:r>
          </a:p>
          <a:p>
            <a:r>
              <a:rPr lang="en-US" altLang="zh-TW" sz="2400" dirty="0"/>
              <a:t>n</a:t>
            </a:r>
            <a:r>
              <a:rPr lang="en-US" altLang="zh-TW" sz="2400" dirty="0" smtClean="0"/>
              <a:t>umber of channels per trunk</a:t>
            </a:r>
          </a:p>
          <a:p>
            <a:pPr marL="0" indent="0">
              <a:buNone/>
            </a:pPr>
            <a:r>
              <a:rPr lang="en-US" altLang="zh-TW" sz="2400" dirty="0"/>
              <a:t> </a:t>
            </a:r>
            <a:r>
              <a:rPr lang="en-US" altLang="zh-TW" sz="2400" dirty="0" smtClean="0"/>
              <a:t>   bounds </a:t>
            </a:r>
            <a:r>
              <a:rPr lang="en-US" altLang="zh-TW" sz="2400" dirty="0"/>
              <a:t>closer </a:t>
            </a:r>
            <a:r>
              <a:rPr lang="en-US" altLang="zh-TW" sz="2400" dirty="0" smtClean="0"/>
              <a:t>speed</a:t>
            </a:r>
          </a:p>
          <a:p>
            <a:r>
              <a:rPr lang="en-US" altLang="zh-TW" sz="2400" dirty="0" smtClean="0"/>
              <a:t>D</a:t>
            </a:r>
          </a:p>
          <a:p>
            <a:pPr marL="0" indent="0">
              <a:buNone/>
            </a:pPr>
            <a:r>
              <a:rPr lang="en-US" altLang="zh-TW" sz="2400" dirty="0"/>
              <a:t> </a:t>
            </a:r>
            <a:r>
              <a:rPr lang="en-US" altLang="zh-TW" sz="2400" dirty="0" smtClean="0"/>
              <a:t>   bounds </a:t>
            </a:r>
            <a:r>
              <a:rPr lang="en-US" altLang="zh-TW" sz="2400" dirty="0"/>
              <a:t>closer speed</a:t>
            </a:r>
            <a:r>
              <a:rPr lang="en-US" altLang="zh-TW" sz="2400" dirty="0" smtClean="0"/>
              <a:t> </a:t>
            </a:r>
            <a:r>
              <a:rPr lang="en-US" altLang="zh-TW" sz="2400" dirty="0"/>
              <a:t>	</a:t>
            </a:r>
            <a:r>
              <a:rPr lang="en-US" altLang="zh-TW" sz="2400" dirty="0" smtClean="0"/>
              <a:t>  </a:t>
            </a:r>
          </a:p>
          <a:p>
            <a:pPr marL="0" indent="0">
              <a:buNone/>
            </a:pPr>
            <a:r>
              <a:rPr lang="en-US" altLang="zh-TW" sz="2400" dirty="0" smtClean="0"/>
              <a:t> </a:t>
            </a:r>
            <a:endParaRPr lang="zh-CN" altLang="en-US" dirty="0"/>
          </a:p>
        </p:txBody>
      </p:sp>
      <p:cxnSp>
        <p:nvCxnSpPr>
          <p:cNvPr id="8" name="Straight Arrow Connector 7"/>
          <p:cNvCxnSpPr/>
          <p:nvPr/>
        </p:nvCxnSpPr>
        <p:spPr>
          <a:xfrm flipV="1">
            <a:off x="7974124" y="1556792"/>
            <a:ext cx="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892480" y="1997224"/>
            <a:ext cx="0" cy="279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740352" y="2780928"/>
            <a:ext cx="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820472" y="3212976"/>
            <a:ext cx="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804248" y="3645024"/>
            <a:ext cx="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840622" y="4077072"/>
            <a:ext cx="0" cy="279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0232" y="191607"/>
            <a:ext cx="1961266" cy="11207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03225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Summary</a:t>
            </a:r>
            <a:endParaRPr lang="zh-CN" altLang="en-US" b="1" dirty="0"/>
          </a:p>
        </p:txBody>
      </p:sp>
      <p:sp>
        <p:nvSpPr>
          <p:cNvPr id="3" name="灯片编号占位符 2"/>
          <p:cNvSpPr>
            <a:spLocks noGrp="1"/>
          </p:cNvSpPr>
          <p:nvPr>
            <p:ph type="sldNum" sz="quarter" idx="12"/>
          </p:nvPr>
        </p:nvSpPr>
        <p:spPr/>
        <p:txBody>
          <a:bodyPr/>
          <a:lstStyle/>
          <a:p>
            <a:fld id="{476394C8-C578-426E-902B-0705F3EF0236}" type="slidenum">
              <a:rPr lang="zh-CN" altLang="en-US" smtClean="0"/>
              <a:pPr/>
              <a:t>51</a:t>
            </a:fld>
            <a:endParaRPr lang="zh-CN" altLang="en-US"/>
          </a:p>
        </p:txBody>
      </p:sp>
      <p:sp>
        <p:nvSpPr>
          <p:cNvPr id="4" name="内容占位符 3"/>
          <p:cNvSpPr>
            <a:spLocks noGrp="1"/>
          </p:cNvSpPr>
          <p:nvPr>
            <p:ph sz="quarter" idx="1"/>
          </p:nvPr>
        </p:nvSpPr>
        <p:spPr/>
        <p:txBody>
          <a:bodyPr>
            <a:normAutofit/>
          </a:bodyPr>
          <a:lstStyle/>
          <a:p>
            <a:r>
              <a:rPr lang="en-US" altLang="zh-CN" dirty="0" smtClean="0">
                <a:solidFill>
                  <a:srgbClr val="C00000"/>
                </a:solidFill>
              </a:rPr>
              <a:t>Prove</a:t>
            </a:r>
            <a:r>
              <a:rPr lang="en-US" altLang="zh-CN" dirty="0" smtClean="0"/>
              <a:t> that the upper and lower </a:t>
            </a:r>
            <a:r>
              <a:rPr lang="en-US" altLang="zh-CN" dirty="0" smtClean="0">
                <a:solidFill>
                  <a:srgbClr val="C00000"/>
                </a:solidFill>
              </a:rPr>
              <a:t>bounds</a:t>
            </a:r>
            <a:r>
              <a:rPr lang="en-US" altLang="zh-CN" dirty="0" smtClean="0"/>
              <a:t> </a:t>
            </a:r>
            <a:r>
              <a:rPr lang="en-US" altLang="zh-CN" dirty="0" smtClean="0">
                <a:solidFill>
                  <a:srgbClr val="C00000"/>
                </a:solidFill>
              </a:rPr>
              <a:t>draw near</a:t>
            </a:r>
            <a:r>
              <a:rPr lang="en-US" altLang="zh-CN" dirty="0" smtClean="0"/>
              <a:t> each other with increasing number of iterations</a:t>
            </a:r>
          </a:p>
          <a:p>
            <a:r>
              <a:rPr lang="en-US" altLang="zh-CN" dirty="0" smtClean="0"/>
              <a:t>Numerically demonstrate that the </a:t>
            </a:r>
            <a:r>
              <a:rPr lang="en-US" altLang="zh-CN" dirty="0" smtClean="0">
                <a:solidFill>
                  <a:srgbClr val="C00000"/>
                </a:solidFill>
              </a:rPr>
              <a:t>bounds become closer</a:t>
            </a:r>
            <a:r>
              <a:rPr lang="en-US" altLang="zh-CN" dirty="0" smtClean="0"/>
              <a:t> to each other very fast</a:t>
            </a:r>
          </a:p>
          <a:p>
            <a:r>
              <a:rPr lang="en-US" dirty="0"/>
              <a:t>T</a:t>
            </a:r>
            <a:r>
              <a:rPr lang="en-US" dirty="0" smtClean="0"/>
              <a:t>he </a:t>
            </a:r>
            <a:r>
              <a:rPr lang="en-US" dirty="0">
                <a:solidFill>
                  <a:srgbClr val="C00000"/>
                </a:solidFill>
              </a:rPr>
              <a:t>speed</a:t>
            </a:r>
            <a:r>
              <a:rPr lang="en-US" dirty="0"/>
              <a:t> of the bounds moving closer </a:t>
            </a:r>
            <a:r>
              <a:rPr lang="en-US" dirty="0">
                <a:solidFill>
                  <a:srgbClr val="C00000"/>
                </a:solidFill>
              </a:rPr>
              <a:t>decreases</a:t>
            </a:r>
            <a:r>
              <a:rPr lang="en-US" dirty="0"/>
              <a:t> when the proportion of the </a:t>
            </a:r>
            <a:r>
              <a:rPr lang="en-US" dirty="0" smtClean="0"/>
              <a:t>deflected traffic </a:t>
            </a:r>
            <a:r>
              <a:rPr lang="en-US" dirty="0"/>
              <a:t>increases in the network, due to </a:t>
            </a:r>
            <a:r>
              <a:rPr lang="en-US" dirty="0">
                <a:solidFill>
                  <a:srgbClr val="C00000"/>
                </a:solidFill>
              </a:rPr>
              <a:t>the growth of the offered load</a:t>
            </a:r>
            <a:r>
              <a:rPr lang="en-US" dirty="0"/>
              <a:t> or </a:t>
            </a:r>
            <a:r>
              <a:rPr lang="en-US" dirty="0">
                <a:solidFill>
                  <a:srgbClr val="C00000"/>
                </a:solidFill>
              </a:rPr>
              <a:t>the </a:t>
            </a:r>
            <a:r>
              <a:rPr lang="en-US" dirty="0" smtClean="0">
                <a:solidFill>
                  <a:srgbClr val="C00000"/>
                </a:solidFill>
              </a:rPr>
              <a:t>maximum allowable </a:t>
            </a:r>
            <a:r>
              <a:rPr lang="en-US" dirty="0">
                <a:solidFill>
                  <a:srgbClr val="C00000"/>
                </a:solidFill>
              </a:rPr>
              <a:t>number of deflections</a:t>
            </a:r>
            <a:r>
              <a:rPr lang="en-US" dirty="0"/>
              <a:t>, as well as the </a:t>
            </a:r>
            <a:r>
              <a:rPr lang="en-US" dirty="0">
                <a:solidFill>
                  <a:srgbClr val="C00000"/>
                </a:solidFill>
              </a:rPr>
              <a:t>reduction of the number of channels </a:t>
            </a:r>
            <a:r>
              <a:rPr lang="en-US" dirty="0" smtClean="0">
                <a:solidFill>
                  <a:srgbClr val="C00000"/>
                </a:solidFill>
              </a:rPr>
              <a:t>per trunk</a:t>
            </a:r>
            <a:endParaRPr lang="zh-CN" altLang="en-US" dirty="0">
              <a:solidFill>
                <a:srgbClr val="C00000"/>
              </a:solidFill>
            </a:endParaRPr>
          </a:p>
        </p:txBody>
      </p:sp>
    </p:spTree>
    <p:extLst>
      <p:ext uri="{BB962C8B-B14F-4D97-AF65-F5344CB8AC3E}">
        <p14:creationId xmlns:p14="http://schemas.microsoft.com/office/powerpoint/2010/main" xmlns="" val="1508288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EBSL with deflection (EBSL-D)</a:t>
            </a:r>
            <a:endParaRPr lang="en-US"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52</a:t>
            </a:fld>
            <a:endParaRPr lang="zh-CN" altLang="en-US"/>
          </a:p>
        </p:txBody>
      </p:sp>
      <p:pic>
        <p:nvPicPr>
          <p:cNvPr id="1331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694634"/>
            <a:ext cx="2506537" cy="21725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91880" y="1699717"/>
            <a:ext cx="2722979" cy="18012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ight Arrow 8"/>
          <p:cNvSpPr/>
          <p:nvPr/>
        </p:nvSpPr>
        <p:spPr>
          <a:xfrm>
            <a:off x="2771800" y="2420888"/>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98362" y="1397967"/>
            <a:ext cx="3109669" cy="461665"/>
          </a:xfrm>
          <a:prstGeom prst="rect">
            <a:avLst/>
          </a:prstGeom>
          <a:noFill/>
        </p:spPr>
        <p:txBody>
          <a:bodyPr wrap="square" rtlCol="0">
            <a:spAutoFit/>
          </a:bodyPr>
          <a:lstStyle/>
          <a:p>
            <a:r>
              <a:rPr lang="en-US" sz="2400" dirty="0" smtClean="0">
                <a:solidFill>
                  <a:srgbClr val="FF0000"/>
                </a:solidFill>
              </a:rPr>
              <a:t>One channel each trunk</a:t>
            </a:r>
            <a:endParaRPr lang="en-US" sz="2400" dirty="0">
              <a:solidFill>
                <a:srgbClr val="FF0000"/>
              </a:solidFill>
            </a:endParaRPr>
          </a:p>
        </p:txBody>
      </p:sp>
    </p:spTree>
    <p:extLst>
      <p:ext uri="{BB962C8B-B14F-4D97-AF65-F5344CB8AC3E}">
        <p14:creationId xmlns:p14="http://schemas.microsoft.com/office/powerpoint/2010/main" xmlns="" val="92314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EBSL with deflection (EBSL-D)</a:t>
            </a:r>
            <a:endParaRPr lang="en-US"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53</a:t>
            </a:fld>
            <a:endParaRPr lang="zh-CN" altLang="en-US"/>
          </a:p>
        </p:txBody>
      </p:sp>
      <p:sp>
        <p:nvSpPr>
          <p:cNvPr id="5" name="TextBox 4"/>
          <p:cNvSpPr txBox="1"/>
          <p:nvPr/>
        </p:nvSpPr>
        <p:spPr>
          <a:xfrm>
            <a:off x="5998362" y="1397967"/>
            <a:ext cx="3109669" cy="461665"/>
          </a:xfrm>
          <a:prstGeom prst="rect">
            <a:avLst/>
          </a:prstGeom>
          <a:noFill/>
        </p:spPr>
        <p:txBody>
          <a:bodyPr wrap="square" rtlCol="0">
            <a:spAutoFit/>
          </a:bodyPr>
          <a:lstStyle/>
          <a:p>
            <a:r>
              <a:rPr lang="en-US" sz="2400" dirty="0" smtClean="0">
                <a:solidFill>
                  <a:srgbClr val="FF0000"/>
                </a:solidFill>
              </a:rPr>
              <a:t>One channel each trunk</a:t>
            </a:r>
            <a:endParaRPr lang="en-US" sz="2400" dirty="0">
              <a:solidFill>
                <a:srgbClr val="FF0000"/>
              </a:solidFill>
            </a:endParaRP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844824"/>
            <a:ext cx="2464065" cy="20865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ight Arrow 6"/>
          <p:cNvSpPr/>
          <p:nvPr/>
        </p:nvSpPr>
        <p:spPr>
          <a:xfrm>
            <a:off x="2924200" y="465313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248236" y="2636912"/>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9952" y="1772816"/>
            <a:ext cx="2824989" cy="18703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1520" y="4077072"/>
            <a:ext cx="2472693" cy="20922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19289" y="4010285"/>
            <a:ext cx="2466313" cy="2005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8880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4267131"/>
            <a:ext cx="2232248" cy="22497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899592" y="254967"/>
            <a:ext cx="7772400" cy="1143000"/>
          </a:xfrm>
        </p:spPr>
        <p:txBody>
          <a:bodyPr/>
          <a:lstStyle/>
          <a:p>
            <a:r>
              <a:rPr lang="en-US" b="1" dirty="0"/>
              <a:t>EBSL with deflection (EBSL-D)</a:t>
            </a:r>
            <a:endParaRPr lang="en-US"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54</a:t>
            </a:fld>
            <a:endParaRPr lang="zh-CN" altLang="en-US"/>
          </a:p>
        </p:txBody>
      </p:sp>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1920" y="1484784"/>
            <a:ext cx="2353000" cy="23598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ight Arrow 8"/>
          <p:cNvSpPr/>
          <p:nvPr/>
        </p:nvSpPr>
        <p:spPr>
          <a:xfrm>
            <a:off x="3117168" y="2551381"/>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14859" y="1397967"/>
            <a:ext cx="3109669" cy="461665"/>
          </a:xfrm>
          <a:prstGeom prst="rect">
            <a:avLst/>
          </a:prstGeom>
          <a:noFill/>
        </p:spPr>
        <p:txBody>
          <a:bodyPr wrap="square" rtlCol="0">
            <a:spAutoFit/>
          </a:bodyPr>
          <a:lstStyle/>
          <a:p>
            <a:r>
              <a:rPr lang="en-US" sz="2400" dirty="0" smtClean="0">
                <a:solidFill>
                  <a:srgbClr val="FF0000"/>
                </a:solidFill>
              </a:rPr>
              <a:t>One channel each trunk</a:t>
            </a:r>
            <a:endParaRPr lang="en-US" sz="2400" dirty="0">
              <a:solidFill>
                <a:srgbClr val="FF0000"/>
              </a:solidFill>
            </a:endParaRPr>
          </a:p>
        </p:txBody>
      </p:sp>
      <p:sp>
        <p:nvSpPr>
          <p:cNvPr id="17" name="Right Arrow 16"/>
          <p:cNvSpPr/>
          <p:nvPr/>
        </p:nvSpPr>
        <p:spPr>
          <a:xfrm>
            <a:off x="3275856" y="4869160"/>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39952" y="4091776"/>
            <a:ext cx="2524732" cy="25602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7"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9552" y="1860318"/>
            <a:ext cx="2232248" cy="20007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4563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51" y="260648"/>
            <a:ext cx="7772400" cy="1143000"/>
          </a:xfrm>
        </p:spPr>
        <p:txBody>
          <a:bodyPr>
            <a:normAutofit fontScale="90000"/>
          </a:bodyPr>
          <a:lstStyle/>
          <a:p>
            <a:r>
              <a:rPr lang="en-US" b="1" dirty="0" smtClean="0"/>
              <a:t>Bounds for the blocking probabilities of </a:t>
            </a:r>
            <a:r>
              <a:rPr lang="en-US" b="1" dirty="0"/>
              <a:t>loop based trunks</a:t>
            </a:r>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55</a:t>
            </a:fld>
            <a:endParaRPr lang="zh-CN" altLang="en-US"/>
          </a:p>
        </p:txBody>
      </p:sp>
      <p:graphicFrame>
        <p:nvGraphicFramePr>
          <p:cNvPr id="6" name="Object 5"/>
          <p:cNvGraphicFramePr>
            <a:graphicFrameLocks noChangeAspect="1"/>
          </p:cNvGraphicFramePr>
          <p:nvPr>
            <p:extLst>
              <p:ext uri="{D42A27DB-BD31-4B8C-83A1-F6EECF244321}">
                <p14:modId xmlns:p14="http://schemas.microsoft.com/office/powerpoint/2010/main" xmlns="" val="3559696247"/>
              </p:ext>
            </p:extLst>
          </p:nvPr>
        </p:nvGraphicFramePr>
        <p:xfrm>
          <a:off x="1115615" y="1484784"/>
          <a:ext cx="2561969" cy="936104"/>
        </p:xfrm>
        <a:graphic>
          <a:graphicData uri="http://schemas.openxmlformats.org/presentationml/2006/ole">
            <p:oleObj spid="_x0000_s61438" name="公式" r:id="rId4" imgW="1320227" imgH="482391" progId="Equation.3">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1607122118"/>
              </p:ext>
            </p:extLst>
          </p:nvPr>
        </p:nvGraphicFramePr>
        <p:xfrm>
          <a:off x="4514850" y="3321050"/>
          <a:ext cx="114300" cy="215900"/>
        </p:xfrm>
        <a:graphic>
          <a:graphicData uri="http://schemas.openxmlformats.org/presentationml/2006/ole">
            <p:oleObj spid="_x0000_s61439" name="公式" r:id="rId5" imgW="114151" imgH="215619" progId="Equation.3">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632671486"/>
              </p:ext>
            </p:extLst>
          </p:nvPr>
        </p:nvGraphicFramePr>
        <p:xfrm>
          <a:off x="1104900" y="2641600"/>
          <a:ext cx="3213100" cy="522288"/>
        </p:xfrm>
        <a:graphic>
          <a:graphicData uri="http://schemas.openxmlformats.org/presentationml/2006/ole">
            <p:oleObj spid="_x0000_s64512" name="公式" r:id="rId6" imgW="1409700" imgH="228600" progId="Equation.3">
              <p:embed/>
            </p:oleObj>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xmlns="" val="3564834009"/>
              </p:ext>
            </p:extLst>
          </p:nvPr>
        </p:nvGraphicFramePr>
        <p:xfrm>
          <a:off x="1596067" y="3933205"/>
          <a:ext cx="959709" cy="359891"/>
        </p:xfrm>
        <a:graphic>
          <a:graphicData uri="http://schemas.openxmlformats.org/presentationml/2006/ole">
            <p:oleObj spid="_x0000_s64513" name="公式" r:id="rId7" imgW="609600" imgH="228600" progId="Equation.3">
              <p:embed/>
            </p:oleObj>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xmlns="" val="3676187505"/>
              </p:ext>
            </p:extLst>
          </p:nvPr>
        </p:nvGraphicFramePr>
        <p:xfrm>
          <a:off x="860425" y="5516563"/>
          <a:ext cx="581025" cy="360362"/>
        </p:xfrm>
        <a:graphic>
          <a:graphicData uri="http://schemas.openxmlformats.org/presentationml/2006/ole">
            <p:oleObj spid="_x0000_s64514" name="公式" r:id="rId8" imgW="368300" imgH="228600" progId="Equation.3">
              <p:embed/>
            </p:oleObj>
          </a:graphicData>
        </a:graphic>
      </p:graphicFrame>
      <p:cxnSp>
        <p:nvCxnSpPr>
          <p:cNvPr id="13" name="Straight Arrow Connector 12"/>
          <p:cNvCxnSpPr/>
          <p:nvPr/>
        </p:nvCxnSpPr>
        <p:spPr>
          <a:xfrm flipV="1">
            <a:off x="1259632" y="4364969"/>
            <a:ext cx="648072"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9752" y="4414732"/>
            <a:ext cx="360040" cy="886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xmlns="" val="1731671338"/>
              </p:ext>
            </p:extLst>
          </p:nvPr>
        </p:nvGraphicFramePr>
        <p:xfrm>
          <a:off x="2311827" y="5337709"/>
          <a:ext cx="1001712" cy="358775"/>
        </p:xfrm>
        <a:graphic>
          <a:graphicData uri="http://schemas.openxmlformats.org/presentationml/2006/ole">
            <p:oleObj spid="_x0000_s64515" name="公式" r:id="rId9" imgW="634725" imgH="228501" progId="Equation.3">
              <p:embed/>
            </p:oleObj>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xmlns="" val="2909215566"/>
              </p:ext>
            </p:extLst>
          </p:nvPr>
        </p:nvGraphicFramePr>
        <p:xfrm>
          <a:off x="3241675" y="4186238"/>
          <a:ext cx="982663" cy="358775"/>
        </p:xfrm>
        <a:graphic>
          <a:graphicData uri="http://schemas.openxmlformats.org/presentationml/2006/ole">
            <p:oleObj spid="_x0000_s64516" name="公式" r:id="rId10" imgW="622030" imgH="228501" progId="Equation.3">
              <p:embed/>
            </p:oleObj>
          </a:graphicData>
        </a:graphic>
      </p:graphicFrame>
      <p:cxnSp>
        <p:nvCxnSpPr>
          <p:cNvPr id="23" name="Straight Arrow Connector 22"/>
          <p:cNvCxnSpPr/>
          <p:nvPr/>
        </p:nvCxnSpPr>
        <p:spPr>
          <a:xfrm flipV="1">
            <a:off x="3059646" y="4581128"/>
            <a:ext cx="43223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xmlns="" val="715631637"/>
              </p:ext>
            </p:extLst>
          </p:nvPr>
        </p:nvGraphicFramePr>
        <p:xfrm>
          <a:off x="3897424" y="5121820"/>
          <a:ext cx="1003300" cy="358775"/>
        </p:xfrm>
        <a:graphic>
          <a:graphicData uri="http://schemas.openxmlformats.org/presentationml/2006/ole">
            <p:oleObj spid="_x0000_s64517" name="公式" r:id="rId11" imgW="634725" imgH="228501" progId="Equation.3">
              <p:embed/>
            </p:oleObj>
          </a:graphicData>
        </a:graphic>
      </p:graphicFrame>
      <p:cxnSp>
        <p:nvCxnSpPr>
          <p:cNvPr id="27" name="Straight Arrow Connector 26"/>
          <p:cNvCxnSpPr/>
          <p:nvPr/>
        </p:nvCxnSpPr>
        <p:spPr>
          <a:xfrm>
            <a:off x="3923928" y="4550973"/>
            <a:ext cx="180020" cy="443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xmlns="" val="2929984460"/>
              </p:ext>
            </p:extLst>
          </p:nvPr>
        </p:nvGraphicFramePr>
        <p:xfrm>
          <a:off x="4588146" y="4390037"/>
          <a:ext cx="1003300" cy="358775"/>
        </p:xfrm>
        <a:graphic>
          <a:graphicData uri="http://schemas.openxmlformats.org/presentationml/2006/ole">
            <p:oleObj spid="_x0000_s64518" name="公式" r:id="rId12" imgW="634725" imgH="228501" progId="Equation.3">
              <p:embed/>
            </p:oleObj>
          </a:graphicData>
        </a:graphic>
      </p:graphicFrame>
      <p:cxnSp>
        <p:nvCxnSpPr>
          <p:cNvPr id="30" name="Straight Arrow Connector 29"/>
          <p:cNvCxnSpPr/>
          <p:nvPr/>
        </p:nvCxnSpPr>
        <p:spPr>
          <a:xfrm flipV="1">
            <a:off x="4617693" y="4763346"/>
            <a:ext cx="216117" cy="2948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30"/>
          <p:cNvGraphicFramePr>
            <a:graphicFrameLocks noChangeAspect="1"/>
          </p:cNvGraphicFramePr>
          <p:nvPr>
            <p:extLst>
              <p:ext uri="{D42A27DB-BD31-4B8C-83A1-F6EECF244321}">
                <p14:modId xmlns:p14="http://schemas.microsoft.com/office/powerpoint/2010/main" xmlns="" val="741097"/>
              </p:ext>
            </p:extLst>
          </p:nvPr>
        </p:nvGraphicFramePr>
        <p:xfrm>
          <a:off x="5436096" y="4832895"/>
          <a:ext cx="706508" cy="303360"/>
        </p:xfrm>
        <a:graphic>
          <a:graphicData uri="http://schemas.openxmlformats.org/presentationml/2006/ole">
            <p:oleObj spid="_x0000_s64519" name="公式" r:id="rId13" imgW="177415" imgH="76035" progId="Equation.3">
              <p:embed/>
            </p:oleObj>
          </a:graphicData>
        </a:graphic>
      </p:graphicFrame>
      <p:cxnSp>
        <p:nvCxnSpPr>
          <p:cNvPr id="8193" name="Straight Arrow Connector 8192"/>
          <p:cNvCxnSpPr/>
          <p:nvPr/>
        </p:nvCxnSpPr>
        <p:spPr>
          <a:xfrm>
            <a:off x="5148064" y="4763346"/>
            <a:ext cx="144016" cy="147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194" name="Object 8193"/>
          <p:cNvGraphicFramePr>
            <a:graphicFrameLocks noChangeAspect="1"/>
          </p:cNvGraphicFramePr>
          <p:nvPr>
            <p:extLst>
              <p:ext uri="{D42A27DB-BD31-4B8C-83A1-F6EECF244321}">
                <p14:modId xmlns:p14="http://schemas.microsoft.com/office/powerpoint/2010/main" xmlns="" val="2142710016"/>
              </p:ext>
            </p:extLst>
          </p:nvPr>
        </p:nvGraphicFramePr>
        <p:xfrm>
          <a:off x="6156176" y="4772592"/>
          <a:ext cx="1478254" cy="528616"/>
        </p:xfrm>
        <a:graphic>
          <a:graphicData uri="http://schemas.openxmlformats.org/presentationml/2006/ole">
            <p:oleObj spid="_x0000_s64520" name="公式" r:id="rId14" imgW="634725" imgH="228501" progId="Equation.3">
              <p:embed/>
            </p:oleObj>
          </a:graphicData>
        </a:graphic>
      </p:graphicFrame>
      <p:graphicFrame>
        <p:nvGraphicFramePr>
          <p:cNvPr id="8196" name="Object 8195"/>
          <p:cNvGraphicFramePr>
            <a:graphicFrameLocks noChangeAspect="1"/>
          </p:cNvGraphicFramePr>
          <p:nvPr>
            <p:extLst>
              <p:ext uri="{D42A27DB-BD31-4B8C-83A1-F6EECF244321}">
                <p14:modId xmlns:p14="http://schemas.microsoft.com/office/powerpoint/2010/main" xmlns="" val="453187629"/>
              </p:ext>
            </p:extLst>
          </p:nvPr>
        </p:nvGraphicFramePr>
        <p:xfrm>
          <a:off x="9296568" y="5561061"/>
          <a:ext cx="288032" cy="368548"/>
        </p:xfrm>
        <a:graphic>
          <a:graphicData uri="http://schemas.openxmlformats.org/presentationml/2006/ole">
            <p:oleObj spid="_x0000_s64521" name="公式" r:id="rId15" imgW="190417" imgH="253890" progId="Equation.3">
              <p:embed/>
            </p:oleObj>
          </a:graphicData>
        </a:graphic>
      </p:graphicFrame>
      <p:graphicFrame>
        <p:nvGraphicFramePr>
          <p:cNvPr id="8198" name="Object 8197"/>
          <p:cNvGraphicFramePr>
            <a:graphicFrameLocks noChangeAspect="1"/>
          </p:cNvGraphicFramePr>
          <p:nvPr>
            <p:extLst>
              <p:ext uri="{D42A27DB-BD31-4B8C-83A1-F6EECF244321}">
                <p14:modId xmlns:p14="http://schemas.microsoft.com/office/powerpoint/2010/main" xmlns="" val="3407070879"/>
              </p:ext>
            </p:extLst>
          </p:nvPr>
        </p:nvGraphicFramePr>
        <p:xfrm>
          <a:off x="12312859" y="5500627"/>
          <a:ext cx="360041" cy="433666"/>
        </p:xfrm>
        <a:graphic>
          <a:graphicData uri="http://schemas.openxmlformats.org/presentationml/2006/ole">
            <p:oleObj spid="_x0000_s64522" name="公式" r:id="rId16" imgW="203024" imgH="253780" progId="Equation.3">
              <p:embed/>
            </p:oleObj>
          </a:graphicData>
        </a:graphic>
      </p:graphicFrame>
      <p:sp>
        <p:nvSpPr>
          <p:cNvPr id="8200" name="TextBox 8199"/>
          <p:cNvSpPr txBox="1"/>
          <p:nvPr/>
        </p:nvSpPr>
        <p:spPr>
          <a:xfrm>
            <a:off x="9540552" y="5529892"/>
            <a:ext cx="2952328" cy="430887"/>
          </a:xfrm>
          <a:prstGeom prst="rect">
            <a:avLst/>
          </a:prstGeom>
          <a:noFill/>
        </p:spPr>
        <p:txBody>
          <a:bodyPr wrap="square" rtlCol="0">
            <a:spAutoFit/>
          </a:bodyPr>
          <a:lstStyle/>
          <a:p>
            <a:r>
              <a:rPr lang="en-US" sz="2200" dirty="0" smtClean="0"/>
              <a:t>is a </a:t>
            </a:r>
            <a:r>
              <a:rPr lang="en-US" sz="2200" dirty="0" smtClean="0">
                <a:solidFill>
                  <a:srgbClr val="C00000"/>
                </a:solidFill>
              </a:rPr>
              <a:t>decreasing</a:t>
            </a:r>
            <a:r>
              <a:rPr lang="en-US" sz="2200" dirty="0" smtClean="0"/>
              <a:t> function of</a:t>
            </a:r>
            <a:endParaRPr lang="en-US" sz="2200" dirty="0"/>
          </a:p>
        </p:txBody>
      </p:sp>
      <p:sp>
        <p:nvSpPr>
          <p:cNvPr id="41" name="TextBox 40"/>
          <p:cNvSpPr txBox="1"/>
          <p:nvPr/>
        </p:nvSpPr>
        <p:spPr>
          <a:xfrm>
            <a:off x="5168984" y="2207365"/>
            <a:ext cx="2952328" cy="430887"/>
          </a:xfrm>
          <a:prstGeom prst="rect">
            <a:avLst/>
          </a:prstGeom>
          <a:noFill/>
        </p:spPr>
        <p:txBody>
          <a:bodyPr wrap="square" rtlCol="0">
            <a:spAutoFit/>
          </a:bodyPr>
          <a:lstStyle/>
          <a:p>
            <a:r>
              <a:rPr lang="en-US" sz="2200" dirty="0" smtClean="0"/>
              <a:t>is an </a:t>
            </a:r>
            <a:r>
              <a:rPr lang="en-US" sz="2200" dirty="0" smtClean="0">
                <a:solidFill>
                  <a:srgbClr val="C00000"/>
                </a:solidFill>
              </a:rPr>
              <a:t>increasing</a:t>
            </a:r>
            <a:r>
              <a:rPr lang="en-US" sz="2200" dirty="0" smtClean="0"/>
              <a:t> function of</a:t>
            </a:r>
            <a:endParaRPr lang="en-US" sz="2200" dirty="0"/>
          </a:p>
        </p:txBody>
      </p:sp>
      <p:graphicFrame>
        <p:nvGraphicFramePr>
          <p:cNvPr id="8201" name="Object 8200"/>
          <p:cNvGraphicFramePr>
            <a:graphicFrameLocks noChangeAspect="1"/>
          </p:cNvGraphicFramePr>
          <p:nvPr>
            <p:extLst>
              <p:ext uri="{D42A27DB-BD31-4B8C-83A1-F6EECF244321}">
                <p14:modId xmlns:p14="http://schemas.microsoft.com/office/powerpoint/2010/main" xmlns="" val="1599168075"/>
              </p:ext>
            </p:extLst>
          </p:nvPr>
        </p:nvGraphicFramePr>
        <p:xfrm>
          <a:off x="5004048" y="2207363"/>
          <a:ext cx="269875" cy="368300"/>
        </p:xfrm>
        <a:graphic>
          <a:graphicData uri="http://schemas.openxmlformats.org/presentationml/2006/ole">
            <p:oleObj spid="_x0000_s64523" name="公式" r:id="rId17" imgW="177569" imgH="253670" progId="Equation.3">
              <p:embed/>
            </p:oleObj>
          </a:graphicData>
        </a:graphic>
      </p:graphicFrame>
      <mc:AlternateContent xmlns:mc="http://schemas.openxmlformats.org/markup-compatibility/2006">
        <mc:Choice xmlns:a14="http://schemas.microsoft.com/office/drawing/2010/main" xmlns="" Requires="a14">
          <p:sp>
            <p:nvSpPr>
              <p:cNvPr id="4" name="TextBox 3"/>
              <p:cNvSpPr txBox="1"/>
              <p:nvPr/>
            </p:nvSpPr>
            <p:spPr>
              <a:xfrm>
                <a:off x="810043" y="5960779"/>
                <a:ext cx="4176464" cy="707886"/>
              </a:xfrm>
              <a:prstGeom prst="rect">
                <a:avLst/>
              </a:prstGeom>
              <a:noFill/>
            </p:spPr>
            <p:txBody>
              <a:bodyPr wrap="square" rtlCol="0">
                <a:spAutoFit/>
              </a:bodyPr>
              <a:lstStyle/>
              <a:p>
                <a:r>
                  <a:rPr lang="en-US" sz="2000" dirty="0"/>
                  <a:t>k: number </a:t>
                </a:r>
                <a:r>
                  <a:rPr lang="en-US" sz="2000" dirty="0" smtClean="0"/>
                  <a:t>of deflection times</a:t>
                </a:r>
                <a:endParaRPr lang="en-US" sz="2000" dirty="0"/>
              </a:p>
              <a:p>
                <a14:m>
                  <m:oMath xmlns:m="http://schemas.openxmlformats.org/officeDocument/2006/math">
                    <m:r>
                      <a:rPr lang="en-US" sz="2000" i="1" smtClean="0">
                        <a:latin typeface="Cambria Math"/>
                        <a:ea typeface="Cambria Math"/>
                      </a:rPr>
                      <m:t>𝛽</m:t>
                    </m:r>
                    <m:r>
                      <a:rPr lang="en-US" sz="2000" b="0" i="1" smtClean="0">
                        <a:latin typeface="Cambria Math"/>
                        <a:ea typeface="Cambria Math"/>
                      </a:rPr>
                      <m:t>:</m:t>
                    </m:r>
                  </m:oMath>
                </a14:m>
                <a:r>
                  <a:rPr lang="en-US" sz="2000" dirty="0" smtClean="0"/>
                  <a:t> a set of SD pairs</a:t>
                </a:r>
              </a:p>
            </p:txBody>
          </p:sp>
        </mc:Choice>
        <mc:Fallback>
          <p:sp>
            <p:nvSpPr>
              <p:cNvPr id="4" name="TextBox 3"/>
              <p:cNvSpPr txBox="1">
                <a:spLocks noRot="1" noChangeAspect="1" noMove="1" noResize="1" noEditPoints="1" noAdjustHandles="1" noChangeArrowheads="1" noChangeShapeType="1" noTextEdit="1"/>
              </p:cNvSpPr>
              <p:nvPr/>
            </p:nvSpPr>
            <p:spPr>
              <a:xfrm>
                <a:off x="810043" y="5960779"/>
                <a:ext cx="4176464" cy="707886"/>
              </a:xfrm>
              <a:prstGeom prst="rect">
                <a:avLst/>
              </a:prstGeom>
              <a:blipFill rotWithShape="1">
                <a:blip r:embed="rId18" cstate="print"/>
                <a:stretch>
                  <a:fillRect l="-1606" t="-3448" b="-16379"/>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xmlns="" val="2115165031"/>
              </p:ext>
            </p:extLst>
          </p:nvPr>
        </p:nvGraphicFramePr>
        <p:xfrm>
          <a:off x="4937125" y="1557338"/>
          <a:ext cx="4148138" cy="576262"/>
        </p:xfrm>
        <a:graphic>
          <a:graphicData uri="http://schemas.openxmlformats.org/presentationml/2006/ole">
            <p:oleObj spid="_x0000_s64524" name="公式" r:id="rId19" imgW="2743200" imgH="381000" progId="Equation.3">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2329339841"/>
              </p:ext>
            </p:extLst>
          </p:nvPr>
        </p:nvGraphicFramePr>
        <p:xfrm>
          <a:off x="7976849" y="2238658"/>
          <a:ext cx="288925" cy="368300"/>
        </p:xfrm>
        <a:graphic>
          <a:graphicData uri="http://schemas.openxmlformats.org/presentationml/2006/ole">
            <p:oleObj spid="_x0000_s64525" name="公式" r:id="rId20" imgW="190417" imgH="253890" progId="Equation.3">
              <p:embed/>
            </p:oleObj>
          </a:graphicData>
        </a:graphic>
      </p:graphicFrame>
      <p:sp>
        <p:nvSpPr>
          <p:cNvPr id="12" name="TextBox 11"/>
          <p:cNvSpPr txBox="1">
            <a:spLocks noRot="1" noChangeAspect="1" noMove="1" noResize="1" noEditPoints="1" noAdjustHandles="1" noChangeArrowheads="1" noChangeShapeType="1" noTextEdit="1"/>
          </p:cNvSpPr>
          <p:nvPr/>
        </p:nvSpPr>
        <p:spPr>
          <a:xfrm>
            <a:off x="3923928" y="6024921"/>
            <a:ext cx="5760640" cy="667747"/>
          </a:xfrm>
          <a:prstGeom prst="rect">
            <a:avLst/>
          </a:prstGeom>
          <a:blipFill rotWithShape="1">
            <a:blip r:embed="rId21" cstate="print"/>
            <a:stretch>
              <a:fillRect l="-952" t="-4545" b="-13636"/>
            </a:stretch>
          </a:blipFill>
        </p:spPr>
        <p:txBody>
          <a:bodyPr/>
          <a:lstStyle/>
          <a:p>
            <a:endParaRPr lang="en-US" dirty="0">
              <a:no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xmlns="" val="802074041"/>
              </p:ext>
            </p:extLst>
          </p:nvPr>
        </p:nvGraphicFramePr>
        <p:xfrm>
          <a:off x="4514850" y="3321050"/>
          <a:ext cx="114300" cy="215900"/>
        </p:xfrm>
        <a:graphic>
          <a:graphicData uri="http://schemas.openxmlformats.org/presentationml/2006/ole">
            <p:oleObj spid="_x0000_s64526" name="公式" r:id="rId22" imgW="114151" imgH="215619" progId="Equation.3">
              <p:embed/>
            </p:oleObj>
          </a:graphicData>
        </a:graphic>
      </p:graphicFrame>
    </p:spTree>
    <p:extLst>
      <p:ext uri="{BB962C8B-B14F-4D97-AF65-F5344CB8AC3E}">
        <p14:creationId xmlns:p14="http://schemas.microsoft.com/office/powerpoint/2010/main" xmlns="" val="2581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19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992888" cy="1143000"/>
          </a:xfrm>
        </p:spPr>
        <p:txBody>
          <a:bodyPr>
            <a:normAutofit fontScale="90000"/>
          </a:bodyPr>
          <a:lstStyle/>
          <a:p>
            <a:r>
              <a:rPr lang="en-US" b="1" dirty="0" smtClean="0"/>
              <a:t>Bounds for network blocking probability</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56</a:t>
            </a:fld>
            <a:endParaRPr lang="zh-CN" altLang="en-US"/>
          </a:p>
        </p:txBody>
      </p:sp>
      <p:graphicFrame>
        <p:nvGraphicFramePr>
          <p:cNvPr id="5" name="Content Placeholder 4"/>
          <p:cNvGraphicFramePr>
            <a:graphicFrameLocks noGrp="1" noChangeAspect="1"/>
          </p:cNvGraphicFramePr>
          <p:nvPr>
            <p:ph sz="quarter" idx="1"/>
            <p:extLst>
              <p:ext uri="{D42A27DB-BD31-4B8C-83A1-F6EECF244321}">
                <p14:modId xmlns:p14="http://schemas.microsoft.com/office/powerpoint/2010/main" xmlns="" val="2072342220"/>
              </p:ext>
            </p:extLst>
          </p:nvPr>
        </p:nvGraphicFramePr>
        <p:xfrm>
          <a:off x="683568" y="1988840"/>
          <a:ext cx="7772400" cy="938213"/>
        </p:xfrm>
        <a:graphic>
          <a:graphicData uri="http://schemas.openxmlformats.org/presentationml/2006/ole">
            <p:oleObj spid="_x0000_s61562" name="公式" r:id="rId4" imgW="4521200" imgH="546100" progId="Equation.3">
              <p:embed/>
            </p:oleObj>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xmlns="" val="3782375826"/>
              </p:ext>
            </p:extLst>
          </p:nvPr>
        </p:nvGraphicFramePr>
        <p:xfrm>
          <a:off x="673100" y="3213100"/>
          <a:ext cx="7727950" cy="938213"/>
        </p:xfrm>
        <a:graphic>
          <a:graphicData uri="http://schemas.openxmlformats.org/presentationml/2006/ole">
            <p:oleObj spid="_x0000_s61563" name="公式" r:id="rId5" imgW="4495800" imgH="546100" progId="Equation.3">
              <p:embed/>
            </p:oleObj>
          </a:graphicData>
        </a:graphic>
      </p:graphicFrame>
    </p:spTree>
    <p:extLst>
      <p:ext uri="{BB962C8B-B14F-4D97-AF65-F5344CB8AC3E}">
        <p14:creationId xmlns:p14="http://schemas.microsoft.com/office/powerpoint/2010/main" xmlns="" val="30552031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2585183" y="1011028"/>
            <a:ext cx="1571636" cy="500066"/>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d=0</a:t>
            </a:r>
            <a:endParaRPr lang="en-US" dirty="0"/>
          </a:p>
        </p:txBody>
      </p:sp>
      <p:sp>
        <p:nvSpPr>
          <p:cNvPr id="6" name="Down Arrow 5"/>
          <p:cNvSpPr/>
          <p:nvPr/>
        </p:nvSpPr>
        <p:spPr>
          <a:xfrm>
            <a:off x="3339904" y="1541352"/>
            <a:ext cx="45719" cy="2445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lowchart: Alternate Process 6"/>
          <p:cNvSpPr/>
          <p:nvPr/>
        </p:nvSpPr>
        <p:spPr>
          <a:xfrm>
            <a:off x="2125458" y="1804414"/>
            <a:ext cx="2514600" cy="5065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 offered load for each trunk</a:t>
            </a:r>
            <a:endParaRPr lang="en-US" dirty="0"/>
          </a:p>
        </p:txBody>
      </p:sp>
      <p:sp>
        <p:nvSpPr>
          <p:cNvPr id="8" name="Down Arrow 7"/>
          <p:cNvSpPr/>
          <p:nvPr/>
        </p:nvSpPr>
        <p:spPr>
          <a:xfrm>
            <a:off x="3344107" y="2339780"/>
            <a:ext cx="67235" cy="23700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Flowchart: Alternate Process 8"/>
          <p:cNvSpPr/>
          <p:nvPr/>
        </p:nvSpPr>
        <p:spPr>
          <a:xfrm>
            <a:off x="1785918" y="2643182"/>
            <a:ext cx="32004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  blocking probability for each trunk</a:t>
            </a:r>
            <a:endParaRPr lang="en-US" dirty="0"/>
          </a:p>
        </p:txBody>
      </p:sp>
      <p:sp>
        <p:nvSpPr>
          <p:cNvPr id="10" name="Flowchart: Decision 9"/>
          <p:cNvSpPr/>
          <p:nvPr/>
        </p:nvSpPr>
        <p:spPr>
          <a:xfrm>
            <a:off x="1981078" y="3469179"/>
            <a:ext cx="2819400" cy="609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Converge or not?</a:t>
            </a:r>
            <a:endParaRPr lang="en-US" dirty="0"/>
          </a:p>
        </p:txBody>
      </p:sp>
      <p:sp>
        <p:nvSpPr>
          <p:cNvPr id="11" name="Down Arrow 10"/>
          <p:cNvSpPr/>
          <p:nvPr/>
        </p:nvSpPr>
        <p:spPr>
          <a:xfrm>
            <a:off x="3361809" y="3208281"/>
            <a:ext cx="49533" cy="17197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Down Arrow 11"/>
          <p:cNvSpPr/>
          <p:nvPr/>
        </p:nvSpPr>
        <p:spPr>
          <a:xfrm>
            <a:off x="3373098" y="4129927"/>
            <a:ext cx="45719" cy="2143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Flowchart: Alternate Process 12"/>
          <p:cNvSpPr/>
          <p:nvPr/>
        </p:nvSpPr>
        <p:spPr>
          <a:xfrm>
            <a:off x="2701164" y="4424091"/>
            <a:ext cx="1428761" cy="505107"/>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d+1</a:t>
            </a:r>
            <a:endParaRPr lang="en-US" dirty="0"/>
          </a:p>
        </p:txBody>
      </p:sp>
      <p:sp>
        <p:nvSpPr>
          <p:cNvPr id="14" name="TextBox 13"/>
          <p:cNvSpPr txBox="1"/>
          <p:nvPr/>
        </p:nvSpPr>
        <p:spPr>
          <a:xfrm>
            <a:off x="3482780" y="4064374"/>
            <a:ext cx="838200" cy="381000"/>
          </a:xfrm>
          <a:prstGeom prst="rect">
            <a:avLst/>
          </a:prstGeom>
          <a:noFill/>
        </p:spPr>
        <p:txBody>
          <a:bodyPr wrap="square" rtlCol="0">
            <a:spAutoFit/>
          </a:bodyPr>
          <a:lstStyle/>
          <a:p>
            <a:r>
              <a:rPr lang="en-US" dirty="0" smtClean="0"/>
              <a:t>YES</a:t>
            </a:r>
            <a:endParaRPr lang="en-US" dirty="0"/>
          </a:p>
        </p:txBody>
      </p:sp>
      <p:sp>
        <p:nvSpPr>
          <p:cNvPr id="15" name="Right Arrow 14"/>
          <p:cNvSpPr/>
          <p:nvPr/>
        </p:nvSpPr>
        <p:spPr>
          <a:xfrm>
            <a:off x="4782111" y="3752566"/>
            <a:ext cx="1143008"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Up Arrow 15"/>
          <p:cNvSpPr/>
          <p:nvPr/>
        </p:nvSpPr>
        <p:spPr>
          <a:xfrm>
            <a:off x="5911672" y="2082598"/>
            <a:ext cx="45719" cy="164307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Left Arrow 16"/>
          <p:cNvSpPr/>
          <p:nvPr/>
        </p:nvSpPr>
        <p:spPr>
          <a:xfrm flipV="1">
            <a:off x="4625788" y="1939722"/>
            <a:ext cx="1295400" cy="1524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p:cNvSpPr txBox="1"/>
          <p:nvPr/>
        </p:nvSpPr>
        <p:spPr>
          <a:xfrm>
            <a:off x="4911540" y="3868548"/>
            <a:ext cx="838200" cy="381000"/>
          </a:xfrm>
          <a:prstGeom prst="rect">
            <a:avLst/>
          </a:prstGeom>
          <a:noFill/>
        </p:spPr>
        <p:txBody>
          <a:bodyPr wrap="square" rtlCol="0">
            <a:spAutoFit/>
          </a:bodyPr>
          <a:lstStyle/>
          <a:p>
            <a:r>
              <a:rPr lang="en-US" dirty="0" smtClean="0"/>
              <a:t>No</a:t>
            </a:r>
            <a:endParaRPr lang="en-US" dirty="0"/>
          </a:p>
        </p:txBody>
      </p:sp>
      <p:sp>
        <p:nvSpPr>
          <p:cNvPr id="19" name="Flowchart: Alternate Process 18"/>
          <p:cNvSpPr/>
          <p:nvPr/>
        </p:nvSpPr>
        <p:spPr>
          <a:xfrm>
            <a:off x="6268862" y="2439788"/>
            <a:ext cx="1433514" cy="9715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Steady  state probabilities</a:t>
            </a:r>
            <a:endParaRPr lang="en-US" dirty="0"/>
          </a:p>
        </p:txBody>
      </p:sp>
      <p:sp>
        <p:nvSpPr>
          <p:cNvPr id="20" name="Left Arrow 19"/>
          <p:cNvSpPr/>
          <p:nvPr/>
        </p:nvSpPr>
        <p:spPr>
          <a:xfrm>
            <a:off x="4982978" y="2868416"/>
            <a:ext cx="1285884" cy="14287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Flowchart: Alternate Process 36"/>
          <p:cNvSpPr/>
          <p:nvPr/>
        </p:nvSpPr>
        <p:spPr>
          <a:xfrm>
            <a:off x="1911144" y="153772"/>
            <a:ext cx="2786082" cy="64294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Initial values of trunk blocking probability</a:t>
            </a:r>
            <a:endParaRPr lang="en-US" dirty="0"/>
          </a:p>
        </p:txBody>
      </p:sp>
      <p:sp>
        <p:nvSpPr>
          <p:cNvPr id="38" name="Down Arrow 37"/>
          <p:cNvSpPr/>
          <p:nvPr/>
        </p:nvSpPr>
        <p:spPr>
          <a:xfrm>
            <a:off x="3339904" y="796714"/>
            <a:ext cx="45719" cy="21431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Flowchart: Alternate Process 39"/>
          <p:cNvSpPr/>
          <p:nvPr/>
        </p:nvSpPr>
        <p:spPr>
          <a:xfrm>
            <a:off x="1959891" y="6072206"/>
            <a:ext cx="2971800" cy="60960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Network blocking probability </a:t>
            </a:r>
            <a:endParaRPr lang="en-US" dirty="0"/>
          </a:p>
        </p:txBody>
      </p:sp>
      <p:sp>
        <p:nvSpPr>
          <p:cNvPr id="42" name="Flowchart: Decision 41"/>
          <p:cNvSpPr/>
          <p:nvPr/>
        </p:nvSpPr>
        <p:spPr>
          <a:xfrm>
            <a:off x="2009476" y="5243520"/>
            <a:ext cx="28194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d=D or not?</a:t>
            </a:r>
            <a:endParaRPr lang="en-US" dirty="0"/>
          </a:p>
        </p:txBody>
      </p:sp>
      <p:sp>
        <p:nvSpPr>
          <p:cNvPr id="43" name="TextBox 42"/>
          <p:cNvSpPr txBox="1"/>
          <p:nvPr/>
        </p:nvSpPr>
        <p:spPr>
          <a:xfrm>
            <a:off x="4840102" y="5011556"/>
            <a:ext cx="838200" cy="381000"/>
          </a:xfrm>
          <a:prstGeom prst="rect">
            <a:avLst/>
          </a:prstGeom>
          <a:noFill/>
        </p:spPr>
        <p:txBody>
          <a:bodyPr wrap="square" rtlCol="0">
            <a:spAutoFit/>
          </a:bodyPr>
          <a:lstStyle/>
          <a:p>
            <a:r>
              <a:rPr lang="en-US" dirty="0" smtClean="0"/>
              <a:t>No</a:t>
            </a:r>
            <a:endParaRPr lang="en-US" dirty="0"/>
          </a:p>
        </p:txBody>
      </p:sp>
      <p:sp>
        <p:nvSpPr>
          <p:cNvPr id="45" name="TextBox 44"/>
          <p:cNvSpPr txBox="1"/>
          <p:nvPr/>
        </p:nvSpPr>
        <p:spPr>
          <a:xfrm>
            <a:off x="4054284" y="5725936"/>
            <a:ext cx="838200" cy="381000"/>
          </a:xfrm>
          <a:prstGeom prst="rect">
            <a:avLst/>
          </a:prstGeom>
          <a:noFill/>
        </p:spPr>
        <p:txBody>
          <a:bodyPr wrap="square" rtlCol="0">
            <a:spAutoFit/>
          </a:bodyPr>
          <a:lstStyle/>
          <a:p>
            <a:r>
              <a:rPr lang="en-US" dirty="0" smtClean="0"/>
              <a:t>YES</a:t>
            </a:r>
            <a:endParaRPr lang="en-US" dirty="0"/>
          </a:p>
        </p:txBody>
      </p:sp>
      <p:sp>
        <p:nvSpPr>
          <p:cNvPr id="46" name="Down Arrow 45"/>
          <p:cNvSpPr/>
          <p:nvPr/>
        </p:nvSpPr>
        <p:spPr>
          <a:xfrm>
            <a:off x="3380245" y="4988865"/>
            <a:ext cx="45719" cy="2143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Down Arrow 46"/>
          <p:cNvSpPr/>
          <p:nvPr/>
        </p:nvSpPr>
        <p:spPr>
          <a:xfrm>
            <a:off x="3411342" y="5868812"/>
            <a:ext cx="45719" cy="2143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ight Arrow 49"/>
          <p:cNvSpPr/>
          <p:nvPr/>
        </p:nvSpPr>
        <p:spPr>
          <a:xfrm>
            <a:off x="4840102" y="5511622"/>
            <a:ext cx="3232360" cy="605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Up Arrow 50"/>
          <p:cNvSpPr/>
          <p:nvPr/>
        </p:nvSpPr>
        <p:spPr>
          <a:xfrm>
            <a:off x="8001024" y="1714488"/>
            <a:ext cx="71438" cy="378621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Left Arrow 51"/>
          <p:cNvSpPr/>
          <p:nvPr/>
        </p:nvSpPr>
        <p:spPr>
          <a:xfrm>
            <a:off x="3428992" y="1643050"/>
            <a:ext cx="4643470" cy="7143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Slide Number Placeholder 3"/>
          <p:cNvSpPr>
            <a:spLocks noGrp="1"/>
          </p:cNvSpPr>
          <p:nvPr>
            <p:ph type="sldNum" sz="quarter" idx="12"/>
          </p:nvPr>
        </p:nvSpPr>
        <p:spPr>
          <a:xfrm>
            <a:off x="146304" y="6210300"/>
            <a:ext cx="457200" cy="457200"/>
          </a:xfrm>
        </p:spPr>
        <p:txBody>
          <a:bodyPr/>
          <a:lstStyle/>
          <a:p>
            <a:fld id="{B6F15528-21DE-4FAA-801E-634DDDAF4B2B}" type="slidenum">
              <a:rPr lang="en-US" smtClean="0"/>
              <a:pPr/>
              <a:t>57</a:t>
            </a:fld>
            <a:endParaRPr lang="en-US"/>
          </a:p>
        </p:txBody>
      </p:sp>
      <p:sp>
        <p:nvSpPr>
          <p:cNvPr id="2" name="TextBox 1"/>
          <p:cNvSpPr txBox="1"/>
          <p:nvPr/>
        </p:nvSpPr>
        <p:spPr>
          <a:xfrm>
            <a:off x="6586252" y="5961961"/>
            <a:ext cx="2232248" cy="646331"/>
          </a:xfrm>
          <a:prstGeom prst="rect">
            <a:avLst/>
          </a:prstGeom>
          <a:noFill/>
        </p:spPr>
        <p:txBody>
          <a:bodyPr wrap="square" rtlCol="0">
            <a:spAutoFit/>
          </a:bodyPr>
          <a:lstStyle/>
          <a:p>
            <a:r>
              <a:rPr lang="en-US" dirty="0" smtClean="0"/>
              <a:t>D: maximum allowable number of deflection</a:t>
            </a:r>
            <a:endParaRPr lang="en-US" dirty="0"/>
          </a:p>
        </p:txBody>
      </p:sp>
    </p:spTree>
    <p:extLst>
      <p:ext uri="{BB962C8B-B14F-4D97-AF65-F5344CB8AC3E}">
        <p14:creationId xmlns:p14="http://schemas.microsoft.com/office/powerpoint/2010/main" xmlns="" val="28507818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Fair EBSL (F-EBSL)</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58</a:t>
            </a:fld>
            <a:endParaRPr lang="zh-CN" altLang="en-US"/>
          </a:p>
        </p:txBody>
      </p:sp>
      <p:sp>
        <p:nvSpPr>
          <p:cNvPr id="8" name="Content Placeholder 3"/>
          <p:cNvSpPr>
            <a:spLocks noGrp="1"/>
          </p:cNvSpPr>
          <p:nvPr>
            <p:ph sz="quarter" idx="1"/>
          </p:nvPr>
        </p:nvSpPr>
        <p:spPr>
          <a:xfrm>
            <a:off x="515821" y="4876811"/>
            <a:ext cx="8388424" cy="1647056"/>
          </a:xfrm>
        </p:spPr>
        <p:txBody>
          <a:bodyPr>
            <a:normAutofit/>
          </a:bodyPr>
          <a:lstStyle/>
          <a:p>
            <a:r>
              <a:rPr lang="en-US" sz="2400" dirty="0"/>
              <a:t>First try to find free channels</a:t>
            </a:r>
          </a:p>
          <a:p>
            <a:r>
              <a:rPr lang="en-US" sz="2400" dirty="0" smtClean="0"/>
              <a:t>If </a:t>
            </a:r>
            <a:r>
              <a:rPr lang="en-US" sz="2400" dirty="0"/>
              <a:t>no free channel, </a:t>
            </a:r>
            <a:r>
              <a:rPr lang="en-US" sz="2400" dirty="0" smtClean="0"/>
              <a:t> find if any bursts transmitted on that trunk:</a:t>
            </a:r>
          </a:p>
          <a:p>
            <a:pPr lvl="1"/>
            <a:r>
              <a:rPr lang="en-US" sz="2200" dirty="0"/>
              <a:t>h</a:t>
            </a:r>
            <a:r>
              <a:rPr lang="en-US" sz="2200" dirty="0" smtClean="0"/>
              <a:t>ave lower priority</a:t>
            </a:r>
          </a:p>
          <a:p>
            <a:pPr lvl="1"/>
            <a:r>
              <a:rPr lang="en-US" sz="2000" dirty="0">
                <a:solidFill>
                  <a:srgbClr val="FF0000"/>
                </a:solidFill>
              </a:rPr>
              <a:t>originally required a path with an equal or lower number of hops</a:t>
            </a:r>
            <a:endParaRPr lang="en-US" sz="2200" dirty="0" smtClean="0">
              <a:solidFill>
                <a:srgbClr val="FF0000"/>
              </a:solidFill>
            </a:endParaRPr>
          </a:p>
          <a:p>
            <a:pPr marL="0" indent="0">
              <a:buNone/>
            </a:pPr>
            <a:endParaRPr lang="en-US" dirty="0"/>
          </a:p>
        </p:txBody>
      </p:sp>
      <p:sp>
        <p:nvSpPr>
          <p:cNvPr id="9" name="Content Placeholder 3"/>
          <p:cNvSpPr txBox="1">
            <a:spLocks/>
          </p:cNvSpPr>
          <p:nvPr/>
        </p:nvSpPr>
        <p:spPr>
          <a:xfrm>
            <a:off x="2853478" y="1628800"/>
            <a:ext cx="3081536"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US" dirty="0"/>
          </a:p>
        </p:txBody>
      </p:sp>
      <p:sp>
        <p:nvSpPr>
          <p:cNvPr id="10" name="Content Placeholder 3"/>
          <p:cNvSpPr txBox="1">
            <a:spLocks/>
          </p:cNvSpPr>
          <p:nvPr/>
        </p:nvSpPr>
        <p:spPr>
          <a:xfrm>
            <a:off x="5845562" y="1628800"/>
            <a:ext cx="3081536"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400" dirty="0" smtClean="0"/>
              <a:t>To protect bursts that require long routes</a:t>
            </a:r>
          </a:p>
          <a:p>
            <a:endParaRPr lang="en-US" dirty="0"/>
          </a:p>
        </p:txBody>
      </p:sp>
      <p:pic>
        <p:nvPicPr>
          <p:cNvPr id="55298" name="Picture 2"/>
          <p:cNvPicPr>
            <a:picLocks noChangeAspect="1" noChangeArrowheads="1"/>
          </p:cNvPicPr>
          <p:nvPr/>
        </p:nvPicPr>
        <p:blipFill>
          <a:blip r:embed="rId3" cstate="print"/>
          <a:srcRect/>
          <a:stretch>
            <a:fillRect/>
          </a:stretch>
        </p:blipFill>
        <p:spPr bwMode="auto">
          <a:xfrm>
            <a:off x="179512" y="1412776"/>
            <a:ext cx="5652120" cy="3415427"/>
          </a:xfrm>
          <a:prstGeom prst="rect">
            <a:avLst/>
          </a:prstGeom>
          <a:noFill/>
          <a:ln w="9525">
            <a:noFill/>
            <a:miter lim="800000"/>
            <a:headEnd/>
            <a:tailEnd/>
          </a:ln>
        </p:spPr>
      </p:pic>
    </p:spTree>
    <p:extLst>
      <p:ext uri="{BB962C8B-B14F-4D97-AF65-F5344CB8AC3E}">
        <p14:creationId xmlns:p14="http://schemas.microsoft.com/office/powerpoint/2010/main" xmlns="" val="24992052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EBSL with deflection (EBSL-D)</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59</a:t>
            </a:fld>
            <a:endParaRPr lang="zh-CN" altLang="en-US"/>
          </a:p>
        </p:txBody>
      </p:sp>
      <p:sp>
        <p:nvSpPr>
          <p:cNvPr id="4" name="Content Placeholder 3"/>
          <p:cNvSpPr>
            <a:spLocks noGrp="1"/>
          </p:cNvSpPr>
          <p:nvPr>
            <p:ph sz="quarter" idx="1"/>
          </p:nvPr>
        </p:nvSpPr>
        <p:spPr/>
        <p:txBody>
          <a:bodyPr>
            <a:normAutofit/>
          </a:bodyPr>
          <a:lstStyle/>
          <a:p>
            <a:r>
              <a:rPr lang="en-US" sz="2400" dirty="0"/>
              <a:t>Under EBSL-D, segmentation always happens before </a:t>
            </a:r>
            <a:r>
              <a:rPr lang="en-US" sz="2400" dirty="0" smtClean="0"/>
              <a:t>deflection</a:t>
            </a:r>
          </a:p>
          <a:p>
            <a:r>
              <a:rPr lang="en-US" sz="2400" dirty="0" smtClean="0"/>
              <a:t>Once </a:t>
            </a:r>
            <a:r>
              <a:rPr lang="en-US" sz="2400" dirty="0"/>
              <a:t>a burst </a:t>
            </a:r>
            <a:r>
              <a:rPr lang="en-US" sz="2400" dirty="0" smtClean="0"/>
              <a:t>or a </a:t>
            </a:r>
            <a:r>
              <a:rPr lang="en-US" sz="2400" dirty="0"/>
              <a:t>segmented part of a burst is deflected, its priority will be set to </a:t>
            </a:r>
            <a:r>
              <a:rPr lang="en-US" sz="2400" dirty="0" smtClean="0"/>
              <a:t>L+1 and its </a:t>
            </a:r>
            <a:r>
              <a:rPr lang="en-US" sz="2400" dirty="0"/>
              <a:t>priority will not increase when it </a:t>
            </a:r>
            <a:r>
              <a:rPr lang="en-US" sz="2400" dirty="0" smtClean="0"/>
              <a:t>completes each </a:t>
            </a:r>
            <a:r>
              <a:rPr lang="en-US" sz="2400" dirty="0"/>
              <a:t>one hop transmission</a:t>
            </a:r>
            <a:endParaRPr lang="en-US" sz="2400" dirty="0" smtClean="0"/>
          </a:p>
          <a:p>
            <a:pPr lvl="1"/>
            <a:r>
              <a:rPr lang="en-US" sz="2200" dirty="0" smtClean="0"/>
              <a:t>L:  total number of trunks in the network</a:t>
            </a:r>
          </a:p>
          <a:p>
            <a:pPr lvl="1"/>
            <a:r>
              <a:rPr lang="en-US" sz="2200" dirty="0" smtClean="0"/>
              <a:t>This guarantees that the deflected bursts always have the same lowest priority in the network </a:t>
            </a:r>
          </a:p>
          <a:p>
            <a:pPr marL="320040" lvl="1" indent="0">
              <a:buNone/>
            </a:pPr>
            <a:r>
              <a:rPr lang="en-US" sz="2200" dirty="0">
                <a:sym typeface="Wingdings" panose="05000000000000000000" pitchFamily="2" charset="2"/>
              </a:rPr>
              <a:t> </a:t>
            </a:r>
            <a:r>
              <a:rPr lang="en-US" sz="2200" dirty="0" smtClean="0">
                <a:sym typeface="Wingdings" panose="05000000000000000000" pitchFamily="2" charset="2"/>
              </a:rPr>
              <a:t>    no instability problem under heavy load conditions</a:t>
            </a:r>
            <a:endParaRPr lang="en-US" sz="2200" dirty="0" smtClean="0"/>
          </a:p>
          <a:p>
            <a:endParaRPr lang="en-US" dirty="0" smtClean="0"/>
          </a:p>
          <a:p>
            <a:endParaRPr lang="en-US" sz="2400" dirty="0"/>
          </a:p>
        </p:txBody>
      </p:sp>
    </p:spTree>
    <p:extLst>
      <p:ext uri="{BB962C8B-B14F-4D97-AF65-F5344CB8AC3E}">
        <p14:creationId xmlns:p14="http://schemas.microsoft.com/office/powerpoint/2010/main" xmlns="" val="680478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sz="quarter" idx="1"/>
          </p:nvPr>
        </p:nvSpPr>
        <p:spPr/>
        <p:txBody>
          <a:bodyPr>
            <a:noAutofit/>
          </a:bodyPr>
          <a:lstStyle/>
          <a:p>
            <a:r>
              <a:rPr lang="en-US" altLang="zh-CN" sz="2800" dirty="0" smtClean="0">
                <a:solidFill>
                  <a:schemeClr val="bg1">
                    <a:lumMod val="85000"/>
                  </a:schemeClr>
                </a:solidFill>
              </a:rPr>
              <a:t>Background: Optical burst switching (OBS)</a:t>
            </a:r>
          </a:p>
          <a:p>
            <a:r>
              <a:rPr lang="en-US" altLang="zh-CN" sz="2800" dirty="0">
                <a:solidFill>
                  <a:srgbClr val="C00000"/>
                </a:solidFill>
              </a:rPr>
              <a:t>Bounds for blocking probability obtained by Overflow Priority Classification Approximation (OPCA) in OBS networks with deflection routing</a:t>
            </a:r>
          </a:p>
          <a:p>
            <a:r>
              <a:rPr lang="en-US" altLang="zh-CN" sz="2800" dirty="0" smtClean="0">
                <a:solidFill>
                  <a:schemeClr val="bg1">
                    <a:lumMod val="85000"/>
                  </a:schemeClr>
                </a:solidFill>
              </a:rPr>
              <a:t>Effective and ineffective utilizations in OBS networks</a:t>
            </a:r>
          </a:p>
          <a:p>
            <a:r>
              <a:rPr lang="en-US" altLang="zh-CN" sz="2800" dirty="0" smtClean="0">
                <a:solidFill>
                  <a:schemeClr val="bg1">
                    <a:lumMod val="85000"/>
                  </a:schemeClr>
                </a:solidFill>
              </a:rPr>
              <a:t>EBSL – a combination of Emulated-OBS (E-OBS), segmentation and least remaining hop-count first (LRHF) </a:t>
            </a:r>
          </a:p>
          <a:p>
            <a:r>
              <a:rPr lang="en-US" altLang="zh-CN" sz="2800" dirty="0" smtClean="0">
                <a:solidFill>
                  <a:schemeClr val="bg1">
                    <a:lumMod val="85000"/>
                  </a:schemeClr>
                </a:solidFill>
              </a:rPr>
              <a:t>Q &amp; A</a:t>
            </a:r>
          </a:p>
        </p:txBody>
      </p:sp>
      <p:sp>
        <p:nvSpPr>
          <p:cNvPr id="4" name="灯片编号占位符 3"/>
          <p:cNvSpPr>
            <a:spLocks noGrp="1"/>
          </p:cNvSpPr>
          <p:nvPr>
            <p:ph type="sldNum" sz="quarter" idx="12"/>
          </p:nvPr>
        </p:nvSpPr>
        <p:spPr/>
        <p:txBody>
          <a:bodyPr/>
          <a:lstStyle/>
          <a:p>
            <a:fld id="{476394C8-C578-426E-902B-0705F3EF0236}" type="slidenum">
              <a:rPr lang="zh-CN" altLang="en-US" smtClean="0"/>
              <a:pPr/>
              <a:t>6</a:t>
            </a:fld>
            <a:endParaRPr lang="zh-CN" altLang="en-US"/>
          </a:p>
        </p:txBody>
      </p:sp>
    </p:spTree>
    <p:extLst>
      <p:ext uri="{BB962C8B-B14F-4D97-AF65-F5344CB8AC3E}">
        <p14:creationId xmlns:p14="http://schemas.microsoft.com/office/powerpoint/2010/main" xmlns="" val="20569896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32" y="260648"/>
            <a:ext cx="7772400" cy="1143000"/>
          </a:xfrm>
        </p:spPr>
        <p:txBody>
          <a:bodyPr/>
          <a:lstStyle/>
          <a:p>
            <a:r>
              <a:rPr lang="en-US" altLang="zh-CN" b="1" dirty="0"/>
              <a:t>Results For </a:t>
            </a:r>
            <a:r>
              <a:rPr lang="en-US" altLang="zh-CN" b="1" dirty="0" smtClean="0"/>
              <a:t>F-EBSL</a:t>
            </a:r>
            <a:endParaRPr lang="en-US"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60</a:t>
            </a:fld>
            <a:endParaRPr lang="zh-CN" alt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465310"/>
            <a:ext cx="1402854" cy="1143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6" y="1585217"/>
            <a:ext cx="7560840" cy="3417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827584" y="5157192"/>
            <a:ext cx="7632848" cy="116955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EBSL </a:t>
            </a:r>
            <a:r>
              <a:rPr lang="en-US" sz="2400" dirty="0"/>
              <a:t>discriminates against traffic </a:t>
            </a:r>
            <a:r>
              <a:rPr lang="en-US" sz="2400" dirty="0" smtClean="0"/>
              <a:t>that requires </a:t>
            </a:r>
            <a:r>
              <a:rPr lang="en-US" sz="2400" dirty="0"/>
              <a:t>more hops in </a:t>
            </a:r>
            <a:r>
              <a:rPr lang="en-US" sz="2400" dirty="0" err="1"/>
              <a:t>favour</a:t>
            </a:r>
            <a:r>
              <a:rPr lang="en-US" sz="2400" dirty="0"/>
              <a:t> of traffic that </a:t>
            </a:r>
            <a:r>
              <a:rPr lang="en-US" sz="2400" dirty="0" smtClean="0"/>
              <a:t>requires fewer </a:t>
            </a:r>
            <a:r>
              <a:rPr lang="en-US" sz="2400" dirty="0"/>
              <a:t>hops</a:t>
            </a:r>
            <a:endParaRPr lang="en-US" sz="2200" dirty="0" smtClean="0"/>
          </a:p>
          <a:p>
            <a:pPr marL="285750" indent="-285750">
              <a:buFont typeface="Arial" panose="020B0604020202020204" pitchFamily="34" charset="0"/>
              <a:buChar char="•"/>
            </a:pPr>
            <a:r>
              <a:rPr lang="en-US" sz="2200" dirty="0"/>
              <a:t>U</a:t>
            </a:r>
            <a:r>
              <a:rPr lang="en-US" sz="2200" dirty="0" smtClean="0"/>
              <a:t>nder </a:t>
            </a:r>
            <a:r>
              <a:rPr lang="en-US" sz="2200" dirty="0"/>
              <a:t>F-EBSL, more 3-hop bursts successfully </a:t>
            </a:r>
            <a:r>
              <a:rPr lang="en-US" sz="2200" dirty="0" smtClean="0"/>
              <a:t>reach their destinations</a:t>
            </a:r>
            <a:endParaRPr lang="en-US" sz="2200" dirty="0"/>
          </a:p>
        </p:txBody>
      </p:sp>
      <p:sp>
        <p:nvSpPr>
          <p:cNvPr id="4" name="TextBox 3"/>
          <p:cNvSpPr txBox="1"/>
          <p:nvPr/>
        </p:nvSpPr>
        <p:spPr>
          <a:xfrm>
            <a:off x="6673418" y="621562"/>
            <a:ext cx="2376264" cy="830997"/>
          </a:xfrm>
          <a:prstGeom prst="rect">
            <a:avLst/>
          </a:prstGeom>
          <a:noFill/>
        </p:spPr>
        <p:txBody>
          <a:bodyPr wrap="square" rtlCol="0">
            <a:spAutoFit/>
          </a:bodyPr>
          <a:lstStyle/>
          <a:p>
            <a:r>
              <a:rPr lang="en-US" sz="2400" dirty="0" smtClean="0">
                <a:solidFill>
                  <a:srgbClr val="FF0000"/>
                </a:solidFill>
              </a:rPr>
              <a:t>All 3-hop SD pairs and 2-hop SD pairs</a:t>
            </a:r>
            <a:endParaRPr lang="en-US" sz="2400" dirty="0">
              <a:solidFill>
                <a:srgbClr val="FF0000"/>
              </a:solidFill>
            </a:endParaRPr>
          </a:p>
        </p:txBody>
      </p:sp>
      <p:sp>
        <p:nvSpPr>
          <p:cNvPr id="8" name="TextBox 7"/>
          <p:cNvSpPr txBox="1"/>
          <p:nvPr/>
        </p:nvSpPr>
        <p:spPr>
          <a:xfrm>
            <a:off x="7855619" y="234477"/>
            <a:ext cx="921593" cy="461665"/>
          </a:xfrm>
          <a:prstGeom prst="rect">
            <a:avLst/>
          </a:prstGeom>
          <a:noFill/>
        </p:spPr>
        <p:txBody>
          <a:bodyPr wrap="square" rtlCol="0">
            <a:spAutoFit/>
          </a:bodyPr>
          <a:lstStyle/>
          <a:p>
            <a:r>
              <a:rPr lang="en-US" sz="2400" dirty="0" smtClean="0"/>
              <a:t>C=50</a:t>
            </a:r>
            <a:endParaRPr lang="en-US" sz="2400" dirty="0"/>
          </a:p>
        </p:txBody>
      </p:sp>
    </p:spTree>
    <p:extLst>
      <p:ext uri="{BB962C8B-B14F-4D97-AF65-F5344CB8AC3E}">
        <p14:creationId xmlns:p14="http://schemas.microsoft.com/office/powerpoint/2010/main" xmlns="" val="35906048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en-US" altLang="zh-CN" b="1" dirty="0"/>
              <a:t>Results For F-EBSL</a:t>
            </a:r>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484784"/>
            <a:ext cx="6238280" cy="49800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76394C8-C578-426E-902B-0705F3EF0236}" type="slidenum">
              <a:rPr lang="zh-CN" altLang="en-US" smtClean="0"/>
              <a:pPr/>
              <a:t>61</a:t>
            </a:fld>
            <a:endParaRPr lang="zh-CN" altLang="en-US"/>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056" y="332656"/>
            <a:ext cx="1402854" cy="11435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ontent Placeholder 3"/>
          <p:cNvSpPr>
            <a:spLocks noGrp="1"/>
          </p:cNvSpPr>
          <p:nvPr>
            <p:ph sz="quarter" idx="1"/>
          </p:nvPr>
        </p:nvSpPr>
        <p:spPr>
          <a:xfrm>
            <a:off x="9396536" y="1452559"/>
            <a:ext cx="2798216" cy="4572000"/>
          </a:xfrm>
        </p:spPr>
        <p:txBody>
          <a:bodyPr>
            <a:normAutofit/>
          </a:bodyPr>
          <a:lstStyle/>
          <a:p>
            <a:r>
              <a:rPr lang="en-US" sz="2000" dirty="0" smtClean="0"/>
              <a:t>The performance of F-EBSL is similar to I-OCS</a:t>
            </a:r>
          </a:p>
          <a:p>
            <a:endParaRPr lang="en-US" sz="2000" dirty="0" smtClean="0"/>
          </a:p>
          <a:p>
            <a:endParaRPr lang="en-US" dirty="0" smtClean="0"/>
          </a:p>
          <a:p>
            <a:endParaRPr lang="en-US" sz="2400" dirty="0"/>
          </a:p>
        </p:txBody>
      </p:sp>
      <p:sp>
        <p:nvSpPr>
          <p:cNvPr id="7" name="TextBox 6"/>
          <p:cNvSpPr txBox="1"/>
          <p:nvPr/>
        </p:nvSpPr>
        <p:spPr>
          <a:xfrm>
            <a:off x="6673418" y="621562"/>
            <a:ext cx="2376264" cy="830997"/>
          </a:xfrm>
          <a:prstGeom prst="rect">
            <a:avLst/>
          </a:prstGeom>
          <a:noFill/>
        </p:spPr>
        <p:txBody>
          <a:bodyPr wrap="square" rtlCol="0">
            <a:spAutoFit/>
          </a:bodyPr>
          <a:lstStyle/>
          <a:p>
            <a:r>
              <a:rPr lang="en-US" sz="2400" dirty="0" smtClean="0">
                <a:solidFill>
                  <a:srgbClr val="FF0000"/>
                </a:solidFill>
              </a:rPr>
              <a:t>All 3-hop SD pairs and 2-hop SD pairs</a:t>
            </a:r>
            <a:endParaRPr lang="en-US" sz="2400" dirty="0">
              <a:solidFill>
                <a:srgbClr val="FF0000"/>
              </a:solidFill>
            </a:endParaRPr>
          </a:p>
        </p:txBody>
      </p:sp>
      <p:sp>
        <p:nvSpPr>
          <p:cNvPr id="9" name="TextBox 8"/>
          <p:cNvSpPr txBox="1"/>
          <p:nvPr/>
        </p:nvSpPr>
        <p:spPr>
          <a:xfrm>
            <a:off x="7668344" y="6061484"/>
            <a:ext cx="921593" cy="461665"/>
          </a:xfrm>
          <a:prstGeom prst="rect">
            <a:avLst/>
          </a:prstGeom>
          <a:noFill/>
        </p:spPr>
        <p:txBody>
          <a:bodyPr wrap="square" rtlCol="0">
            <a:spAutoFit/>
          </a:bodyPr>
          <a:lstStyle/>
          <a:p>
            <a:r>
              <a:rPr lang="en-US" sz="2400" dirty="0" smtClean="0"/>
              <a:t>C=50</a:t>
            </a:r>
            <a:endParaRPr lang="en-US" sz="2400" dirty="0"/>
          </a:p>
        </p:txBody>
      </p:sp>
    </p:spTree>
    <p:extLst>
      <p:ext uri="{BB962C8B-B14F-4D97-AF65-F5344CB8AC3E}">
        <p14:creationId xmlns:p14="http://schemas.microsoft.com/office/powerpoint/2010/main" xmlns="" val="10322991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7220"/>
            <a:ext cx="7772400" cy="1143000"/>
          </a:xfrm>
        </p:spPr>
        <p:txBody>
          <a:bodyPr>
            <a:normAutofit fontScale="90000"/>
          </a:bodyPr>
          <a:lstStyle/>
          <a:p>
            <a:r>
              <a:rPr lang="en-US" b="1" dirty="0" smtClean="0"/>
              <a:t>Results for EBSL-D under heavy load conditions</a:t>
            </a:r>
            <a:endParaRPr lang="en-US" b="1" dirty="0"/>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773" y="1984227"/>
            <a:ext cx="5554387" cy="46851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76394C8-C578-426E-902B-0705F3EF0236}" type="slidenum">
              <a:rPr lang="zh-CN" altLang="en-US" smtClean="0"/>
              <a:pPr/>
              <a:t>62</a:t>
            </a:fld>
            <a:endParaRPr lang="zh-CN" altLang="en-US"/>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2120" y="908720"/>
            <a:ext cx="3184533" cy="13681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7668344" y="6061484"/>
            <a:ext cx="921593" cy="461665"/>
          </a:xfrm>
          <a:prstGeom prst="rect">
            <a:avLst/>
          </a:prstGeom>
          <a:noFill/>
        </p:spPr>
        <p:txBody>
          <a:bodyPr wrap="square" rtlCol="0">
            <a:spAutoFit/>
          </a:bodyPr>
          <a:lstStyle/>
          <a:p>
            <a:r>
              <a:rPr lang="en-US" sz="2400" dirty="0" smtClean="0"/>
              <a:t>C=50</a:t>
            </a:r>
            <a:endParaRPr lang="en-US" sz="2400" dirty="0"/>
          </a:p>
        </p:txBody>
      </p:sp>
    </p:spTree>
    <p:extLst>
      <p:ext uri="{BB962C8B-B14F-4D97-AF65-F5344CB8AC3E}">
        <p14:creationId xmlns:p14="http://schemas.microsoft.com/office/powerpoint/2010/main" xmlns="" val="9863762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50403"/>
            <a:ext cx="5688632" cy="47223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539552" y="337220"/>
            <a:ext cx="7772400" cy="1143000"/>
          </a:xfrm>
        </p:spPr>
        <p:txBody>
          <a:bodyPr>
            <a:normAutofit fontScale="90000"/>
          </a:bodyPr>
          <a:lstStyle/>
          <a:p>
            <a:r>
              <a:rPr lang="en-US" b="1" dirty="0" smtClean="0"/>
              <a:t>Results for EBSL-D under light and medium load conditions</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63</a:t>
            </a:fld>
            <a:endParaRPr lang="zh-CN" altLang="en-US"/>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2120" y="908720"/>
            <a:ext cx="3184533" cy="13681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7668344" y="6061484"/>
            <a:ext cx="921593" cy="461665"/>
          </a:xfrm>
          <a:prstGeom prst="rect">
            <a:avLst/>
          </a:prstGeom>
          <a:noFill/>
        </p:spPr>
        <p:txBody>
          <a:bodyPr wrap="square" rtlCol="0">
            <a:spAutoFit/>
          </a:bodyPr>
          <a:lstStyle/>
          <a:p>
            <a:r>
              <a:rPr lang="en-US" sz="2400" dirty="0" smtClean="0"/>
              <a:t>C=50</a:t>
            </a:r>
            <a:endParaRPr lang="en-US" sz="2400" dirty="0"/>
          </a:p>
        </p:txBody>
      </p:sp>
    </p:spTree>
    <p:extLst>
      <p:ext uri="{BB962C8B-B14F-4D97-AF65-F5344CB8AC3E}">
        <p14:creationId xmlns:p14="http://schemas.microsoft.com/office/powerpoint/2010/main" xmlns="" val="12607626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55903" y="1114781"/>
            <a:ext cx="2042783" cy="18821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323528" y="-27384"/>
            <a:ext cx="7772400" cy="1143000"/>
          </a:xfrm>
        </p:spPr>
        <p:txBody>
          <a:bodyPr>
            <a:normAutofit fontScale="90000"/>
          </a:bodyPr>
          <a:lstStyle/>
          <a:p>
            <a:r>
              <a:rPr lang="en-US" b="1" dirty="0" smtClean="0"/>
              <a:t>Direct trunks and loop based trunks</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64</a:t>
            </a:fld>
            <a:endParaRPr lang="zh-CN" altLang="en-US"/>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90449" y="4256006"/>
            <a:ext cx="1970349" cy="18100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0259501" y="2963344"/>
            <a:ext cx="937235" cy="646331"/>
          </a:xfrm>
          <a:prstGeom prst="rect">
            <a:avLst/>
          </a:prstGeom>
          <a:noFill/>
        </p:spPr>
        <p:txBody>
          <a:bodyPr wrap="square" rtlCol="0">
            <a:spAutoFit/>
          </a:bodyPr>
          <a:lstStyle/>
          <a:p>
            <a:r>
              <a:rPr lang="en-US" dirty="0"/>
              <a:t>n</a:t>
            </a:r>
            <a:r>
              <a:rPr lang="en-US" dirty="0" smtClean="0"/>
              <a:t>ode</a:t>
            </a:r>
          </a:p>
          <a:p>
            <a:r>
              <a:rPr lang="en-US" dirty="0" smtClean="0"/>
              <a:t>trunk</a:t>
            </a:r>
            <a:endParaRPr lang="en-US" dirty="0"/>
          </a:p>
        </p:txBody>
      </p:sp>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4240635">
            <a:off x="9889810" y="3152331"/>
            <a:ext cx="339334" cy="4544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10059476" y="3004566"/>
            <a:ext cx="200025" cy="219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10186815" y="6095037"/>
            <a:ext cx="1132829" cy="646331"/>
          </a:xfrm>
          <a:prstGeom prst="rect">
            <a:avLst/>
          </a:prstGeom>
          <a:noFill/>
        </p:spPr>
        <p:txBody>
          <a:bodyPr wrap="square" rtlCol="0">
            <a:spAutoFit/>
          </a:bodyPr>
          <a:lstStyle/>
          <a:p>
            <a:r>
              <a:rPr lang="en-US" dirty="0" smtClean="0"/>
              <a:t>trunk</a:t>
            </a:r>
          </a:p>
          <a:p>
            <a:r>
              <a:rPr lang="en-US" dirty="0"/>
              <a:t>t</a:t>
            </a:r>
            <a:r>
              <a:rPr lang="en-US" dirty="0" smtClean="0"/>
              <a:t>raffic flow</a:t>
            </a:r>
            <a:endParaRPr lang="en-US" dirty="0"/>
          </a:p>
        </p:txBody>
      </p:sp>
      <p:pic>
        <p:nvPicPr>
          <p:cNvPr id="7175"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863790" y="6085222"/>
            <a:ext cx="323025" cy="2961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6"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800000">
            <a:off x="9783395" y="6479209"/>
            <a:ext cx="439291" cy="2621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9594783" y="3609675"/>
            <a:ext cx="1961993" cy="646331"/>
          </a:xfrm>
          <a:prstGeom prst="rect">
            <a:avLst/>
          </a:prstGeom>
          <a:noFill/>
        </p:spPr>
        <p:txBody>
          <a:bodyPr wrap="square" rtlCol="0">
            <a:spAutoFit/>
          </a:bodyPr>
          <a:lstStyle/>
          <a:p>
            <a:r>
              <a:rPr lang="en-US" dirty="0" smtClean="0"/>
              <a:t>3 SD pairs:</a:t>
            </a:r>
          </a:p>
          <a:p>
            <a:r>
              <a:rPr lang="en-US" dirty="0" smtClean="0"/>
              <a:t>A</a:t>
            </a:r>
            <a:r>
              <a:rPr lang="en-US" dirty="0" smtClean="0">
                <a:sym typeface="Wingdings" panose="05000000000000000000" pitchFamily="2" charset="2"/>
              </a:rPr>
              <a:t>D  DH  CB</a:t>
            </a:r>
            <a:endParaRPr lang="en-US" dirty="0"/>
          </a:p>
        </p:txBody>
      </p:sp>
      <p:sp>
        <p:nvSpPr>
          <p:cNvPr id="9" name="Freeform 8"/>
          <p:cNvSpPr/>
          <p:nvPr/>
        </p:nvSpPr>
        <p:spPr>
          <a:xfrm>
            <a:off x="9397855" y="1182646"/>
            <a:ext cx="1325521" cy="1482865"/>
          </a:xfrm>
          <a:custGeom>
            <a:avLst/>
            <a:gdLst>
              <a:gd name="connsiteX0" fmla="*/ 1325521 w 1325521"/>
              <a:gd name="connsiteY0" fmla="*/ 155824 h 1482865"/>
              <a:gd name="connsiteX1" fmla="*/ 397868 w 1325521"/>
              <a:gd name="connsiteY1" fmla="*/ 49806 h 1482865"/>
              <a:gd name="connsiteX2" fmla="*/ 303 w 1325521"/>
              <a:gd name="connsiteY2" fmla="*/ 858189 h 1482865"/>
              <a:gd name="connsiteX3" fmla="*/ 450877 w 1325521"/>
              <a:gd name="connsiteY3" fmla="*/ 1428032 h 1482865"/>
              <a:gd name="connsiteX4" fmla="*/ 477382 w 1325521"/>
              <a:gd name="connsiteY4" fmla="*/ 1428032 h 1482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521" h="1482865">
                <a:moveTo>
                  <a:pt x="1325521" y="155824"/>
                </a:moveTo>
                <a:cubicBezTo>
                  <a:pt x="972129" y="44284"/>
                  <a:pt x="618738" y="-67255"/>
                  <a:pt x="397868" y="49806"/>
                </a:cubicBezTo>
                <a:cubicBezTo>
                  <a:pt x="176998" y="166867"/>
                  <a:pt x="-8532" y="628485"/>
                  <a:pt x="303" y="858189"/>
                </a:cubicBezTo>
                <a:cubicBezTo>
                  <a:pt x="9138" y="1087893"/>
                  <a:pt x="371364" y="1333058"/>
                  <a:pt x="450877" y="1428032"/>
                </a:cubicBezTo>
                <a:cubicBezTo>
                  <a:pt x="530390" y="1523006"/>
                  <a:pt x="503886" y="1475519"/>
                  <a:pt x="477382" y="1428032"/>
                </a:cubicBezTo>
              </a:path>
            </a:pathLst>
          </a:custGeom>
          <a:noFill/>
          <a:ln w="28575">
            <a:solidFill>
              <a:schemeClr val="accent1">
                <a:lumMod val="60000"/>
                <a:lumOff val="40000"/>
              </a:schemeClr>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3" name="Freeform 12"/>
          <p:cNvSpPr/>
          <p:nvPr/>
        </p:nvSpPr>
        <p:spPr>
          <a:xfrm>
            <a:off x="10021010" y="1907265"/>
            <a:ext cx="1298634" cy="1124080"/>
          </a:xfrm>
          <a:custGeom>
            <a:avLst/>
            <a:gdLst>
              <a:gd name="connsiteX0" fmla="*/ 0 w 1298634"/>
              <a:gd name="connsiteY0" fmla="*/ 796178 h 1124080"/>
              <a:gd name="connsiteX1" fmla="*/ 834887 w 1298634"/>
              <a:gd name="connsiteY1" fmla="*/ 1114231 h 1124080"/>
              <a:gd name="connsiteX2" fmla="*/ 1285461 w 1298634"/>
              <a:gd name="connsiteY2" fmla="*/ 464874 h 1124080"/>
              <a:gd name="connsiteX3" fmla="*/ 1179444 w 1298634"/>
              <a:gd name="connsiteY3" fmla="*/ 40805 h 1124080"/>
              <a:gd name="connsiteX4" fmla="*/ 1192696 w 1298634"/>
              <a:gd name="connsiteY4" fmla="*/ 40805 h 112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634" h="1124080">
                <a:moveTo>
                  <a:pt x="0" y="796178"/>
                </a:moveTo>
                <a:cubicBezTo>
                  <a:pt x="310322" y="982813"/>
                  <a:pt x="620644" y="1169448"/>
                  <a:pt x="834887" y="1114231"/>
                </a:cubicBezTo>
                <a:cubicBezTo>
                  <a:pt x="1049130" y="1059014"/>
                  <a:pt x="1228035" y="643778"/>
                  <a:pt x="1285461" y="464874"/>
                </a:cubicBezTo>
                <a:cubicBezTo>
                  <a:pt x="1342887" y="285970"/>
                  <a:pt x="1194905" y="111483"/>
                  <a:pt x="1179444" y="40805"/>
                </a:cubicBezTo>
                <a:cubicBezTo>
                  <a:pt x="1163983" y="-29873"/>
                  <a:pt x="1178339" y="5466"/>
                  <a:pt x="1192696" y="40805"/>
                </a:cubicBezTo>
              </a:path>
            </a:pathLst>
          </a:custGeom>
          <a:noFill/>
          <a:ln w="28575">
            <a:solidFill>
              <a:schemeClr val="accent1">
                <a:lumMod val="60000"/>
                <a:lumOff val="40000"/>
              </a:schemeClr>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accent1">
                    <a:lumMod val="60000"/>
                    <a:lumOff val="40000"/>
                  </a:schemeClr>
                </a:solidFill>
              </a:ln>
            </a:endParaRPr>
          </a:p>
        </p:txBody>
      </p:sp>
      <p:sp>
        <p:nvSpPr>
          <p:cNvPr id="20" name="Freeform 19"/>
          <p:cNvSpPr/>
          <p:nvPr/>
        </p:nvSpPr>
        <p:spPr>
          <a:xfrm>
            <a:off x="9835480" y="1577009"/>
            <a:ext cx="980819" cy="1036499"/>
          </a:xfrm>
          <a:custGeom>
            <a:avLst/>
            <a:gdLst>
              <a:gd name="connsiteX0" fmla="*/ 0 w 980819"/>
              <a:gd name="connsiteY0" fmla="*/ 490330 h 1036499"/>
              <a:gd name="connsiteX1" fmla="*/ 198783 w 980819"/>
              <a:gd name="connsiteY1" fmla="*/ 901148 h 1036499"/>
              <a:gd name="connsiteX2" fmla="*/ 225287 w 980819"/>
              <a:gd name="connsiteY2" fmla="*/ 940904 h 1036499"/>
              <a:gd name="connsiteX3" fmla="*/ 702365 w 980819"/>
              <a:gd name="connsiteY3" fmla="*/ 1033669 h 1036499"/>
              <a:gd name="connsiteX4" fmla="*/ 967409 w 980819"/>
              <a:gd name="connsiteY4" fmla="*/ 821634 h 1036499"/>
              <a:gd name="connsiteX5" fmla="*/ 291548 w 980819"/>
              <a:gd name="connsiteY5" fmla="*/ 0 h 1036499"/>
              <a:gd name="connsiteX6" fmla="*/ 291548 w 980819"/>
              <a:gd name="connsiteY6" fmla="*/ 0 h 103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819" h="1036499">
                <a:moveTo>
                  <a:pt x="0" y="490330"/>
                </a:moveTo>
                <a:cubicBezTo>
                  <a:pt x="80617" y="658191"/>
                  <a:pt x="161235" y="826052"/>
                  <a:pt x="198783" y="901148"/>
                </a:cubicBezTo>
                <a:cubicBezTo>
                  <a:pt x="236331" y="976244"/>
                  <a:pt x="141357" y="918817"/>
                  <a:pt x="225287" y="940904"/>
                </a:cubicBezTo>
                <a:cubicBezTo>
                  <a:pt x="309217" y="962991"/>
                  <a:pt x="578678" y="1053547"/>
                  <a:pt x="702365" y="1033669"/>
                </a:cubicBezTo>
                <a:cubicBezTo>
                  <a:pt x="826052" y="1013791"/>
                  <a:pt x="1035878" y="993912"/>
                  <a:pt x="967409" y="821634"/>
                </a:cubicBezTo>
                <a:cubicBezTo>
                  <a:pt x="898940" y="649356"/>
                  <a:pt x="291548" y="0"/>
                  <a:pt x="291548" y="0"/>
                </a:cubicBezTo>
                <a:lnTo>
                  <a:pt x="291548" y="0"/>
                </a:lnTo>
              </a:path>
            </a:pathLst>
          </a:custGeom>
          <a:noFill/>
          <a:ln w="28575">
            <a:solidFill>
              <a:schemeClr val="accent1">
                <a:lumMod val="60000"/>
                <a:lumOff val="40000"/>
              </a:schemeClr>
            </a:solidFill>
            <a:prstDash val="sysDash"/>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4" name="Content Placeholder 3"/>
              <p:cNvSpPr>
                <a:spLocks noGrp="1"/>
              </p:cNvSpPr>
              <p:nvPr>
                <p:ph sz="quarter" idx="1"/>
              </p:nvPr>
            </p:nvSpPr>
            <p:spPr>
              <a:xfrm>
                <a:off x="179511" y="1447800"/>
                <a:ext cx="8496945" cy="5293568"/>
              </a:xfrm>
            </p:spPr>
            <p:txBody>
              <a:bodyPr>
                <a:normAutofit fontScale="55000" lnSpcReduction="20000"/>
              </a:bodyPr>
              <a:lstStyle/>
              <a:p>
                <a:r>
                  <a:rPr lang="en-US" altLang="zh-CN" sz="5500" dirty="0" smtClean="0">
                    <a:solidFill>
                      <a:srgbClr val="C00000"/>
                    </a:solidFill>
                  </a:rPr>
                  <a:t>Loop based trunks:    </a:t>
                </a:r>
                <a:r>
                  <a:rPr lang="en-US" sz="5500" dirty="0" smtClean="0"/>
                  <a:t>A </a:t>
                </a:r>
                <a:r>
                  <a:rPr lang="en-US" sz="5500" dirty="0"/>
                  <a:t>set of trunks </a:t>
                </a:r>
                <a14:m>
                  <m:oMath xmlns:m="http://schemas.openxmlformats.org/officeDocument/2006/math">
                    <m:sSub>
                      <m:sSubPr>
                        <m:ctrlPr>
                          <a:rPr lang="pt-BR" sz="5500" i="1">
                            <a:latin typeface="Cambria Math"/>
                          </a:rPr>
                        </m:ctrlPr>
                      </m:sSubPr>
                      <m:e>
                        <m:r>
                          <a:rPr lang="en-US" sz="5500" i="1">
                            <a:latin typeface="Cambria Math"/>
                          </a:rPr>
                          <m:t>𝐿</m:t>
                        </m:r>
                      </m:e>
                      <m:sub>
                        <m:r>
                          <a:rPr lang="en-US" sz="5500" i="1">
                            <a:latin typeface="Cambria Math"/>
                          </a:rPr>
                          <m:t>𝑘</m:t>
                        </m:r>
                      </m:sub>
                    </m:sSub>
                  </m:oMath>
                </a14:m>
                <a:r>
                  <a:rPr lang="en-US" sz="5500" dirty="0"/>
                  <a:t>  is a loop based trunk (LBT) set in layer </a:t>
                </a:r>
                <a14:m>
                  <m:oMath xmlns:m="http://schemas.openxmlformats.org/officeDocument/2006/math">
                    <m:r>
                      <a:rPr lang="en-US" sz="5500" b="0" i="1" smtClean="0">
                        <a:latin typeface="Cambria Math"/>
                      </a:rPr>
                      <m:t>𝑘</m:t>
                    </m:r>
                  </m:oMath>
                </a14:m>
                <a:r>
                  <a:rPr lang="en-US" sz="5500" dirty="0" smtClean="0"/>
                  <a:t>, </a:t>
                </a:r>
                <a:r>
                  <a:rPr lang="en-US" sz="5500" dirty="0"/>
                  <a:t>if the following hold:</a:t>
                </a:r>
              </a:p>
              <a:p>
                <a:pPr lvl="1"/>
                <a14:m>
                  <m:oMath xmlns:m="http://schemas.openxmlformats.org/officeDocument/2006/math">
                    <m:sSub>
                      <m:sSubPr>
                        <m:ctrlPr>
                          <a:rPr lang="pt-BR" sz="5100" i="1">
                            <a:latin typeface="Cambria Math"/>
                          </a:rPr>
                        </m:ctrlPr>
                      </m:sSubPr>
                      <m:e>
                        <m:r>
                          <a:rPr lang="en-US" sz="5100" i="1">
                            <a:latin typeface="Cambria Math"/>
                          </a:rPr>
                          <m:t>𝐿</m:t>
                        </m:r>
                      </m:e>
                      <m:sub>
                        <m:r>
                          <a:rPr lang="en-US" sz="5100" i="1">
                            <a:latin typeface="Cambria Math"/>
                          </a:rPr>
                          <m:t>𝑘</m:t>
                        </m:r>
                      </m:sub>
                    </m:sSub>
                  </m:oMath>
                </a14:m>
                <a:r>
                  <a:rPr lang="en-US" sz="5100" dirty="0"/>
                  <a:t> has at least one closed loop of trunks in layer </a:t>
                </a:r>
                <a14:m>
                  <m:oMath xmlns:m="http://schemas.openxmlformats.org/officeDocument/2006/math">
                    <m:r>
                      <a:rPr lang="en-US" sz="5400" i="1">
                        <a:latin typeface="Cambria Math"/>
                      </a:rPr>
                      <m:t>𝑘</m:t>
                    </m:r>
                  </m:oMath>
                </a14:m>
                <a:endParaRPr lang="en-US" sz="5100" dirty="0"/>
              </a:p>
              <a:p>
                <a:pPr lvl="1"/>
                <a:r>
                  <a:rPr lang="en-US" sz="5100" dirty="0"/>
                  <a:t>If in layer </a:t>
                </a:r>
                <a14:m>
                  <m:oMath xmlns:m="http://schemas.openxmlformats.org/officeDocument/2006/math">
                    <m:r>
                      <a:rPr lang="en-US" sz="5400" i="1">
                        <a:latin typeface="Cambria Math"/>
                      </a:rPr>
                      <m:t>𝑘</m:t>
                    </m:r>
                  </m:oMath>
                </a14:m>
                <a:r>
                  <a:rPr lang="en-US" sz="5100" dirty="0"/>
                  <a:t>, trunk </a:t>
                </a:r>
                <a14:m>
                  <m:oMath xmlns:m="http://schemas.openxmlformats.org/officeDocument/2006/math">
                    <m:r>
                      <a:rPr lang="en-US" sz="5100" i="1">
                        <a:latin typeface="Cambria Math"/>
                        <a:ea typeface="Cambria Math"/>
                      </a:rPr>
                      <m:t>𝛼</m:t>
                    </m:r>
                  </m:oMath>
                </a14:m>
                <a:r>
                  <a:rPr lang="en-US" sz="5100" dirty="0"/>
                  <a:t> receives traffic from any trunk in </a:t>
                </a:r>
                <a14:m>
                  <m:oMath xmlns:m="http://schemas.openxmlformats.org/officeDocument/2006/math">
                    <m:sSub>
                      <m:sSubPr>
                        <m:ctrlPr>
                          <a:rPr lang="en-US" sz="5100" i="1">
                            <a:latin typeface="Cambria Math"/>
                          </a:rPr>
                        </m:ctrlPr>
                      </m:sSubPr>
                      <m:e>
                        <m:r>
                          <a:rPr lang="en-US" sz="5100" i="1">
                            <a:latin typeface="Cambria Math"/>
                          </a:rPr>
                          <m:t>𝐿</m:t>
                        </m:r>
                      </m:e>
                      <m:sub>
                        <m:r>
                          <a:rPr lang="en-US" sz="5100" i="1">
                            <a:latin typeface="Cambria Math"/>
                          </a:rPr>
                          <m:t>𝑘</m:t>
                        </m:r>
                      </m:sub>
                    </m:sSub>
                  </m:oMath>
                </a14:m>
                <a:r>
                  <a:rPr lang="en-US" sz="5100" dirty="0"/>
                  <a:t>, then </a:t>
                </a:r>
                <a14:m>
                  <m:oMath xmlns:m="http://schemas.openxmlformats.org/officeDocument/2006/math">
                    <m:r>
                      <a:rPr lang="en-US" sz="5100" i="1">
                        <a:latin typeface="Cambria Math"/>
                        <a:ea typeface="Cambria Math"/>
                      </a:rPr>
                      <m:t>𝛼</m:t>
                    </m:r>
                    <m:r>
                      <a:rPr lang="en-US" sz="5100" i="1">
                        <a:latin typeface="Cambria Math"/>
                        <a:ea typeface="Cambria Math"/>
                      </a:rPr>
                      <m:t>∈ </m:t>
                    </m:r>
                    <m:sSub>
                      <m:sSubPr>
                        <m:ctrlPr>
                          <a:rPr lang="en-US" sz="5100" i="1">
                            <a:latin typeface="Cambria Math"/>
                            <a:ea typeface="Cambria Math"/>
                          </a:rPr>
                        </m:ctrlPr>
                      </m:sSubPr>
                      <m:e>
                        <m:r>
                          <a:rPr lang="en-US" sz="5100" i="1">
                            <a:latin typeface="Cambria Math"/>
                            <a:ea typeface="Cambria Math"/>
                          </a:rPr>
                          <m:t>𝐿</m:t>
                        </m:r>
                      </m:e>
                      <m:sub>
                        <m:r>
                          <a:rPr lang="en-US" sz="5100" i="1">
                            <a:latin typeface="Cambria Math"/>
                            <a:ea typeface="Cambria Math"/>
                          </a:rPr>
                          <m:t>𝑘</m:t>
                        </m:r>
                      </m:sub>
                    </m:sSub>
                  </m:oMath>
                </a14:m>
                <a:endParaRPr lang="en-US" altLang="zh-CN" sz="5100" dirty="0"/>
              </a:p>
              <a:p>
                <a:pPr lvl="1"/>
                <a:endParaRPr lang="en-US" altLang="zh-CN" sz="5100" dirty="0"/>
              </a:p>
              <a:p>
                <a:r>
                  <a:rPr lang="en-US" altLang="zh-CN" sz="5500" dirty="0">
                    <a:solidFill>
                      <a:srgbClr val="C00000"/>
                    </a:solidFill>
                  </a:rPr>
                  <a:t>Direct trunks: </a:t>
                </a:r>
                <a:r>
                  <a:rPr lang="en-US" altLang="zh-CN" sz="5500" dirty="0" smtClean="0">
                    <a:solidFill>
                      <a:srgbClr val="C00000"/>
                    </a:solidFill>
                  </a:rPr>
                  <a:t>   </a:t>
                </a:r>
                <a:r>
                  <a:rPr lang="en-US" sz="5500" dirty="0" smtClean="0"/>
                  <a:t>All </a:t>
                </a:r>
                <a:r>
                  <a:rPr lang="en-US" sz="5500" dirty="0"/>
                  <a:t>the trunks that are not LBTs in layer </a:t>
                </a:r>
                <a14:m>
                  <m:oMath xmlns:m="http://schemas.openxmlformats.org/officeDocument/2006/math">
                    <m:r>
                      <a:rPr lang="en-US" sz="5500" i="1">
                        <a:latin typeface="Cambria Math"/>
                      </a:rPr>
                      <m:t>𝑘</m:t>
                    </m:r>
                  </m:oMath>
                </a14:m>
                <a:r>
                  <a:rPr lang="en-US" sz="5500" dirty="0"/>
                  <a:t> are called direct trunks in layer </a:t>
                </a:r>
                <a14:m>
                  <m:oMath xmlns:m="http://schemas.openxmlformats.org/officeDocument/2006/math">
                    <m:r>
                      <a:rPr lang="en-US" sz="5500" i="1">
                        <a:latin typeface="Cambria Math"/>
                      </a:rPr>
                      <m:t>𝑘</m:t>
                    </m:r>
                  </m:oMath>
                </a14:m>
                <a:endParaRPr lang="en-US" sz="5500" dirty="0"/>
              </a:p>
              <a:p>
                <a:pPr lvl="1"/>
                <a:r>
                  <a:rPr lang="en-US" sz="5100" dirty="0"/>
                  <a:t>A trunk where there is no traffic in a trunk in layer </a:t>
                </a:r>
                <a14:m>
                  <m:oMath xmlns:m="http://schemas.openxmlformats.org/officeDocument/2006/math">
                    <m:r>
                      <a:rPr lang="en-US" sz="5400" i="1">
                        <a:latin typeface="Cambria Math"/>
                      </a:rPr>
                      <m:t>𝑘</m:t>
                    </m:r>
                  </m:oMath>
                </a14:m>
                <a:endParaRPr lang="en-US" sz="5100" dirty="0"/>
              </a:p>
              <a:p>
                <a:pPr lvl="1"/>
                <a:r>
                  <a:rPr lang="en-US" sz="5100" dirty="0"/>
                  <a:t>A set of trunks that form an isolate tree structure in layer </a:t>
                </a:r>
                <a14:m>
                  <m:oMath xmlns:m="http://schemas.openxmlformats.org/officeDocument/2006/math">
                    <m:r>
                      <a:rPr lang="en-US" sz="5400" i="1">
                        <a:latin typeface="Cambria Math"/>
                      </a:rPr>
                      <m:t>𝑘</m:t>
                    </m:r>
                  </m:oMath>
                </a14:m>
                <a:endParaRPr lang="en-US" sz="5100" dirty="0"/>
              </a:p>
              <a:p>
                <a:pPr lvl="1"/>
                <a:r>
                  <a:rPr lang="en-US" sz="5100" dirty="0"/>
                  <a:t>A set of trunks that feed traffic to LBTs but do not receive traffic from any LBT in layer </a:t>
                </a:r>
                <a14:m>
                  <m:oMath xmlns:m="http://schemas.openxmlformats.org/officeDocument/2006/math">
                    <m:r>
                      <a:rPr lang="en-US" sz="5400" i="1">
                        <a:latin typeface="Cambria Math"/>
                      </a:rPr>
                      <m:t>𝑘</m:t>
                    </m:r>
                  </m:oMath>
                </a14:m>
                <a:endParaRPr lang="en-US" altLang="zh-CN" dirty="0"/>
              </a:p>
              <a:p>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179511" y="1447800"/>
                <a:ext cx="8496945" cy="5293568"/>
              </a:xfrm>
              <a:blipFill rotWithShape="1">
                <a:blip r:embed="rId9" cstate="print"/>
                <a:stretch>
                  <a:fillRect l="-933" t="-2535"/>
                </a:stretch>
              </a:blipFill>
            </p:spPr>
            <p:txBody>
              <a:bodyPr/>
              <a:lstStyle/>
              <a:p>
                <a:r>
                  <a:rPr lang="en-US">
                    <a:noFill/>
                  </a:rPr>
                  <a:t> </a:t>
                </a:r>
              </a:p>
            </p:txBody>
          </p:sp>
        </mc:Fallback>
      </mc:AlternateContent>
    </p:spTree>
    <p:extLst>
      <p:ext uri="{BB962C8B-B14F-4D97-AF65-F5344CB8AC3E}">
        <p14:creationId xmlns:p14="http://schemas.microsoft.com/office/powerpoint/2010/main" xmlns="" val="1170351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Network model</a:t>
            </a:r>
            <a:endParaRPr lang="en-US" b="1" dirty="0"/>
          </a:p>
        </p:txBody>
      </p:sp>
      <p:sp>
        <p:nvSpPr>
          <p:cNvPr id="3" name="Slide Number Placeholder 2"/>
          <p:cNvSpPr>
            <a:spLocks noGrp="1"/>
          </p:cNvSpPr>
          <p:nvPr>
            <p:ph type="sldNum" sz="quarter" idx="12"/>
          </p:nvPr>
        </p:nvSpPr>
        <p:spPr/>
        <p:txBody>
          <a:bodyPr/>
          <a:lstStyle/>
          <a:p>
            <a:fld id="{476394C8-C578-426E-902B-0705F3EF0236}" type="slidenum">
              <a:rPr lang="zh-CN" altLang="en-US" smtClean="0"/>
              <a:pPr/>
              <a:t>7</a:t>
            </a:fld>
            <a:endParaRPr lang="zh-CN" alt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325881"/>
            <a:ext cx="5400600" cy="30860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xmlns="" val="3327002410"/>
              </p:ext>
            </p:extLst>
          </p:nvPr>
        </p:nvGraphicFramePr>
        <p:xfrm>
          <a:off x="971600" y="4970080"/>
          <a:ext cx="6480722" cy="1483256"/>
        </p:xfrm>
        <a:graphic>
          <a:graphicData uri="http://schemas.openxmlformats.org/drawingml/2006/table">
            <a:tbl>
              <a:tblPr firstRow="1" bandRow="1">
                <a:tableStyleId>{BC89EF96-8CEA-46FF-86C4-4CE0E7609802}</a:tableStyleId>
              </a:tblPr>
              <a:tblGrid>
                <a:gridCol w="1152130"/>
                <a:gridCol w="864096"/>
                <a:gridCol w="936104"/>
                <a:gridCol w="871930"/>
                <a:gridCol w="856262"/>
                <a:gridCol w="936104"/>
                <a:gridCol w="864096"/>
              </a:tblGrid>
              <a:tr h="375816">
                <a:tc>
                  <a:txBody>
                    <a:bodyPr/>
                    <a:lstStyle/>
                    <a:p>
                      <a:pPr algn="ctr"/>
                      <a:r>
                        <a:rPr lang="en-US" b="0" dirty="0" smtClean="0"/>
                        <a:t>Source</a:t>
                      </a:r>
                      <a:endParaRPr lang="en-US" b="0" dirty="0"/>
                    </a:p>
                  </a:txBody>
                  <a:tcPr>
                    <a:lnB w="9525" cap="flat" cmpd="sng" algn="ctr">
                      <a:solidFill>
                        <a:srgbClr val="EE825C"/>
                      </a:solidFill>
                      <a:prstDash val="solid"/>
                      <a:round/>
                      <a:headEnd type="none" w="med" len="med"/>
                      <a:tailEnd type="none" w="med" len="med"/>
                    </a:lnB>
                    <a:solidFill>
                      <a:schemeClr val="accent1">
                        <a:lumMod val="60000"/>
                        <a:lumOff val="40000"/>
                      </a:schemeClr>
                    </a:solidFill>
                  </a:tcPr>
                </a:tc>
                <a:tc>
                  <a:txBody>
                    <a:bodyPr/>
                    <a:lstStyle/>
                    <a:p>
                      <a:pPr algn="ctr"/>
                      <a:r>
                        <a:rPr lang="en-US" b="0" dirty="0" smtClean="0"/>
                        <a:t>WA</a:t>
                      </a:r>
                      <a:endParaRPr lang="en-US" b="0" dirty="0"/>
                    </a:p>
                  </a:txBody>
                  <a:tcPr>
                    <a:lnB w="9525" cap="flat" cmpd="sng" algn="ctr">
                      <a:solidFill>
                        <a:srgbClr val="EE825C"/>
                      </a:solidFill>
                      <a:prstDash val="solid"/>
                      <a:round/>
                      <a:headEnd type="none" w="med" len="med"/>
                      <a:tailEnd type="none" w="med" len="med"/>
                    </a:lnB>
                  </a:tcPr>
                </a:tc>
                <a:tc>
                  <a:txBody>
                    <a:bodyPr/>
                    <a:lstStyle/>
                    <a:p>
                      <a:pPr algn="ctr"/>
                      <a:r>
                        <a:rPr lang="en-US" b="0" dirty="0" smtClean="0"/>
                        <a:t>CA1</a:t>
                      </a:r>
                      <a:endParaRPr lang="en-US" b="0" dirty="0"/>
                    </a:p>
                  </a:txBody>
                  <a:tcPr>
                    <a:lnB w="9525" cap="flat" cmpd="sng" algn="ctr">
                      <a:solidFill>
                        <a:srgbClr val="EE825C"/>
                      </a:solidFill>
                      <a:prstDash val="solid"/>
                      <a:round/>
                      <a:headEnd type="none" w="med" len="med"/>
                      <a:tailEnd type="none" w="med" len="med"/>
                    </a:lnB>
                  </a:tcPr>
                </a:tc>
                <a:tc>
                  <a:txBody>
                    <a:bodyPr/>
                    <a:lstStyle/>
                    <a:p>
                      <a:pPr algn="ctr"/>
                      <a:r>
                        <a:rPr lang="en-US" b="0" dirty="0" smtClean="0"/>
                        <a:t>CA1</a:t>
                      </a:r>
                      <a:endParaRPr lang="en-US" b="0" dirty="0"/>
                    </a:p>
                  </a:txBody>
                  <a:tcPr>
                    <a:lnB w="9525" cap="flat" cmpd="sng" algn="ctr">
                      <a:solidFill>
                        <a:srgbClr val="EE825C"/>
                      </a:solidFill>
                      <a:prstDash val="solid"/>
                      <a:round/>
                      <a:headEnd type="none" w="med" len="med"/>
                      <a:tailEnd type="none" w="med" len="med"/>
                    </a:lnB>
                  </a:tcPr>
                </a:tc>
                <a:tc>
                  <a:txBody>
                    <a:bodyPr/>
                    <a:lstStyle/>
                    <a:p>
                      <a:pPr algn="ctr"/>
                      <a:r>
                        <a:rPr lang="en-US" b="0" dirty="0" smtClean="0"/>
                        <a:t>CA2</a:t>
                      </a:r>
                      <a:endParaRPr lang="en-US" b="0" dirty="0"/>
                    </a:p>
                  </a:txBody>
                  <a:tcPr>
                    <a:lnB w="9525" cap="flat" cmpd="sng" algn="ctr">
                      <a:solidFill>
                        <a:srgbClr val="EE825C"/>
                      </a:solidFill>
                      <a:prstDash val="solid"/>
                      <a:round/>
                      <a:headEnd type="none" w="med" len="med"/>
                      <a:tailEnd type="none" w="med" len="med"/>
                    </a:lnB>
                  </a:tcPr>
                </a:tc>
                <a:tc>
                  <a:txBody>
                    <a:bodyPr/>
                    <a:lstStyle/>
                    <a:p>
                      <a:pPr algn="ctr"/>
                      <a:r>
                        <a:rPr lang="en-US" b="0" dirty="0" smtClean="0"/>
                        <a:t>TX</a:t>
                      </a:r>
                      <a:endParaRPr lang="en-US" b="0" dirty="0"/>
                    </a:p>
                  </a:txBody>
                  <a:tcPr>
                    <a:lnB w="9525" cap="flat" cmpd="sng" algn="ctr">
                      <a:solidFill>
                        <a:srgbClr val="EE825C"/>
                      </a:solidFill>
                      <a:prstDash val="solid"/>
                      <a:round/>
                      <a:headEnd type="none" w="med" len="med"/>
                      <a:tailEnd type="none" w="med" len="med"/>
                    </a:lnB>
                  </a:tcPr>
                </a:tc>
                <a:tc>
                  <a:txBody>
                    <a:bodyPr/>
                    <a:lstStyle/>
                    <a:p>
                      <a:pPr algn="ctr"/>
                      <a:r>
                        <a:rPr lang="en-US" b="0" dirty="0" smtClean="0"/>
                        <a:t>GA</a:t>
                      </a:r>
                      <a:endParaRPr lang="en-US" b="0" dirty="0"/>
                    </a:p>
                  </a:txBody>
                  <a:tcPr>
                    <a:lnB w="9525" cap="flat" cmpd="sng" algn="ctr">
                      <a:solidFill>
                        <a:srgbClr val="EE825C"/>
                      </a:solidFill>
                      <a:prstDash val="solid"/>
                      <a:round/>
                      <a:headEnd type="none" w="med" len="med"/>
                      <a:tailEnd type="none" w="med" len="med"/>
                    </a:lnB>
                  </a:tcPr>
                </a:tc>
              </a:tr>
              <a:tr h="365016">
                <a:tc>
                  <a:txBody>
                    <a:bodyPr/>
                    <a:lstStyle/>
                    <a:p>
                      <a:pPr algn="ctr"/>
                      <a:r>
                        <a:rPr lang="en-US" dirty="0" smtClean="0"/>
                        <a:t>Destination</a:t>
                      </a:r>
                      <a:endParaRPr lang="en-US" dirty="0"/>
                    </a:p>
                  </a:txBody>
                  <a:tcPr>
                    <a:lnT w="9525" cap="flat" cmpd="sng" algn="ctr">
                      <a:solidFill>
                        <a:srgbClr val="EE825C"/>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solidFill>
                            <a:schemeClr val="tx1"/>
                          </a:solidFill>
                        </a:rPr>
                        <a:t>MD</a:t>
                      </a:r>
                      <a:endParaRPr lang="en-US" dirty="0">
                        <a:solidFill>
                          <a:schemeClr val="tx1"/>
                        </a:solidFill>
                      </a:endParaRPr>
                    </a:p>
                  </a:txBody>
                  <a:tcPr>
                    <a:lnT w="9525" cap="flat" cmpd="sng" algn="ctr">
                      <a:solidFill>
                        <a:srgbClr val="EE825C"/>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en-US" dirty="0" smtClean="0"/>
                        <a:t>IL</a:t>
                      </a:r>
                      <a:endParaRPr lang="en-US" dirty="0"/>
                    </a:p>
                  </a:txBody>
                  <a:tcPr>
                    <a:lnT w="9525" cap="flat" cmpd="sng" algn="ctr">
                      <a:solidFill>
                        <a:srgbClr val="EE825C"/>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en-US" dirty="0" smtClean="0"/>
                        <a:t>MA</a:t>
                      </a:r>
                      <a:endParaRPr lang="en-US" dirty="0"/>
                    </a:p>
                  </a:txBody>
                  <a:tcPr>
                    <a:lnT w="9525" cap="flat" cmpd="sng" algn="ctr">
                      <a:solidFill>
                        <a:srgbClr val="EE825C"/>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en-US" dirty="0" smtClean="0"/>
                        <a:t>CD</a:t>
                      </a:r>
                      <a:endParaRPr lang="en-US" dirty="0"/>
                    </a:p>
                  </a:txBody>
                  <a:tcPr>
                    <a:lnT w="9525" cap="flat" cmpd="sng" algn="ctr">
                      <a:solidFill>
                        <a:srgbClr val="EE825C"/>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en-US" dirty="0" smtClean="0"/>
                        <a:t>NY</a:t>
                      </a:r>
                      <a:endParaRPr lang="en-US" dirty="0"/>
                    </a:p>
                  </a:txBody>
                  <a:tcPr>
                    <a:lnT w="9525" cap="flat" cmpd="sng" algn="ctr">
                      <a:solidFill>
                        <a:srgbClr val="EE825C"/>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r>
                        <a:rPr lang="en-US" dirty="0" smtClean="0"/>
                        <a:t>MA</a:t>
                      </a:r>
                      <a:endParaRPr lang="en-US" dirty="0"/>
                    </a:p>
                  </a:txBody>
                  <a:tcPr>
                    <a:lnT w="9525" cap="flat" cmpd="sng" algn="ctr">
                      <a:solidFill>
                        <a:srgbClr val="EE825C"/>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20000"/>
                      </a:schemeClr>
                    </a:solidFill>
                  </a:tcPr>
                </a:tc>
              </a:tr>
              <a:tr h="370840">
                <a:tc>
                  <a:txBody>
                    <a:bodyPr/>
                    <a:lstStyle/>
                    <a:p>
                      <a:pPr algn="ctr"/>
                      <a:r>
                        <a:rPr lang="en-US" b="0" dirty="0" smtClean="0"/>
                        <a:t>Source</a:t>
                      </a:r>
                      <a:endParaRPr lang="en-US" b="0" dirty="0"/>
                    </a:p>
                  </a:txBody>
                  <a:tcPr>
                    <a:lnT w="9525" cap="flat" cmpd="sng" algn="ctr">
                      <a:solidFill>
                        <a:schemeClr val="tx1"/>
                      </a:solidFill>
                      <a:prstDash val="solid"/>
                      <a:round/>
                      <a:headEnd type="none" w="med" len="med"/>
                      <a:tailEnd type="none" w="med" len="med"/>
                    </a:lnT>
                    <a:lnB w="9525" cap="flat" cmpd="sng" algn="ctr">
                      <a:solidFill>
                        <a:srgbClr val="EE825C"/>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t>MD</a:t>
                      </a:r>
                      <a:endParaRPr lang="en-US" dirty="0"/>
                    </a:p>
                  </a:txBody>
                  <a:tcPr>
                    <a:lnT w="9525" cap="flat" cmpd="sng" algn="ctr">
                      <a:solidFill>
                        <a:schemeClr val="tx1"/>
                      </a:solidFill>
                      <a:prstDash val="solid"/>
                      <a:round/>
                      <a:headEnd type="none" w="med" len="med"/>
                      <a:tailEnd type="none" w="med" len="med"/>
                    </a:lnT>
                    <a:lnB w="9525" cap="flat" cmpd="sng" algn="ctr">
                      <a:solidFill>
                        <a:srgbClr val="EE825C"/>
                      </a:solidFill>
                      <a:prstDash val="solid"/>
                      <a:round/>
                      <a:headEnd type="none" w="med" len="med"/>
                      <a:tailEnd type="none" w="med" len="med"/>
                    </a:lnB>
                  </a:tcPr>
                </a:tc>
                <a:tc>
                  <a:txBody>
                    <a:bodyPr/>
                    <a:lstStyle/>
                    <a:p>
                      <a:pPr algn="ctr"/>
                      <a:r>
                        <a:rPr lang="en-US" dirty="0" smtClean="0"/>
                        <a:t>IL</a:t>
                      </a:r>
                      <a:endParaRPr lang="en-US" dirty="0"/>
                    </a:p>
                  </a:txBody>
                  <a:tcPr>
                    <a:lnT w="9525" cap="flat" cmpd="sng" algn="ctr">
                      <a:solidFill>
                        <a:schemeClr val="tx1"/>
                      </a:solidFill>
                      <a:prstDash val="solid"/>
                      <a:round/>
                      <a:headEnd type="none" w="med" len="med"/>
                      <a:tailEnd type="none" w="med" len="med"/>
                    </a:lnT>
                    <a:lnB w="9525" cap="flat" cmpd="sng" algn="ctr">
                      <a:solidFill>
                        <a:srgbClr val="EE825C"/>
                      </a:solidFill>
                      <a:prstDash val="solid"/>
                      <a:round/>
                      <a:headEnd type="none" w="med" len="med"/>
                      <a:tailEnd type="none" w="med" len="med"/>
                    </a:lnB>
                  </a:tcPr>
                </a:tc>
                <a:tc>
                  <a:txBody>
                    <a:bodyPr/>
                    <a:lstStyle/>
                    <a:p>
                      <a:pPr algn="ctr"/>
                      <a:r>
                        <a:rPr lang="en-US" dirty="0" smtClean="0"/>
                        <a:t>MA</a:t>
                      </a:r>
                      <a:endParaRPr lang="en-US" dirty="0"/>
                    </a:p>
                  </a:txBody>
                  <a:tcPr>
                    <a:lnT w="9525" cap="flat" cmpd="sng" algn="ctr">
                      <a:solidFill>
                        <a:schemeClr val="tx1"/>
                      </a:solidFill>
                      <a:prstDash val="solid"/>
                      <a:round/>
                      <a:headEnd type="none" w="med" len="med"/>
                      <a:tailEnd type="none" w="med" len="med"/>
                    </a:lnT>
                    <a:lnB w="9525" cap="flat" cmpd="sng" algn="ctr">
                      <a:solidFill>
                        <a:srgbClr val="EE825C"/>
                      </a:solidFill>
                      <a:prstDash val="solid"/>
                      <a:round/>
                      <a:headEnd type="none" w="med" len="med"/>
                      <a:tailEnd type="none" w="med" len="med"/>
                    </a:lnB>
                  </a:tcPr>
                </a:tc>
                <a:tc>
                  <a:txBody>
                    <a:bodyPr/>
                    <a:lstStyle/>
                    <a:p>
                      <a:pPr algn="ctr"/>
                      <a:r>
                        <a:rPr lang="en-US" dirty="0" smtClean="0"/>
                        <a:t>CD</a:t>
                      </a:r>
                      <a:endParaRPr lang="en-US" dirty="0"/>
                    </a:p>
                  </a:txBody>
                  <a:tcPr>
                    <a:lnT w="9525" cap="flat" cmpd="sng" algn="ctr">
                      <a:solidFill>
                        <a:schemeClr val="tx1"/>
                      </a:solidFill>
                      <a:prstDash val="solid"/>
                      <a:round/>
                      <a:headEnd type="none" w="med" len="med"/>
                      <a:tailEnd type="none" w="med" len="med"/>
                    </a:lnT>
                    <a:lnB w="9525" cap="flat" cmpd="sng" algn="ctr">
                      <a:solidFill>
                        <a:srgbClr val="EE825C"/>
                      </a:solidFill>
                      <a:prstDash val="solid"/>
                      <a:round/>
                      <a:headEnd type="none" w="med" len="med"/>
                      <a:tailEnd type="none" w="med" len="med"/>
                    </a:lnB>
                  </a:tcPr>
                </a:tc>
                <a:tc>
                  <a:txBody>
                    <a:bodyPr/>
                    <a:lstStyle/>
                    <a:p>
                      <a:pPr algn="ctr"/>
                      <a:r>
                        <a:rPr lang="en-US" dirty="0" smtClean="0"/>
                        <a:t>NY</a:t>
                      </a:r>
                      <a:endParaRPr lang="en-US" dirty="0"/>
                    </a:p>
                  </a:txBody>
                  <a:tcPr>
                    <a:lnT w="9525" cap="flat" cmpd="sng" algn="ctr">
                      <a:solidFill>
                        <a:schemeClr val="tx1"/>
                      </a:solidFill>
                      <a:prstDash val="solid"/>
                      <a:round/>
                      <a:headEnd type="none" w="med" len="med"/>
                      <a:tailEnd type="none" w="med" len="med"/>
                    </a:lnT>
                    <a:lnB w="9525" cap="flat" cmpd="sng" algn="ctr">
                      <a:solidFill>
                        <a:srgbClr val="EE825C"/>
                      </a:solidFill>
                      <a:prstDash val="solid"/>
                      <a:round/>
                      <a:headEnd type="none" w="med" len="med"/>
                      <a:tailEnd type="none" w="med" len="med"/>
                    </a:lnB>
                  </a:tcPr>
                </a:tc>
                <a:tc>
                  <a:txBody>
                    <a:bodyPr/>
                    <a:lstStyle/>
                    <a:p>
                      <a:pPr algn="ctr"/>
                      <a:r>
                        <a:rPr lang="en-US" dirty="0" smtClean="0"/>
                        <a:t>MA</a:t>
                      </a:r>
                      <a:endParaRPr lang="en-US" dirty="0"/>
                    </a:p>
                  </a:txBody>
                  <a:tcPr>
                    <a:lnT w="9525" cap="flat" cmpd="sng" algn="ctr">
                      <a:solidFill>
                        <a:schemeClr val="tx1"/>
                      </a:solidFill>
                      <a:prstDash val="solid"/>
                      <a:round/>
                      <a:headEnd type="none" w="med" len="med"/>
                      <a:tailEnd type="none" w="med" len="med"/>
                    </a:lnT>
                    <a:lnB w="9525" cap="flat" cmpd="sng" algn="ctr">
                      <a:solidFill>
                        <a:srgbClr val="EE825C"/>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Destination</a:t>
                      </a:r>
                    </a:p>
                  </a:txBody>
                  <a:tcPr>
                    <a:lnT w="9525" cap="flat" cmpd="sng" algn="ctr">
                      <a:solidFill>
                        <a:srgbClr val="EE825C"/>
                      </a:solidFill>
                      <a:prstDash val="solid"/>
                      <a:round/>
                      <a:headEnd type="none" w="med" len="med"/>
                      <a:tailEnd type="none" w="med" len="med"/>
                    </a:lnT>
                    <a:solidFill>
                      <a:schemeClr val="accent1">
                        <a:lumMod val="60000"/>
                        <a:lumOff val="40000"/>
                      </a:schemeClr>
                    </a:solidFill>
                  </a:tcPr>
                </a:tc>
                <a:tc>
                  <a:txBody>
                    <a:bodyPr/>
                    <a:lstStyle/>
                    <a:p>
                      <a:pPr algn="ctr"/>
                      <a:r>
                        <a:rPr lang="en-US" dirty="0" smtClean="0"/>
                        <a:t>WA</a:t>
                      </a:r>
                      <a:endParaRPr lang="en-US" dirty="0"/>
                    </a:p>
                  </a:txBody>
                  <a:tcPr>
                    <a:lnT w="9525" cap="flat" cmpd="sng" algn="ctr">
                      <a:solidFill>
                        <a:srgbClr val="EE825C"/>
                      </a:solidFill>
                      <a:prstDash val="solid"/>
                      <a:round/>
                      <a:headEnd type="none" w="med" len="med"/>
                      <a:tailEnd type="none" w="med" len="med"/>
                    </a:lnT>
                    <a:solidFill>
                      <a:schemeClr val="bg1">
                        <a:alpha val="20000"/>
                      </a:schemeClr>
                    </a:solidFill>
                  </a:tcPr>
                </a:tc>
                <a:tc>
                  <a:txBody>
                    <a:bodyPr/>
                    <a:lstStyle/>
                    <a:p>
                      <a:pPr algn="ctr"/>
                      <a:r>
                        <a:rPr lang="en-US" dirty="0" smtClean="0"/>
                        <a:t>CA1</a:t>
                      </a:r>
                      <a:endParaRPr lang="en-US" dirty="0"/>
                    </a:p>
                  </a:txBody>
                  <a:tcPr>
                    <a:lnT w="9525" cap="flat" cmpd="sng" algn="ctr">
                      <a:solidFill>
                        <a:srgbClr val="EE825C"/>
                      </a:solidFill>
                      <a:prstDash val="solid"/>
                      <a:round/>
                      <a:headEnd type="none" w="med" len="med"/>
                      <a:tailEnd type="none" w="med" len="med"/>
                    </a:lnT>
                    <a:solidFill>
                      <a:schemeClr val="bg1">
                        <a:alpha val="20000"/>
                      </a:schemeClr>
                    </a:solidFill>
                  </a:tcPr>
                </a:tc>
                <a:tc>
                  <a:txBody>
                    <a:bodyPr/>
                    <a:lstStyle/>
                    <a:p>
                      <a:pPr algn="ctr"/>
                      <a:r>
                        <a:rPr lang="en-US" dirty="0" smtClean="0"/>
                        <a:t>CA1</a:t>
                      </a:r>
                      <a:endParaRPr lang="en-US" dirty="0"/>
                    </a:p>
                  </a:txBody>
                  <a:tcPr>
                    <a:lnT w="9525" cap="flat" cmpd="sng" algn="ctr">
                      <a:solidFill>
                        <a:srgbClr val="EE825C"/>
                      </a:solidFill>
                      <a:prstDash val="solid"/>
                      <a:round/>
                      <a:headEnd type="none" w="med" len="med"/>
                      <a:tailEnd type="none" w="med" len="med"/>
                    </a:lnT>
                    <a:solidFill>
                      <a:schemeClr val="bg1">
                        <a:alpha val="20000"/>
                      </a:schemeClr>
                    </a:solidFill>
                  </a:tcPr>
                </a:tc>
                <a:tc>
                  <a:txBody>
                    <a:bodyPr/>
                    <a:lstStyle/>
                    <a:p>
                      <a:pPr algn="ctr"/>
                      <a:r>
                        <a:rPr lang="en-US" dirty="0" smtClean="0"/>
                        <a:t>CA2</a:t>
                      </a:r>
                      <a:endParaRPr lang="en-US" dirty="0"/>
                    </a:p>
                  </a:txBody>
                  <a:tcPr>
                    <a:lnT w="9525" cap="flat" cmpd="sng" algn="ctr">
                      <a:solidFill>
                        <a:srgbClr val="EE825C"/>
                      </a:solidFill>
                      <a:prstDash val="solid"/>
                      <a:round/>
                      <a:headEnd type="none" w="med" len="med"/>
                      <a:tailEnd type="none" w="med" len="med"/>
                    </a:lnT>
                    <a:solidFill>
                      <a:schemeClr val="bg1">
                        <a:alpha val="20000"/>
                      </a:schemeClr>
                    </a:solidFill>
                  </a:tcPr>
                </a:tc>
                <a:tc>
                  <a:txBody>
                    <a:bodyPr/>
                    <a:lstStyle/>
                    <a:p>
                      <a:pPr algn="ctr"/>
                      <a:r>
                        <a:rPr lang="en-US" dirty="0" smtClean="0"/>
                        <a:t>TX</a:t>
                      </a:r>
                      <a:endParaRPr lang="en-US" dirty="0"/>
                    </a:p>
                  </a:txBody>
                  <a:tcPr>
                    <a:lnT w="9525" cap="flat" cmpd="sng" algn="ctr">
                      <a:solidFill>
                        <a:srgbClr val="EE825C"/>
                      </a:solidFill>
                      <a:prstDash val="solid"/>
                      <a:round/>
                      <a:headEnd type="none" w="med" len="med"/>
                      <a:tailEnd type="none" w="med" len="med"/>
                    </a:lnT>
                    <a:solidFill>
                      <a:schemeClr val="bg1">
                        <a:alpha val="20000"/>
                      </a:schemeClr>
                    </a:solidFill>
                  </a:tcPr>
                </a:tc>
                <a:tc>
                  <a:txBody>
                    <a:bodyPr/>
                    <a:lstStyle/>
                    <a:p>
                      <a:pPr algn="ctr"/>
                      <a:r>
                        <a:rPr lang="en-US" dirty="0" smtClean="0"/>
                        <a:t>GA</a:t>
                      </a:r>
                      <a:endParaRPr lang="en-US" dirty="0"/>
                    </a:p>
                  </a:txBody>
                  <a:tcPr>
                    <a:lnT w="9525" cap="flat" cmpd="sng" algn="ctr">
                      <a:solidFill>
                        <a:srgbClr val="EE825C"/>
                      </a:solidFill>
                      <a:prstDash val="solid"/>
                      <a:round/>
                      <a:headEnd type="none" w="med" len="med"/>
                      <a:tailEnd type="none" w="med" len="med"/>
                    </a:lnT>
                    <a:solidFill>
                      <a:schemeClr val="bg1">
                        <a:alpha val="20000"/>
                      </a:schemeClr>
                    </a:solidFill>
                  </a:tcPr>
                </a:tc>
              </a:tr>
            </a:tbl>
          </a:graphicData>
        </a:graphic>
      </p:graphicFrame>
      <p:sp>
        <p:nvSpPr>
          <p:cNvPr id="6" name="内容占位符 3"/>
          <p:cNvSpPr>
            <a:spLocks noGrp="1"/>
          </p:cNvSpPr>
          <p:nvPr>
            <p:ph sz="quarter" idx="1"/>
          </p:nvPr>
        </p:nvSpPr>
        <p:spPr>
          <a:xfrm>
            <a:off x="5580112" y="1628800"/>
            <a:ext cx="3404660" cy="3168352"/>
          </a:xfrm>
        </p:spPr>
        <p:txBody>
          <a:bodyPr>
            <a:normAutofit fontScale="92500" lnSpcReduction="10000"/>
          </a:bodyPr>
          <a:lstStyle/>
          <a:p>
            <a:r>
              <a:rPr lang="en-US" altLang="zh-TW" sz="2400" dirty="0" smtClean="0"/>
              <a:t>Independent Poisson process of arrivals</a:t>
            </a:r>
          </a:p>
          <a:p>
            <a:r>
              <a:rPr lang="en-US" altLang="zh-TW" sz="2400" dirty="0" smtClean="0"/>
              <a:t>Holding times - independently, exponentially distributed with unit mean</a:t>
            </a:r>
          </a:p>
          <a:p>
            <a:r>
              <a:rPr lang="en-US" altLang="zh-TW" sz="2400" dirty="0" smtClean="0"/>
              <a:t>Full </a:t>
            </a:r>
            <a:r>
              <a:rPr lang="en-US" altLang="zh-TW" sz="2400" dirty="0"/>
              <a:t>wavelength </a:t>
            </a:r>
            <a:r>
              <a:rPr lang="en-US" altLang="zh-TW" sz="2400" dirty="0" smtClean="0"/>
              <a:t>conversion</a:t>
            </a:r>
          </a:p>
          <a:p>
            <a:r>
              <a:rPr lang="en-US" altLang="zh-TW" sz="2400" dirty="0" smtClean="0"/>
              <a:t>The </a:t>
            </a:r>
            <a:r>
              <a:rPr lang="en-US" altLang="zh-TW" sz="2400" dirty="0"/>
              <a:t>offered load to each </a:t>
            </a:r>
            <a:r>
              <a:rPr lang="en-US" altLang="zh-TW" sz="2400" dirty="0" smtClean="0"/>
              <a:t>source-destination (SD) </a:t>
            </a:r>
            <a:r>
              <a:rPr lang="en-US" altLang="zh-TW" sz="2400" dirty="0"/>
              <a:t>pair is identical</a:t>
            </a:r>
          </a:p>
          <a:p>
            <a:endParaRPr lang="en-US" sz="2400" dirty="0" smtClean="0"/>
          </a:p>
          <a:p>
            <a:pPr marL="0" indent="0">
              <a:buNone/>
            </a:pPr>
            <a:endParaRPr lang="en-US" altLang="zh-TW" sz="2400" dirty="0" smtClean="0"/>
          </a:p>
          <a:p>
            <a:endParaRPr lang="zh-CN" altLang="en-US" dirty="0"/>
          </a:p>
        </p:txBody>
      </p:sp>
    </p:spTree>
    <p:extLst>
      <p:ext uri="{BB962C8B-B14F-4D97-AF65-F5344CB8AC3E}">
        <p14:creationId xmlns:p14="http://schemas.microsoft.com/office/powerpoint/2010/main" xmlns="" val="155485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4360" y="476672"/>
            <a:ext cx="7978080" cy="1143000"/>
          </a:xfrm>
        </p:spPr>
        <p:txBody>
          <a:bodyPr>
            <a:normAutofit/>
          </a:bodyPr>
          <a:lstStyle/>
          <a:p>
            <a:r>
              <a:rPr lang="en-US" altLang="zh-CN" b="1" dirty="0" smtClean="0"/>
              <a:t>One Contention Resolution Method</a:t>
            </a:r>
            <a:endParaRPr lang="zh-CN" altLang="en-US" b="1" dirty="0"/>
          </a:p>
        </p:txBody>
      </p:sp>
      <p:sp>
        <p:nvSpPr>
          <p:cNvPr id="3" name="内容占位符 2"/>
          <p:cNvSpPr>
            <a:spLocks noGrp="1"/>
          </p:cNvSpPr>
          <p:nvPr>
            <p:ph sz="quarter" idx="1"/>
          </p:nvPr>
        </p:nvSpPr>
        <p:spPr>
          <a:xfrm>
            <a:off x="972254" y="4941168"/>
            <a:ext cx="7772400" cy="1726704"/>
          </a:xfrm>
        </p:spPr>
        <p:txBody>
          <a:bodyPr/>
          <a:lstStyle/>
          <a:p>
            <a:r>
              <a:rPr lang="en-US" altLang="zh-CN" dirty="0" smtClean="0"/>
              <a:t>Blocking probability</a:t>
            </a:r>
          </a:p>
          <a:p>
            <a:endParaRPr lang="en-US" altLang="zh-CN" dirty="0" smtClean="0"/>
          </a:p>
          <a:p>
            <a:pPr>
              <a:buNone/>
            </a:pPr>
            <a:endParaRPr lang="en-US" altLang="zh-CN" dirty="0" smtClean="0"/>
          </a:p>
          <a:p>
            <a:pPr>
              <a:buNone/>
            </a:pPr>
            <a:endParaRPr lang="en-US" altLang="zh-CN" dirty="0" smtClean="0"/>
          </a:p>
        </p:txBody>
      </p:sp>
      <p:sp>
        <p:nvSpPr>
          <p:cNvPr id="9" name="灯片编号占位符 8"/>
          <p:cNvSpPr>
            <a:spLocks noGrp="1"/>
          </p:cNvSpPr>
          <p:nvPr>
            <p:ph type="sldNum" sz="quarter" idx="12"/>
          </p:nvPr>
        </p:nvSpPr>
        <p:spPr/>
        <p:txBody>
          <a:bodyPr/>
          <a:lstStyle/>
          <a:p>
            <a:fld id="{476394C8-C578-426E-902B-0705F3EF0236}" type="slidenum">
              <a:rPr lang="zh-CN" altLang="en-US" smtClean="0"/>
              <a:pPr/>
              <a:t>8</a:t>
            </a:fld>
            <a:endParaRPr lang="zh-CN" altLang="en-US"/>
          </a:p>
        </p:txBody>
      </p:sp>
      <p:sp>
        <p:nvSpPr>
          <p:cNvPr id="6" name="标题 1"/>
          <p:cNvSpPr txBox="1">
            <a:spLocks/>
          </p:cNvSpPr>
          <p:nvPr/>
        </p:nvSpPr>
        <p:spPr>
          <a:xfrm>
            <a:off x="467544" y="3576836"/>
            <a:ext cx="7978080" cy="1143000"/>
          </a:xfrm>
          <a:prstGeom prst="rect">
            <a:avLst/>
          </a:prstGeom>
        </p:spPr>
        <p:txBody>
          <a:bodyPr bIns="91440" anchor="b" anchorCtr="0">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schemeClr val="tx2"/>
                </a:solidFill>
                <a:effectLst/>
                <a:uLnTx/>
                <a:uFillTx/>
                <a:latin typeface="+mj-lt"/>
                <a:ea typeface="+mj-ea"/>
                <a:cs typeface="+mj-cs"/>
              </a:rPr>
              <a:t>Performance study of OBS networks with deflection routing</a:t>
            </a:r>
            <a:endParaRPr kumimoji="0" lang="zh-CN" altLang="en-US" sz="40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TextBox 6"/>
          <p:cNvSpPr txBox="1"/>
          <p:nvPr/>
        </p:nvSpPr>
        <p:spPr>
          <a:xfrm>
            <a:off x="3610652" y="1989854"/>
            <a:ext cx="2664296" cy="523220"/>
          </a:xfrm>
          <a:prstGeom prst="rect">
            <a:avLst/>
          </a:prstGeom>
          <a:noFill/>
        </p:spPr>
        <p:txBody>
          <a:bodyPr wrap="square" rtlCol="0">
            <a:spAutoFit/>
          </a:bodyPr>
          <a:lstStyle/>
          <a:p>
            <a:r>
              <a:rPr lang="en-US" altLang="zh-CN" sz="2800" dirty="0" smtClean="0">
                <a:solidFill>
                  <a:srgbClr val="C00000"/>
                </a:solidFill>
              </a:rPr>
              <a:t>Deflection routing</a:t>
            </a:r>
            <a:endParaRPr lang="zh-CN" altLang="en-US" sz="2800" dirty="0">
              <a:solidFill>
                <a:srgbClr val="C00000"/>
              </a:solidFill>
            </a:endParaRPr>
          </a:p>
        </p:txBody>
      </p:sp>
      <p:pic>
        <p:nvPicPr>
          <p:cNvPr id="1098" name="Picture 7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00578" y="2823406"/>
            <a:ext cx="2515753" cy="6518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99" name="Picture 7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584" y="1807218"/>
            <a:ext cx="1884348" cy="17696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00" name="Picture 7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51201" y="1836718"/>
            <a:ext cx="2272112" cy="16385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xmlns="" val="875677664"/>
              </p:ext>
            </p:extLst>
          </p:nvPr>
        </p:nvGraphicFramePr>
        <p:xfrm>
          <a:off x="2195736" y="5373216"/>
          <a:ext cx="5218113" cy="863600"/>
        </p:xfrm>
        <a:graphic>
          <a:graphicData uri="http://schemas.openxmlformats.org/presentationml/2006/ole">
            <p:oleObj spid="_x0000_s62527" name="公式" r:id="rId7" imgW="2590800" imgH="431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32" y="188640"/>
            <a:ext cx="8784976" cy="1143000"/>
          </a:xfrm>
        </p:spPr>
        <p:txBody>
          <a:bodyPr bIns="91440" anchor="b" anchorCtr="0">
            <a:noAutofit/>
          </a:bodyPr>
          <a:lstStyle/>
          <a:p>
            <a:r>
              <a:rPr lang="en-US" b="1" dirty="0" err="1"/>
              <a:t>Erlang</a:t>
            </a:r>
            <a:r>
              <a:rPr lang="en-US" b="1" dirty="0"/>
              <a:t> Fixed Point Approximation (EFPA)</a:t>
            </a:r>
          </a:p>
        </p:txBody>
      </p:sp>
      <p:sp>
        <p:nvSpPr>
          <p:cNvPr id="3" name="Content Placeholder 2"/>
          <p:cNvSpPr>
            <a:spLocks noGrp="1"/>
          </p:cNvSpPr>
          <p:nvPr>
            <p:ph idx="1"/>
          </p:nvPr>
        </p:nvSpPr>
        <p:spPr>
          <a:xfrm>
            <a:off x="323528" y="1466292"/>
            <a:ext cx="7772400" cy="1909192"/>
          </a:xfrm>
        </p:spPr>
        <p:txBody>
          <a:bodyPr/>
          <a:lstStyle/>
          <a:p>
            <a:pPr>
              <a:buFont typeface="Wingdings" pitchFamily="2" charset="2"/>
              <a:buChar char="l"/>
            </a:pPr>
            <a:endParaRPr lang="en-US" dirty="0"/>
          </a:p>
          <a:p>
            <a:pPr>
              <a:buFont typeface="Wingdings" pitchFamily="2" charset="2"/>
              <a:buChar char="l"/>
            </a:pPr>
            <a:endParaRPr lang="en-US" dirty="0" smtClean="0"/>
          </a:p>
          <a:p>
            <a:pPr>
              <a:buFont typeface="Wingdings" pitchFamily="2" charset="2"/>
              <a:buChar char="l"/>
            </a:pPr>
            <a:endParaRPr lang="en-US" dirty="0"/>
          </a:p>
          <a:p>
            <a:pPr>
              <a:buFont typeface="Wingdings" pitchFamily="2" charset="2"/>
              <a:buChar char="l"/>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2"/>
          <p:cNvPicPr>
            <a:picLocks noChangeAspect="1" noChangeArrowheads="1"/>
          </p:cNvPicPr>
          <p:nvPr/>
        </p:nvPicPr>
        <p:blipFill>
          <a:blip r:embed="rId3" cstate="print"/>
          <a:srcRect/>
          <a:stretch>
            <a:fillRect/>
          </a:stretch>
        </p:blipFill>
        <p:spPr bwMode="auto">
          <a:xfrm>
            <a:off x="827584" y="2850056"/>
            <a:ext cx="7506340" cy="1443040"/>
          </a:xfrm>
          <a:prstGeom prst="rect">
            <a:avLst/>
          </a:prstGeom>
          <a:noFill/>
          <a:ln w="9525">
            <a:noFill/>
            <a:miter lim="800000"/>
            <a:headEnd/>
            <a:tailEnd/>
          </a:ln>
          <a:effectLst/>
        </p:spPr>
      </p:pic>
      <p:sp>
        <p:nvSpPr>
          <p:cNvPr id="7" name="Content Placeholder 2"/>
          <p:cNvSpPr txBox="1">
            <a:spLocks/>
          </p:cNvSpPr>
          <p:nvPr/>
        </p:nvSpPr>
        <p:spPr>
          <a:xfrm>
            <a:off x="395536" y="4207668"/>
            <a:ext cx="7772400" cy="1909192"/>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3000" dirty="0"/>
              <a:t>Overflow  error -- </a:t>
            </a:r>
            <a:r>
              <a:rPr lang="en-US" sz="3000" dirty="0" smtClean="0"/>
              <a:t>ignore </a:t>
            </a:r>
            <a:r>
              <a:rPr lang="en-US" sz="3000" dirty="0"/>
              <a:t>high variance of </a:t>
            </a:r>
            <a:r>
              <a:rPr lang="en-US" sz="3000" dirty="0" smtClean="0"/>
              <a:t>deflected </a:t>
            </a:r>
            <a:r>
              <a:rPr lang="en-US" sz="3000" dirty="0"/>
              <a:t>traffic and dependence </a:t>
            </a:r>
          </a:p>
          <a:p>
            <a:r>
              <a:rPr lang="en-US" sz="3000" dirty="0"/>
              <a:t>Path error-- </a:t>
            </a:r>
            <a:r>
              <a:rPr lang="en-US" sz="3000" dirty="0" smtClean="0"/>
              <a:t>ignore </a:t>
            </a:r>
            <a:r>
              <a:rPr lang="en-US" sz="3000" dirty="0"/>
              <a:t>the effect of traffic smoothing, and the positive correlation of trunk occupancy along the path that increases the probability to admit </a:t>
            </a:r>
            <a:r>
              <a:rPr lang="en-US" sz="3000" dirty="0" smtClean="0"/>
              <a:t>bursts</a:t>
            </a:r>
            <a:endParaRPr lang="en-US" sz="3000" dirty="0"/>
          </a:p>
          <a:p>
            <a:pPr>
              <a:buFont typeface="Wingdings" pitchFamily="2" charset="2"/>
              <a:buChar char="l"/>
            </a:pPr>
            <a:endParaRPr lang="en-US" dirty="0" smtClean="0"/>
          </a:p>
          <a:p>
            <a:pPr>
              <a:buFont typeface="Wingdings" pitchFamily="2" charset="2"/>
              <a:buChar char="l"/>
            </a:pPr>
            <a:endParaRPr lang="en-US" dirty="0" smtClean="0"/>
          </a:p>
          <a:p>
            <a:pPr>
              <a:buFont typeface="Wingdings" pitchFamily="2" charset="2"/>
              <a:buChar char="l"/>
            </a:pPr>
            <a:endParaRPr lang="en-US" dirty="0" smtClean="0"/>
          </a:p>
          <a:p>
            <a:pPr>
              <a:buFont typeface="Wingdings" pitchFamily="2" charset="2"/>
              <a:buChar char="l"/>
            </a:pPr>
            <a:endParaRPr lang="en-US" dirty="0" smtClean="0"/>
          </a:p>
        </p:txBody>
      </p:sp>
      <p:sp>
        <p:nvSpPr>
          <p:cNvPr id="8" name="Content Placeholder 2"/>
          <p:cNvSpPr txBox="1">
            <a:spLocks/>
          </p:cNvSpPr>
          <p:nvPr/>
        </p:nvSpPr>
        <p:spPr>
          <a:xfrm>
            <a:off x="395536" y="1375792"/>
            <a:ext cx="7772400" cy="190919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3200" dirty="0" smtClean="0"/>
              <a:t>decouple </a:t>
            </a:r>
            <a:r>
              <a:rPr lang="en-US" sz="3200" dirty="0"/>
              <a:t>a given system into independent trunks</a:t>
            </a:r>
          </a:p>
          <a:p>
            <a:r>
              <a:rPr lang="en-US" sz="3200" dirty="0"/>
              <a:t>traffic offered to each trunk follows an independent Poisson process </a:t>
            </a:r>
          </a:p>
        </p:txBody>
      </p:sp>
    </p:spTree>
    <p:extLst>
      <p:ext uri="{BB962C8B-B14F-4D97-AF65-F5344CB8AC3E}">
        <p14:creationId xmlns:p14="http://schemas.microsoft.com/office/powerpoint/2010/main" xmlns="" val="41094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24540</TotalTime>
  <Words>5912</Words>
  <Application>Microsoft Office PowerPoint</Application>
  <PresentationFormat>全屏显示(4:3)</PresentationFormat>
  <Paragraphs>682</Paragraphs>
  <Slides>64</Slides>
  <Notes>62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64</vt:i4>
      </vt:variant>
    </vt:vector>
  </HeadingPairs>
  <TitlesOfParts>
    <vt:vector size="66" baseType="lpstr">
      <vt:lpstr>平衡</vt:lpstr>
      <vt:lpstr>公式</vt:lpstr>
      <vt:lpstr>ANALYSIS AND SYNTHESIS OF OPTICAL BURST SWITCHED NETWORKS</vt:lpstr>
      <vt:lpstr>Outline</vt:lpstr>
      <vt:lpstr>Outline</vt:lpstr>
      <vt:lpstr>Optical networks</vt:lpstr>
      <vt:lpstr>Optical Burst Switching (OBS)</vt:lpstr>
      <vt:lpstr>Outline</vt:lpstr>
      <vt:lpstr>Network model</vt:lpstr>
      <vt:lpstr>One Contention Resolution Method</vt:lpstr>
      <vt:lpstr>Erlang Fixed Point Approximation (EFPA)</vt:lpstr>
      <vt:lpstr>幻灯片 10</vt:lpstr>
      <vt:lpstr>Why OPCA?</vt:lpstr>
      <vt:lpstr>Why OPCA?</vt:lpstr>
      <vt:lpstr>Objectives</vt:lpstr>
      <vt:lpstr>Numerical results</vt:lpstr>
      <vt:lpstr>Summary</vt:lpstr>
      <vt:lpstr>Outline</vt:lpstr>
      <vt:lpstr>Performance study of OBS networks</vt:lpstr>
      <vt:lpstr>Objective</vt:lpstr>
      <vt:lpstr>An Example</vt:lpstr>
      <vt:lpstr>Network Models</vt:lpstr>
      <vt:lpstr>Our Simulation Scenario</vt:lpstr>
      <vt:lpstr>Our Simulation Scenario</vt:lpstr>
      <vt:lpstr>Results in ring network</vt:lpstr>
      <vt:lpstr>Results in ring network</vt:lpstr>
      <vt:lpstr>Results in the NSFNet</vt:lpstr>
      <vt:lpstr>Results</vt:lpstr>
      <vt:lpstr>Summary</vt:lpstr>
      <vt:lpstr>Outline</vt:lpstr>
      <vt:lpstr>Goodput and effective utilization degradations</vt:lpstr>
      <vt:lpstr>Objective</vt:lpstr>
      <vt:lpstr>Least Remaining Hop-Count First (LRHF) (White et al.)</vt:lpstr>
      <vt:lpstr>Segmentation</vt:lpstr>
      <vt:lpstr>Just-Enough-Time (JET)</vt:lpstr>
      <vt:lpstr>Offset-Time-Emulated OBS (E-OBS)</vt:lpstr>
      <vt:lpstr>EBSL</vt:lpstr>
      <vt:lpstr>Fair EBSL (F-EBSL)</vt:lpstr>
      <vt:lpstr>Our Simulation Scenario</vt:lpstr>
      <vt:lpstr>Network Models</vt:lpstr>
      <vt:lpstr>Results For EBSL</vt:lpstr>
      <vt:lpstr>Results For EBSL</vt:lpstr>
      <vt:lpstr>Results For F-EBSL</vt:lpstr>
      <vt:lpstr>Results For F-EBSL</vt:lpstr>
      <vt:lpstr>Summary</vt:lpstr>
      <vt:lpstr>Outline</vt:lpstr>
      <vt:lpstr>幻灯片 45</vt:lpstr>
      <vt:lpstr>Poisson arrival and Exponential service time </vt:lpstr>
      <vt:lpstr>Why OPCA?</vt:lpstr>
      <vt:lpstr>Numerical results</vt:lpstr>
      <vt:lpstr>Numerical results</vt:lpstr>
      <vt:lpstr>Numerical results</vt:lpstr>
      <vt:lpstr>Summary</vt:lpstr>
      <vt:lpstr>EBSL with deflection (EBSL-D)</vt:lpstr>
      <vt:lpstr>EBSL with deflection (EBSL-D)</vt:lpstr>
      <vt:lpstr>EBSL with deflection (EBSL-D)</vt:lpstr>
      <vt:lpstr>Bounds for the blocking probabilities of loop based trunks</vt:lpstr>
      <vt:lpstr>Bounds for network blocking probability</vt:lpstr>
      <vt:lpstr>幻灯片 57</vt:lpstr>
      <vt:lpstr>Fair EBSL (F-EBSL)</vt:lpstr>
      <vt:lpstr>EBSL with deflection (EBSL-D)</vt:lpstr>
      <vt:lpstr>Results For F-EBSL</vt:lpstr>
      <vt:lpstr>Results For F-EBSL</vt:lpstr>
      <vt:lpstr>Results for EBSL-D under heavy load conditions</vt:lpstr>
      <vt:lpstr>Results for EBSL-D under light and medium load conditions</vt:lpstr>
      <vt:lpstr>Direct trunks and loop based trunks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OBS by Effective Utilization</dc:title>
  <dc:creator>Hedy</dc:creator>
  <cp:lastModifiedBy>Administrator</cp:lastModifiedBy>
  <cp:revision>895</cp:revision>
  <cp:lastPrinted>2013-12-31T04:20:47Z</cp:lastPrinted>
  <dcterms:created xsi:type="dcterms:W3CDTF">2013-04-21T08:57:57Z</dcterms:created>
  <dcterms:modified xsi:type="dcterms:W3CDTF">2016-02-02T14:04:05Z</dcterms:modified>
</cp:coreProperties>
</file>