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9"/>
  </p:notesMasterIdLst>
  <p:handoutMasterIdLst>
    <p:handoutMasterId r:id="rId60"/>
  </p:handoutMasterIdLst>
  <p:sldIdLst>
    <p:sldId id="256" r:id="rId2"/>
    <p:sldId id="277" r:id="rId3"/>
    <p:sldId id="427" r:id="rId4"/>
    <p:sldId id="316" r:id="rId5"/>
    <p:sldId id="426" r:id="rId6"/>
    <p:sldId id="436" r:id="rId7"/>
    <p:sldId id="438" r:id="rId8"/>
    <p:sldId id="435" r:id="rId9"/>
    <p:sldId id="439" r:id="rId10"/>
    <p:sldId id="430" r:id="rId11"/>
    <p:sldId id="432" r:id="rId12"/>
    <p:sldId id="433" r:id="rId13"/>
    <p:sldId id="440" r:id="rId14"/>
    <p:sldId id="348" r:id="rId15"/>
    <p:sldId id="368" r:id="rId16"/>
    <p:sldId id="429" r:id="rId17"/>
    <p:sldId id="370" r:id="rId18"/>
    <p:sldId id="417" r:id="rId19"/>
    <p:sldId id="421" r:id="rId20"/>
    <p:sldId id="434" r:id="rId21"/>
    <p:sldId id="374" r:id="rId22"/>
    <p:sldId id="375" r:id="rId23"/>
    <p:sldId id="380" r:id="rId24"/>
    <p:sldId id="349" r:id="rId25"/>
    <p:sldId id="350" r:id="rId26"/>
    <p:sldId id="442" r:id="rId27"/>
    <p:sldId id="443" r:id="rId28"/>
    <p:sldId id="351" r:id="rId29"/>
    <p:sldId id="367" r:id="rId30"/>
    <p:sldId id="336" r:id="rId31"/>
    <p:sldId id="346" r:id="rId32"/>
    <p:sldId id="337" r:id="rId33"/>
    <p:sldId id="322" r:id="rId34"/>
    <p:sldId id="291" r:id="rId35"/>
    <p:sldId id="342" r:id="rId36"/>
    <p:sldId id="293" r:id="rId37"/>
    <p:sldId id="345" r:id="rId38"/>
    <p:sldId id="344" r:id="rId39"/>
    <p:sldId id="331" r:id="rId40"/>
    <p:sldId id="299" r:id="rId41"/>
    <p:sldId id="307" r:id="rId42"/>
    <p:sldId id="300" r:id="rId43"/>
    <p:sldId id="303" r:id="rId44"/>
    <p:sldId id="295" r:id="rId45"/>
    <p:sldId id="390" r:id="rId46"/>
    <p:sldId id="422" r:id="rId47"/>
    <p:sldId id="441" r:id="rId48"/>
    <p:sldId id="423" r:id="rId49"/>
    <p:sldId id="391" r:id="rId50"/>
    <p:sldId id="392" r:id="rId51"/>
    <p:sldId id="393" r:id="rId52"/>
    <p:sldId id="398" r:id="rId53"/>
    <p:sldId id="399" r:id="rId54"/>
    <p:sldId id="310" r:id="rId55"/>
    <p:sldId id="446" r:id="rId56"/>
    <p:sldId id="447" r:id="rId57"/>
    <p:sldId id="448"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ABBB4"/>
    <a:srgbClr val="9ABB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05" autoAdjust="0"/>
    <p:restoredTop sz="85265" autoAdjust="0"/>
  </p:normalViewPr>
  <p:slideViewPr>
    <p:cSldViewPr>
      <p:cViewPr varScale="1">
        <p:scale>
          <a:sx n="78" d="100"/>
          <a:sy n="78" d="100"/>
        </p:scale>
        <p:origin x="-1380" y="-102"/>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0FBD147-1B9C-4666-923E-E5DB1C0AC619}" type="datetimeFigureOut">
              <a:rPr lang="en-US" smtClean="0"/>
              <a:pPr/>
              <a:t>7/4/2013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D93AB5-0D4D-4E0B-8649-45E583AD631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7169815-7A9E-416A-ADAF-C926093FA170}" type="datetimeFigureOut">
              <a:rPr lang="en-US" smtClean="0"/>
              <a:pPr/>
              <a:t>7/4/2013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8781B4-97F9-405B-AD21-3F7B0AFAE1AE}" type="slidenum">
              <a:rPr lang="en-US" smtClean="0"/>
              <a:pPr/>
              <a:t>‹#›</a:t>
            </a:fld>
            <a:endParaRPr lang="en-US"/>
          </a:p>
        </p:txBody>
      </p:sp>
    </p:spTree>
    <p:extLst>
      <p:ext uri="{BB962C8B-B14F-4D97-AF65-F5344CB8AC3E}">
        <p14:creationId xmlns:p14="http://schemas.microsoft.com/office/powerpoint/2010/main" xmlns="" val="131999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used in cases where changes in system states observed by one type of traffic, due to changes in other traffic type(s), are rare.</a:t>
            </a:r>
          </a:p>
          <a:p>
            <a:pPr marL="633606" lvl="1" indent="-232943">
              <a:spcBef>
                <a:spcPts val="330"/>
              </a:spcBef>
              <a:buClr>
                <a:schemeClr val="accent1"/>
              </a:buClr>
              <a:buFont typeface="Verdana"/>
              <a:buChar char="◦"/>
              <a:defRPr/>
            </a:pPr>
            <a:r>
              <a:rPr lang="en-US" altLang="zh-TW" dirty="0" smtClean="0">
                <a:latin typeface="Times New Roman" pitchFamily="18" charset="0"/>
                <a:cs typeface="Times New Roman" pitchFamily="18" charset="0"/>
              </a:rPr>
              <a:t>The holding times of priority 1 traffic are much longer than those of priority 2 traffic.</a:t>
            </a:r>
          </a:p>
          <a:p>
            <a:pPr marL="633606" lvl="1" indent="-232943">
              <a:spcBef>
                <a:spcPts val="330"/>
              </a:spcBef>
              <a:buClr>
                <a:schemeClr val="accent1"/>
              </a:buClr>
              <a:buFont typeface="Verdana"/>
              <a:buChar char="◦"/>
              <a:defRPr/>
            </a:pPr>
            <a:r>
              <a:rPr lang="en-US" altLang="zh-TW" dirty="0" smtClean="0">
                <a:latin typeface="Times New Roman" pitchFamily="18" charset="0"/>
                <a:cs typeface="Times New Roman" pitchFamily="18" charset="0"/>
              </a:rPr>
              <a:t>Priority 2 traffic can approximately reach steady state while connections of priority 1  remains unchanged.</a:t>
            </a:r>
          </a:p>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A circuit switching network with </a:t>
            </a:r>
            <a:r>
              <a:rPr lang="en-US" dirty="0" smtClean="0"/>
              <a:t>edge-disjoint alternative paths</a:t>
            </a:r>
            <a:endParaRPr lang="en-US" dirty="0" smtClean="0">
              <a:latin typeface="Times New Roman" pitchFamily="18" charset="0"/>
              <a:cs typeface="Times New Roman" pitchFamily="18" charset="0"/>
            </a:endParaRPr>
          </a:p>
          <a:p>
            <a:r>
              <a:rPr lang="en-US" dirty="0" smtClean="0"/>
              <a:t>The calls are classified according to their priority p (p=1;2). long-lived calls (p=1) have preemptive priority over short-lived calls (p = 2).</a:t>
            </a:r>
          </a:p>
          <a:p>
            <a:r>
              <a:rPr lang="en-US" dirty="0" smtClean="0"/>
              <a:t>For each directional SD pair, calls of priority p arrive according to a Poisson process with arrival rate l(m; p). The holding times of calls are assumed exponentially distributed with mean 1=μ(m; p).</a:t>
            </a:r>
          </a:p>
          <a:p>
            <a:endParaRPr lang="en-US" dirty="0" smtClean="0"/>
          </a:p>
          <a:p>
            <a:r>
              <a:rPr lang="en-US" dirty="0" smtClean="0"/>
              <a:t>a maximum number D of overflow attempts to alternate paths are set for calls from all directional SD pairs</a:t>
            </a:r>
          </a:p>
          <a:p>
            <a:r>
              <a:rPr lang="en-US" dirty="0" smtClean="0"/>
              <a:t>we use trunk reservation to reserve certain number of links to primary path connections to avoid large number of overflowed connections in the network which may cause instability.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holding times of short-lived calls </a:t>
            </a:r>
            <a:r>
              <a:rPr lang="en-US" i="1" dirty="0" smtClean="0"/>
              <a:t>are larger than or close to those of long-lived calls, the </a:t>
            </a:r>
            <a:r>
              <a:rPr lang="en-US" dirty="0" smtClean="0"/>
              <a:t>short-lived calls cannot reach steady-state while the number of long-lived calls remains unchanged, so the quasi-stationary</a:t>
            </a:r>
          </a:p>
          <a:p>
            <a:r>
              <a:rPr lang="en-US" dirty="0" smtClean="0"/>
              <a:t>approximation is inaccurate. </a:t>
            </a:r>
          </a:p>
          <a:p>
            <a:r>
              <a:rPr lang="en-US" dirty="0" smtClean="0"/>
              <a:t>However, when the holding times</a:t>
            </a:r>
          </a:p>
          <a:p>
            <a:r>
              <a:rPr lang="en-US" dirty="0" smtClean="0"/>
              <a:t>of short-lived calls are significantly shorter than those of</a:t>
            </a:r>
          </a:p>
          <a:p>
            <a:r>
              <a:rPr lang="en-US" dirty="0" smtClean="0"/>
              <a:t>long-lived calls (e.g. by more than two orders of magnitude,</a:t>
            </a:r>
          </a:p>
          <a:p>
            <a:r>
              <a:rPr lang="en-US" dirty="0" smtClean="0"/>
              <a:t>namely </a:t>
            </a:r>
            <a:r>
              <a:rPr lang="en-US" i="1" dirty="0" smtClean="0"/>
              <a:t>μ2 &gt; 100), the blocking probability for the </a:t>
            </a:r>
            <a:r>
              <a:rPr lang="en-US" i="1" dirty="0" err="1" smtClean="0"/>
              <a:t>shortlived</a:t>
            </a:r>
            <a:endParaRPr lang="en-US" i="1" dirty="0" smtClean="0"/>
          </a:p>
          <a:p>
            <a:r>
              <a:rPr lang="en-US" dirty="0" smtClean="0"/>
              <a:t>traffic becomes invariant to further increase in the ratio</a:t>
            </a:r>
          </a:p>
          <a:p>
            <a:r>
              <a:rPr lang="en-US" i="1" dirty="0" smtClean="0"/>
              <a:t>μ2=μ1, indicating that short-lived traffic may approximately</a:t>
            </a:r>
          </a:p>
          <a:p>
            <a:r>
              <a:rPr lang="en-US" dirty="0" smtClean="0"/>
              <a:t>reach steady-state while its background state (due to </a:t>
            </a:r>
            <a:r>
              <a:rPr lang="en-US" dirty="0" err="1" smtClean="0"/>
              <a:t>longlived</a:t>
            </a:r>
            <a:endParaRPr lang="en-US" dirty="0" smtClean="0"/>
          </a:p>
          <a:p>
            <a:r>
              <a:rPr lang="en-US" dirty="0" smtClean="0"/>
              <a:t>traffic activities) remains approximately unchanged, so</a:t>
            </a:r>
          </a:p>
          <a:p>
            <a:r>
              <a:rPr lang="en-US" dirty="0" smtClean="0"/>
              <a:t>the quasi-stationary approximation can lead to accurate results.</a:t>
            </a:r>
          </a:p>
          <a:p>
            <a:r>
              <a:rPr lang="en-US" dirty="0" smtClean="0"/>
              <a:t>The errors shown in Fig. 12 in this condition are mainly due</a:t>
            </a:r>
          </a:p>
          <a:p>
            <a:r>
              <a:rPr lang="en-US" dirty="0" smtClean="0"/>
              <a:t>to overflow error and path error discussed above. From the</a:t>
            </a:r>
          </a:p>
          <a:p>
            <a:r>
              <a:rPr lang="en-US" dirty="0" smtClean="0"/>
              <a:t>figure, we can observe that our approximation methods work</a:t>
            </a:r>
          </a:p>
          <a:p>
            <a:r>
              <a:rPr lang="en-US" dirty="0" smtClean="0"/>
              <a:t>14</a:t>
            </a:r>
          </a:p>
          <a:p>
            <a:r>
              <a:rPr lang="en-US" dirty="0" smtClean="0"/>
              <a:t>well when the average holding times of short-lived calls is less</a:t>
            </a:r>
          </a:p>
          <a:p>
            <a:r>
              <a:rPr lang="en-US" dirty="0" smtClean="0"/>
              <a:t>than 5% of the average holding times of long-lived calls</a:t>
            </a:r>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consider a circuit-switched network described by a graph G(N;E) where</a:t>
            </a:r>
          </a:p>
          <a:p>
            <a:r>
              <a:rPr lang="en-US" dirty="0" smtClean="0"/>
              <a:t>N is a set of n nodes and E is the set of e arcs. The e arcs correspond to trunks</a:t>
            </a:r>
          </a:p>
          <a:p>
            <a:r>
              <a:rPr lang="en-US" dirty="0" smtClean="0"/>
              <a:t>where trunk </a:t>
            </a:r>
            <a:r>
              <a:rPr lang="en-US" dirty="0" err="1" smtClean="0"/>
              <a:t>i</a:t>
            </a:r>
            <a:r>
              <a:rPr lang="en-US" dirty="0" smtClean="0"/>
              <a:t> 2 E carries </a:t>
            </a:r>
            <a:r>
              <a:rPr lang="en-US" dirty="0" err="1" smtClean="0"/>
              <a:t>Ci</a:t>
            </a:r>
            <a:r>
              <a:rPr lang="en-US" dirty="0" smtClean="0"/>
              <a:t> links. The N nodes are designated 1; 2; 3; : : : ;N,</a:t>
            </a:r>
          </a:p>
          <a:p>
            <a:r>
              <a:rPr lang="en-US" dirty="0" smtClean="0"/>
              <a:t>each of them has circuit switching capabilities. We assume that all the nodes</a:t>
            </a:r>
          </a:p>
          <a:p>
            <a:r>
              <a:rPr lang="en-US" dirty="0" smtClean="0"/>
              <a:t>have full wavelength conversion capabilities and can switch </a:t>
            </a:r>
            <a:r>
              <a:rPr lang="en-US" dirty="0" err="1" smtClean="0"/>
              <a:t>trac</a:t>
            </a:r>
            <a:r>
              <a:rPr lang="en-US" dirty="0" smtClean="0"/>
              <a:t> from any link</a:t>
            </a:r>
          </a:p>
          <a:p>
            <a:r>
              <a:rPr lang="en-US" dirty="0" smtClean="0"/>
              <a:t>on one trunk to any other link on an adjacent trunk. Number of channels per trunk ,referred to as capacity of a </a:t>
            </a:r>
            <a:r>
              <a:rPr lang="en-US" dirty="0" err="1" smtClean="0"/>
              <a:t>trunk,has</a:t>
            </a:r>
            <a:r>
              <a:rPr lang="en-US" dirty="0" smtClean="0"/>
              <a:t> a direct effect on the blocking </a:t>
            </a:r>
            <a:r>
              <a:rPr lang="en-US" dirty="0" err="1" smtClean="0"/>
              <a:t>probabiity</a:t>
            </a:r>
            <a:r>
              <a:rPr lang="en-US" dirty="0" smtClean="0"/>
              <a:t> given the same offered traffic and in all the examples and </a:t>
            </a:r>
            <a:r>
              <a:rPr lang="en-US" dirty="0" err="1" smtClean="0"/>
              <a:t>senarioes</a:t>
            </a:r>
            <a:r>
              <a:rPr lang="en-US" dirty="0" smtClean="0"/>
              <a:t> we </a:t>
            </a:r>
            <a:r>
              <a:rPr lang="en-US" dirty="0" err="1" smtClean="0"/>
              <a:t>disscuss</a:t>
            </a:r>
            <a:r>
              <a:rPr lang="en-US" dirty="0" smtClean="0"/>
              <a:t> in this talk, the capacity of all the trunks in a network is the same. So we just call it capacity for simplicity.</a:t>
            </a:r>
          </a:p>
          <a:p>
            <a:r>
              <a:rPr lang="en-US" dirty="0" smtClean="0"/>
              <a:t>Circuit-switched networks may encounter </a:t>
            </a:r>
            <a:r>
              <a:rPr lang="en-US" dirty="0" err="1" smtClean="0"/>
              <a:t>trac</a:t>
            </a:r>
            <a:r>
              <a:rPr lang="en-US" dirty="0" smtClean="0"/>
              <a:t> overload situations when the</a:t>
            </a:r>
          </a:p>
          <a:p>
            <a:r>
              <a:rPr lang="en-US" dirty="0" err="1" smtClean="0"/>
              <a:t>oered</a:t>
            </a:r>
            <a:r>
              <a:rPr lang="en-US" dirty="0" smtClean="0"/>
              <a:t> </a:t>
            </a:r>
            <a:r>
              <a:rPr lang="en-US" dirty="0" err="1" smtClean="0"/>
              <a:t>trac</a:t>
            </a:r>
            <a:r>
              <a:rPr lang="en-US" dirty="0" smtClean="0"/>
              <a:t> load exceeds the network capacity, and in such situations, there is</a:t>
            </a:r>
          </a:p>
          <a:p>
            <a:r>
              <a:rPr lang="en-US" dirty="0" smtClean="0"/>
              <a:t>a need to reject (block, or drop) new connections. Such blocking (or dropping)</a:t>
            </a:r>
          </a:p>
          <a:p>
            <a:r>
              <a:rPr lang="en-US" dirty="0" smtClean="0"/>
              <a:t>has adverse implication on </a:t>
            </a:r>
            <a:r>
              <a:rPr lang="en-US" dirty="0" err="1" smtClean="0"/>
              <a:t>QoS</a:t>
            </a:r>
            <a:r>
              <a:rPr lang="en-US" dirty="0" smtClean="0"/>
              <a:t> perceived by users and therefore the likelihood</a:t>
            </a:r>
          </a:p>
          <a:p>
            <a:r>
              <a:rPr lang="en-US" dirty="0" smtClean="0"/>
              <a:t>or probability of such events should not exceed a certain predetermined values. </a:t>
            </a:r>
          </a:p>
          <a:p>
            <a:r>
              <a:rPr lang="en-US" dirty="0" smtClean="0"/>
              <a:t>Accurate evaluation of blocking probability is important for </a:t>
            </a:r>
            <a:r>
              <a:rPr lang="en-US" dirty="0" err="1" smtClean="0"/>
              <a:t>trac</a:t>
            </a:r>
            <a:r>
              <a:rPr lang="en-US" dirty="0" smtClean="0"/>
              <a:t> management</a:t>
            </a:r>
          </a:p>
          <a:p>
            <a:r>
              <a:rPr lang="en-US" dirty="0" smtClean="0"/>
              <a:t>as well as for network design and dimensioning, so that there are </a:t>
            </a:r>
            <a:r>
              <a:rPr lang="en-US" dirty="0" err="1" smtClean="0"/>
              <a:t>sucient</a:t>
            </a:r>
            <a:r>
              <a:rPr lang="en-US" dirty="0" smtClean="0"/>
              <a:t> resources</a:t>
            </a:r>
          </a:p>
          <a:p>
            <a:r>
              <a:rPr lang="en-US" dirty="0" smtClean="0"/>
              <a:t>available to meet </a:t>
            </a:r>
            <a:r>
              <a:rPr lang="en-US" dirty="0" err="1" smtClean="0"/>
              <a:t>QoS</a:t>
            </a:r>
            <a:r>
              <a:rPr lang="en-US" dirty="0" smtClean="0"/>
              <a:t> requirements.</a:t>
            </a:r>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Two</a:t>
            </a:r>
            <a:r>
              <a:rPr lang="en-US" baseline="0" dirty="0" smtClean="0"/>
              <a:t> conventional </a:t>
            </a:r>
            <a:r>
              <a:rPr lang="en-US" baseline="0" dirty="0" err="1" smtClean="0"/>
              <a:t>mrthods</a:t>
            </a:r>
            <a:r>
              <a:rPr lang="en-US" baseline="0" dirty="0" smtClean="0"/>
              <a:t> can be used to obtain the </a:t>
            </a:r>
            <a:r>
              <a:rPr lang="en-US" baseline="0" dirty="0" err="1" smtClean="0"/>
              <a:t>bp</a:t>
            </a:r>
            <a:r>
              <a:rPr lang="en-US" baseline="0" dirty="0" smtClean="0"/>
              <a:t> for a </a:t>
            </a:r>
            <a:r>
              <a:rPr lang="en-US" baseline="0" dirty="0" err="1" smtClean="0"/>
              <a:t>cS</a:t>
            </a:r>
            <a:r>
              <a:rPr lang="en-US" baseline="0" dirty="0" smtClean="0"/>
              <a:t> network. When the capacity is less than a hundred, discrete event simulation can be used directly to get the result. With the increase of the </a:t>
            </a:r>
            <a:r>
              <a:rPr lang="en-US" baseline="0" dirty="0" err="1" smtClean="0"/>
              <a:t>capapcity</a:t>
            </a:r>
            <a:r>
              <a:rPr lang="en-US" baseline="0" dirty="0" smtClean="0"/>
              <a:t> to several thousands, the computation time of simulation will be too large to tolerate  and that is when EFPA, short for </a:t>
            </a:r>
            <a:r>
              <a:rPr lang="en-US" baseline="0" dirty="0" err="1" smtClean="0"/>
              <a:t>erlang</a:t>
            </a:r>
            <a:r>
              <a:rPr lang="en-US" baseline="0" dirty="0" smtClean="0"/>
              <a:t> fixed point </a:t>
            </a:r>
            <a:r>
              <a:rPr lang="en-US" baseline="0" dirty="0" err="1" smtClean="0"/>
              <a:t>approxiamation</a:t>
            </a:r>
            <a:r>
              <a:rPr lang="en-US" baseline="0" dirty="0" smtClean="0"/>
              <a:t> is applied. We observe that when the capacity is small, errors introduced by the assumptions of EFPA is </a:t>
            </a:r>
            <a:r>
              <a:rPr lang="en-US" baseline="0" dirty="0" err="1" smtClean="0"/>
              <a:t>ovious</a:t>
            </a:r>
            <a:r>
              <a:rPr lang="en-US" baseline="0" dirty="0" smtClean="0"/>
              <a:t> and the </a:t>
            </a:r>
            <a:r>
              <a:rPr lang="en-US" baseline="0" dirty="0" err="1" smtClean="0"/>
              <a:t>accuacy</a:t>
            </a:r>
            <a:r>
              <a:rPr lang="en-US" baseline="0" dirty="0" smtClean="0"/>
              <a:t> of EFPA increased with the increasing </a:t>
            </a:r>
            <a:r>
              <a:rPr lang="en-US" baseline="0" dirty="0" err="1" smtClean="0"/>
              <a:t>capacty</a:t>
            </a:r>
            <a:r>
              <a:rPr lang="en-US" baseline="0" dirty="0" smtClean="0"/>
              <a:t>. This has been proved by </a:t>
            </a:r>
            <a:r>
              <a:rPr lang="en-US" baseline="0" dirty="0" err="1" smtClean="0"/>
              <a:t>kelly</a:t>
            </a:r>
            <a:r>
              <a:rPr lang="en-US" baseline="0" dirty="0" smtClean="0"/>
              <a:t> in 1986 that EFPA is </a:t>
            </a:r>
            <a:r>
              <a:rPr lang="en-US" baseline="0" dirty="0" err="1" smtClean="0"/>
              <a:t>asymptoticlly</a:t>
            </a:r>
            <a:r>
              <a:rPr lang="en-US" baseline="0" dirty="0" smtClean="0"/>
              <a:t> accurate when the capacity is large which give us the confidence to  apply EFPA when the </a:t>
            </a:r>
            <a:r>
              <a:rPr lang="en-US" baseline="0" dirty="0" err="1" smtClean="0"/>
              <a:t>capapcity</a:t>
            </a:r>
            <a:r>
              <a:rPr lang="en-US" baseline="0" dirty="0" smtClean="0"/>
              <a:t> is several thousands. The same </a:t>
            </a:r>
            <a:r>
              <a:rPr lang="en-US" baseline="0" dirty="0" err="1" smtClean="0"/>
              <a:t>thind</a:t>
            </a:r>
            <a:r>
              <a:rPr lang="en-US" baseline="0" dirty="0" smtClean="0"/>
              <a:t> will happen to EFPA if we further raise the capacity to tens of thousands which in a practical problem nowadays. </a:t>
            </a:r>
            <a:r>
              <a:rPr lang="en-US" dirty="0" smtClean="0"/>
              <a:t>Today’s DWDM networks</a:t>
            </a:r>
          </a:p>
          <a:p>
            <a:r>
              <a:rPr lang="en-US" dirty="0" smtClean="0"/>
              <a:t>with nearly hundred wavelengths per optical fiber and</a:t>
            </a:r>
          </a:p>
          <a:p>
            <a:r>
              <a:rPr lang="en-US" dirty="0" smtClean="0"/>
              <a:t>hundreds optical fibers per cable yielding tens of thousands</a:t>
            </a:r>
          </a:p>
          <a:p>
            <a:r>
              <a:rPr lang="en-US" dirty="0" smtClean="0"/>
              <a:t>wavelength channels per cable. If a wavelength is further subdivided</a:t>
            </a:r>
          </a:p>
          <a:p>
            <a:r>
              <a:rPr lang="en-US" dirty="0" smtClean="0"/>
              <a:t>into hundreds of TDM channels, millions of channels</a:t>
            </a:r>
          </a:p>
          <a:p>
            <a:r>
              <a:rPr lang="en-US" dirty="0" smtClean="0"/>
              <a:t>per cable is a realistic scenario. Using the conventional EFPA which repeatedly computes the</a:t>
            </a:r>
          </a:p>
          <a:p>
            <a:r>
              <a:rPr lang="en-US" dirty="0" smtClean="0"/>
              <a:t>link blocking probability by applying a recursive procedure</a:t>
            </a:r>
          </a:p>
          <a:p>
            <a:r>
              <a:rPr lang="en-US" dirty="0" smtClean="0"/>
              <a:t>to the </a:t>
            </a:r>
            <a:r>
              <a:rPr lang="en-US" dirty="0" err="1" smtClean="0"/>
              <a:t>Erlang</a:t>
            </a:r>
            <a:r>
              <a:rPr lang="en-US" dirty="0" smtClean="0"/>
              <a:t>-B formula, will be computationally infeasible</a:t>
            </a:r>
          </a:p>
          <a:p>
            <a:r>
              <a:rPr lang="en-US" dirty="0" smtClean="0"/>
              <a:t>for such networks with many channels per cable.</a:t>
            </a:r>
          </a:p>
          <a:p>
            <a:endParaRPr lang="en-US" dirty="0" smtClean="0"/>
          </a:p>
          <a:p>
            <a:r>
              <a:rPr lang="en-US" dirty="0" smtClean="0"/>
              <a:t>A relay</a:t>
            </a:r>
            <a:r>
              <a:rPr lang="en-US" baseline="0" dirty="0" smtClean="0"/>
              <a:t> race is a good description for our current situation. </a:t>
            </a:r>
            <a:r>
              <a:rPr lang="en-US" altLang="zh-CN" baseline="0" dirty="0" smtClean="0"/>
              <a:t>Simulation is our first athlete who will run a few miles, but not long, and </a:t>
            </a:r>
            <a:r>
              <a:rPr lang="en-US" altLang="zh-CN" baseline="0" dirty="0" err="1" smtClean="0"/>
              <a:t>paa</a:t>
            </a:r>
            <a:r>
              <a:rPr lang="en-US" altLang="zh-CN" baseline="0" dirty="0" smtClean="0"/>
              <a:t> the baton to EFPA, which is more capable and can continue for some distance and we need to find some person to get the baton from EFPA where EFPA is computationally </a:t>
            </a:r>
            <a:r>
              <a:rPr lang="en-US" altLang="zh-CN" baseline="0" dirty="0" err="1" smtClean="0"/>
              <a:t>prohibitive,we</a:t>
            </a:r>
            <a:r>
              <a:rPr lang="en-US" altLang="zh-CN" baseline="0" dirty="0" smtClean="0"/>
              <a:t> need some person who can get a comparable accurate result and fast.</a:t>
            </a:r>
            <a:endParaRPr lang="en-US" dirty="0" smtClean="0"/>
          </a:p>
          <a:p>
            <a:endParaRPr lang="en-US" dirty="0" smtClean="0"/>
          </a:p>
          <a:p>
            <a:r>
              <a:rPr lang="en-US" dirty="0" smtClean="0"/>
              <a:t>Relay</a:t>
            </a:r>
            <a:r>
              <a:rPr lang="en-US" baseline="0" dirty="0" smtClean="0"/>
              <a:t> race; baton</a:t>
            </a:r>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a:t>
            </a:r>
            <a:r>
              <a:rPr lang="en-US" baseline="0" dirty="0" smtClean="0"/>
              <a:t> us the idea of </a:t>
            </a:r>
            <a:r>
              <a:rPr lang="en-US" baseline="0" dirty="0" err="1" smtClean="0"/>
              <a:t>implrmenting</a:t>
            </a:r>
            <a:r>
              <a:rPr lang="en-US" baseline="0" dirty="0" smtClean="0"/>
              <a:t> an </a:t>
            </a:r>
            <a:r>
              <a:rPr lang="en-US" baseline="0" dirty="0" err="1" smtClean="0"/>
              <a:t>asymptotixc</a:t>
            </a:r>
            <a:r>
              <a:rPr lang="en-US" baseline="0" dirty="0" smtClean="0"/>
              <a:t> EFPA. And Kelly study and result of EFPA provide an </a:t>
            </a:r>
            <a:r>
              <a:rPr lang="en-US" b="1" dirty="0" smtClean="0"/>
              <a:t>theoretical support of this idea. So let ‘s discuss </a:t>
            </a:r>
            <a:r>
              <a:rPr lang="en-US" b="1" dirty="0" err="1" smtClean="0"/>
              <a:t>kelly</a:t>
            </a:r>
            <a:r>
              <a:rPr lang="en-US" b="1" dirty="0" smtClean="0"/>
              <a:t> result first.</a:t>
            </a:r>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Internet2  provides the U.S. research and education community with a network that satisfies their bandwidth-intensive requirements. The network itself is a dynamic, robust and cost-effective hybrid optical and packet network. It furnishes a 100 </a:t>
            </a:r>
            <a:r>
              <a:rPr lang="en-US" dirty="0" err="1" smtClean="0"/>
              <a:t>Gbit</a:t>
            </a:r>
            <a:r>
              <a:rPr lang="en-US" dirty="0" smtClean="0"/>
              <a:t>/s network backbone to more than 210 U.S. educational institutions, 70 corporations and 45 non-profit and government agencies.</a:t>
            </a:r>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capacity is sufficiently</a:t>
            </a:r>
          </a:p>
          <a:p>
            <a:r>
              <a:rPr lang="en-US" dirty="0" smtClean="0"/>
              <a:t>large, the A-EFPA results are very close to those of EFPA.</a:t>
            </a:r>
          </a:p>
          <a:p>
            <a:r>
              <a:rPr lang="en-US" dirty="0" smtClean="0"/>
              <a:t>For C  20; 000, the relative discrepancy is less than 0:2%.</a:t>
            </a:r>
          </a:p>
          <a:p>
            <a:r>
              <a:rPr lang="en-US" dirty="0" smtClean="0"/>
              <a:t>Simulations confirm that the accuracy of EFPA increases with</a:t>
            </a:r>
          </a:p>
          <a:p>
            <a:r>
              <a:rPr lang="en-US" dirty="0" smtClean="0"/>
              <a:t>increasing number of circuits per link.</a:t>
            </a:r>
          </a:p>
          <a:p>
            <a:endParaRPr lang="en-US" dirty="0" smtClean="0"/>
          </a:p>
          <a:p>
            <a:r>
              <a:rPr lang="en-US" dirty="0" smtClean="0"/>
              <a:t>For </a:t>
            </a:r>
            <a:r>
              <a:rPr lang="en-US" dirty="0" err="1" smtClean="0"/>
              <a:t>NSFNet</a:t>
            </a:r>
            <a:r>
              <a:rPr lang="en-US" dirty="0" smtClean="0"/>
              <a:t>, there are 156 OD pairs. For each OD pair, the</a:t>
            </a:r>
          </a:p>
          <a:p>
            <a:r>
              <a:rPr lang="en-US" dirty="0" smtClean="0"/>
              <a:t>offered load is set to be 0:025C, so that the total load offered</a:t>
            </a:r>
          </a:p>
          <a:p>
            <a:r>
              <a:rPr lang="en-US" dirty="0" smtClean="0"/>
              <a:t>to some of the links is larger than the capacity (note that in</a:t>
            </a:r>
          </a:p>
          <a:p>
            <a:r>
              <a:rPr lang="en-US" dirty="0" smtClean="0"/>
              <a:t>the </a:t>
            </a:r>
            <a:r>
              <a:rPr lang="en-US" dirty="0" err="1" smtClean="0"/>
              <a:t>NSFNet</a:t>
            </a:r>
            <a:r>
              <a:rPr lang="en-US" dirty="0" smtClean="0"/>
              <a:t> example, some links serve almost 100 OD pairs).</a:t>
            </a:r>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provides the running time used to calculate the</a:t>
            </a:r>
          </a:p>
          <a:p>
            <a:r>
              <a:rPr lang="en-US" dirty="0" smtClean="0"/>
              <a:t>blocking probability in </a:t>
            </a:r>
            <a:r>
              <a:rPr lang="en-US" dirty="0" err="1" smtClean="0"/>
              <a:t>NSFNet</a:t>
            </a:r>
            <a:r>
              <a:rPr lang="en-US" dirty="0" smtClean="0"/>
              <a:t> for different C values. Observe</a:t>
            </a:r>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considered A-EFPA and EFPA implementation</a:t>
            </a:r>
          </a:p>
          <a:p>
            <a:r>
              <a:rPr lang="en-US" dirty="0" smtClean="0"/>
              <a:t>for CS networks with fixed routing based on asymptotic link</a:t>
            </a:r>
          </a:p>
          <a:p>
            <a:r>
              <a:rPr lang="en-US" dirty="0" smtClean="0"/>
              <a:t>blocking probability derivation. From the numerical results</a:t>
            </a:r>
          </a:p>
          <a:p>
            <a:r>
              <a:rPr lang="en-US" dirty="0" smtClean="0"/>
              <a:t>obtained using </a:t>
            </a:r>
            <a:r>
              <a:rPr lang="en-US" dirty="0" err="1" smtClean="0"/>
              <a:t>NSFNet</a:t>
            </a:r>
            <a:r>
              <a:rPr lang="en-US" dirty="0" smtClean="0"/>
              <a:t> and Internet2 networks, we observe</a:t>
            </a:r>
          </a:p>
          <a:p>
            <a:r>
              <a:rPr lang="en-US" dirty="0" smtClean="0"/>
              <a:t>that when link capacity is large, A-EFPA results are very close</a:t>
            </a:r>
          </a:p>
          <a:p>
            <a:r>
              <a:rPr lang="en-US" dirty="0" smtClean="0"/>
              <a:t>to those of EFPA, but A-EFPA saves approximately 99.9999%</a:t>
            </a:r>
          </a:p>
          <a:p>
            <a:r>
              <a:rPr lang="en-US" dirty="0" smtClean="0"/>
              <a:t>of the computing time. We have demonstrated very accurate</a:t>
            </a:r>
          </a:p>
          <a:p>
            <a:r>
              <a:rPr lang="en-US" dirty="0" smtClean="0"/>
              <a:t>calculations of the blocking probability using simulations,</a:t>
            </a:r>
          </a:p>
          <a:p>
            <a:r>
              <a:rPr lang="en-US" dirty="0" smtClean="0"/>
              <a:t>EFPA and A-EFPA. Complementing each other, these three</a:t>
            </a:r>
          </a:p>
          <a:p>
            <a:r>
              <a:rPr lang="en-US" dirty="0" smtClean="0"/>
              <a:t>methods are used for different ranges of parameter values.</a:t>
            </a:r>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I will first introduce</a:t>
            </a:r>
            <a:r>
              <a:rPr lang="en-US" altLang="zh-TW" baseline="0" dirty="0" smtClean="0"/>
              <a:t> the energy considerations of future networks and the motivation for using circuit switching.</a:t>
            </a:r>
          </a:p>
          <a:p>
            <a:r>
              <a:rPr lang="en-US" altLang="zh-TW" baseline="0" dirty="0" smtClean="0"/>
              <a:t>Then I will talk about the network model and the method to evaluate the blocking probability in the model. The results will be discussed after that. Then is the conclusion and at last is the q and a time.</a:t>
            </a:r>
            <a:endParaRPr lang="zh-TW" altLang="en-US" dirty="0"/>
          </a:p>
        </p:txBody>
      </p:sp>
      <p:sp>
        <p:nvSpPr>
          <p:cNvPr id="4" name="Slide Number Placeholder 3"/>
          <p:cNvSpPr>
            <a:spLocks noGrp="1"/>
          </p:cNvSpPr>
          <p:nvPr>
            <p:ph type="sldNum" sz="quarter" idx="10"/>
          </p:nvPr>
        </p:nvSpPr>
        <p:spPr/>
        <p:txBody>
          <a:bodyPr/>
          <a:lstStyle/>
          <a:p>
            <a:fld id="{F68CBC35-339B-4A3E-91F5-7FC5DF6E73DC}"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have considered a circuit-switched multiservice </a:t>
            </a:r>
            <a:r>
              <a:rPr lang="en-US" dirty="0" err="1" smtClean="0"/>
              <a:t>multirate</a:t>
            </a:r>
            <a:endParaRPr lang="en-US" dirty="0" smtClean="0"/>
          </a:p>
          <a:p>
            <a:r>
              <a:rPr lang="en-US" dirty="0" smtClean="0"/>
              <a:t>network with deflection routing and trunk reservation, and</a:t>
            </a:r>
          </a:p>
          <a:p>
            <a:r>
              <a:rPr lang="en-US" dirty="0" smtClean="0"/>
              <a:t>introduced two new approximations, OPCA and service-based</a:t>
            </a:r>
          </a:p>
          <a:p>
            <a:r>
              <a:rPr lang="en-US" dirty="0" smtClean="0"/>
              <a:t>OPCA, for the estimation of the network blocking probabilities</a:t>
            </a:r>
          </a:p>
          <a:p>
            <a:r>
              <a:rPr lang="en-US" dirty="0" smtClean="0"/>
              <a:t>of various traffic classes</a:t>
            </a:r>
          </a:p>
          <a:p>
            <a:r>
              <a:rPr lang="en-US" dirty="0" smtClean="0"/>
              <a:t>demonstrated that in most cases, service-based OPCA can estimate</a:t>
            </a:r>
          </a:p>
          <a:p>
            <a:r>
              <a:rPr lang="en-US" dirty="0" smtClean="0"/>
              <a:t>the network blocking probabilities reasonably well and is</a:t>
            </a:r>
          </a:p>
          <a:p>
            <a:r>
              <a:rPr lang="en-US" dirty="0" smtClean="0"/>
              <a:t>generally more accurate and more conservative than EFPA. </a:t>
            </a:r>
          </a:p>
          <a:p>
            <a:r>
              <a:rPr lang="en-US" dirty="0" smtClean="0"/>
              <a:t>We have also observed that OPCA can significantly overestimate</a:t>
            </a:r>
          </a:p>
          <a:p>
            <a:r>
              <a:rPr lang="en-US" dirty="0" smtClean="0"/>
              <a:t>the network blocking probabilities under certain scenarios and</a:t>
            </a:r>
          </a:p>
          <a:p>
            <a:r>
              <a:rPr lang="en-US" dirty="0" smtClean="0"/>
              <a:t>the performance of OPCA is not as robust as service-based</a:t>
            </a:r>
          </a:p>
          <a:p>
            <a:r>
              <a:rPr lang="en-US" dirty="0" smtClean="0"/>
              <a:t>OPCA and EFPA. </a:t>
            </a:r>
          </a:p>
          <a:p>
            <a:endParaRPr lang="en-US" dirty="0" smtClean="0"/>
          </a:p>
          <a:p>
            <a:r>
              <a:rPr lang="en-US" dirty="0" smtClean="0"/>
              <a:t>Furthermore, we have proposed max(EFPA,</a:t>
            </a:r>
          </a:p>
          <a:p>
            <a:r>
              <a:rPr lang="en-US" dirty="0" smtClean="0"/>
              <a:t>service-based OPCA), as an improvement over EFPA and</a:t>
            </a:r>
          </a:p>
          <a:p>
            <a:r>
              <a:rPr lang="en-US" dirty="0" smtClean="0"/>
              <a:t>service-based OPCA, and demonstrated that it gives accurate</a:t>
            </a:r>
          </a:p>
          <a:p>
            <a:r>
              <a:rPr lang="en-US" dirty="0" smtClean="0"/>
              <a:t>and conservative estimation of the network blocking probabilities.</a:t>
            </a:r>
          </a:p>
          <a:p>
            <a:r>
              <a:rPr lang="en-US" dirty="0" smtClean="0"/>
              <a:t>The results have also demonstrated the robustness of the</a:t>
            </a:r>
          </a:p>
          <a:p>
            <a:r>
              <a:rPr lang="en-US" dirty="0" smtClean="0"/>
              <a:t>approximations to the shape of the holding time distribution.</a:t>
            </a:r>
          </a:p>
          <a:p>
            <a:r>
              <a:rPr lang="en-US" dirty="0" smtClean="0"/>
              <a:t>Finally, we have shown that max(EFPA, service-based OPCA)</a:t>
            </a:r>
          </a:p>
          <a:p>
            <a:r>
              <a:rPr lang="en-US" dirty="0" smtClean="0"/>
              <a:t>is applicable to the network blocking probabilities estimation</a:t>
            </a:r>
          </a:p>
          <a:p>
            <a:r>
              <a:rPr lang="en-US" dirty="0" smtClean="0"/>
              <a:t>in large networks such as the Coronet, for which the simulation</a:t>
            </a:r>
          </a:p>
          <a:p>
            <a:r>
              <a:rPr lang="en-US" dirty="0" smtClean="0"/>
              <a:t>results are computationally prohibitive.</a:t>
            </a:r>
          </a:p>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53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Poisson error — EFPA assumes that the traffic offered to any trunk follows a Poisson process whereas in fact the traffic offered by an overflow stream is known to have higher variance than a Poisson process [55], while traffic offered to a sequence of trunks on a path may be smoothed out when offered to one trunk due to blocking in another trunk. Note that in their original work, the authors of [42] considered an improvement of accuracy by matching both the mean and the variance. However, a common use of EFPA, henceforth referred to as the basic version of EFPA, is based on only matching the mean and the Poisson assumption.</a:t>
            </a:r>
          </a:p>
          <a:p>
            <a:r>
              <a:rPr lang="en-US" dirty="0" smtClean="0"/>
              <a:t>The independence error — EFPA assumes that </a:t>
            </a:r>
            <a:r>
              <a:rPr lang="en-US" dirty="0" err="1" smtClean="0"/>
              <a:t>servergroups</a:t>
            </a:r>
            <a:r>
              <a:rPr lang="en-US" dirty="0" smtClean="0"/>
              <a:t> are mutually independent, whereas they are in </a:t>
            </a:r>
            <a:r>
              <a:rPr lang="en-US" dirty="0" err="1" smtClean="0"/>
              <a:t>factstatistically</a:t>
            </a:r>
            <a:r>
              <a:rPr lang="en-US" dirty="0" smtClean="0"/>
              <a:t> dependent because a large number of </a:t>
            </a:r>
            <a:r>
              <a:rPr lang="en-US" dirty="0" err="1" smtClean="0"/>
              <a:t>busyservers</a:t>
            </a:r>
            <a:r>
              <a:rPr lang="en-US" dirty="0" smtClean="0"/>
              <a:t> in a server group may indicate a heavy </a:t>
            </a:r>
            <a:r>
              <a:rPr lang="en-US" dirty="0" err="1" smtClean="0"/>
              <a:t>trafficperiod</a:t>
            </a:r>
            <a:r>
              <a:rPr lang="en-US" dirty="0" smtClean="0"/>
              <a:t> and potential overflow to other server groups, </a:t>
            </a:r>
            <a:r>
              <a:rPr lang="en-US" dirty="0" err="1" smtClean="0"/>
              <a:t>sothat</a:t>
            </a:r>
            <a:r>
              <a:rPr lang="en-US" dirty="0" smtClean="0"/>
              <a:t> other server groups are also likely to be </a:t>
            </a:r>
            <a:r>
              <a:rPr lang="en-US" dirty="0" err="1" smtClean="0"/>
              <a:t>heavilyloaded</a:t>
            </a:r>
            <a:r>
              <a:rPr lang="en-US" dirty="0" smtClean="0"/>
              <a:t> at that time. Dependence between trunks </a:t>
            </a:r>
            <a:r>
              <a:rPr lang="en-US" dirty="0" err="1" smtClean="0"/>
              <a:t>alsooccur</a:t>
            </a:r>
            <a:r>
              <a:rPr lang="en-US" dirty="0" smtClean="0"/>
              <a:t> even if overflowed is not allowed (i.e. in fixed routing networks); if for example there is high load on one trunk on a certain end-to-end path, it may be a result of high load on this path, in which case, other trunks on this path will also have high load.</a:t>
            </a:r>
          </a:p>
          <a:p>
            <a:endParaRPr lang="en-US" dirty="0" smtClean="0"/>
          </a:p>
          <a:p>
            <a:r>
              <a:rPr lang="en-US" dirty="0" smtClean="0"/>
              <a:t>Two effects:</a:t>
            </a:r>
          </a:p>
          <a:p>
            <a:r>
              <a:rPr lang="en-US" dirty="0" smtClean="0"/>
              <a:t>overflows </a:t>
            </a:r>
          </a:p>
          <a:p>
            <a:r>
              <a:rPr lang="en-US" dirty="0" smtClean="0"/>
              <a:t>connection requires a multi-hop path to be established. </a:t>
            </a:r>
          </a:p>
          <a:p>
            <a:endParaRPr lang="en-US" dirty="0" smtClean="0"/>
          </a:p>
          <a:p>
            <a:r>
              <a:rPr lang="en-US" dirty="0" smtClean="0"/>
              <a:t>overflow errors and path errors. </a:t>
            </a:r>
          </a:p>
          <a:p>
            <a:r>
              <a:rPr lang="en-US" dirty="0" smtClean="0"/>
              <a:t>While overflow errors always cause underestimation of blocking probability (ignoring high variance of overflow traffic and dependence),</a:t>
            </a:r>
          </a:p>
          <a:p>
            <a:r>
              <a:rPr lang="en-US" dirty="0" smtClean="0"/>
              <a:t>the path error overestimates blocking probability because it ignores the effect of traffic smoothing, and the positive correlation of trunk occupancy along the path that increases the probability to admit calls.</a:t>
            </a:r>
          </a:p>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miter lim="800000"/>
            <a:headEnd/>
            <a:tailEnd/>
          </a:ln>
        </p:spPr>
        <p:txBody>
          <a:bodyPr/>
          <a:lstStyle/>
          <a:p>
            <a:fld id="{5508B379-DA14-4238-B65A-28C711822435}" type="slidenum">
              <a:rPr lang="zh-TW" altLang="en-AU"/>
              <a:pPr/>
              <a:t>3</a:t>
            </a:fld>
            <a:endParaRPr lang="en-AU" altLang="zh-TW"/>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smtClean="0"/>
              <a:t>In CS</a:t>
            </a:r>
            <a:r>
              <a:rPr lang="en-US" baseline="0" dirty="0" smtClean="0"/>
              <a:t>, there is </a:t>
            </a:r>
            <a:r>
              <a:rPr lang="en-US" dirty="0" smtClean="0">
                <a:latin typeface="Times New Roman" pitchFamily="18" charset="0"/>
                <a:cs typeface="Times New Roman" pitchFamily="18" charset="0"/>
              </a:rPr>
              <a:t>n</a:t>
            </a:r>
            <a:r>
              <a:rPr lang="en-US" altLang="zh-TW" dirty="0" smtClean="0">
                <a:latin typeface="Times New Roman" pitchFamily="18" charset="0"/>
                <a:cs typeface="Times New Roman" pitchFamily="18" charset="0"/>
              </a:rPr>
              <a:t>o need to for individual treatment of packets which is more energy efficient. And in circuit switching, the congestion control is at the call level. When a call arrival and it can not find a free </a:t>
            </a:r>
            <a:r>
              <a:rPr lang="en-US" altLang="zh-TW" dirty="0" err="1" smtClean="0">
                <a:latin typeface="Times New Roman" pitchFamily="18" charset="0"/>
                <a:cs typeface="Times New Roman" pitchFamily="18" charset="0"/>
              </a:rPr>
              <a:t>lightpath</a:t>
            </a:r>
            <a:r>
              <a:rPr lang="en-US" altLang="zh-TW" dirty="0" smtClean="0">
                <a:latin typeface="Times New Roman" pitchFamily="18" charset="0"/>
                <a:cs typeface="Times New Roman" pitchFamily="18" charset="0"/>
              </a:rPr>
              <a:t> between the origin node to the destination node, it will leave the network. But in packet switching, the packet may transmit through some trunks before it is blocked. This kind of transmission will waste resource and energy.  After a </a:t>
            </a:r>
            <a:r>
              <a:rPr lang="en-US" altLang="zh-TW" dirty="0" err="1" smtClean="0">
                <a:latin typeface="Times New Roman" pitchFamily="18" charset="0"/>
                <a:cs typeface="Times New Roman" pitchFamily="18" charset="0"/>
              </a:rPr>
              <a:t>lightpath</a:t>
            </a:r>
            <a:r>
              <a:rPr lang="en-US" altLang="zh-TW" dirty="0" smtClean="0">
                <a:latin typeface="Times New Roman" pitchFamily="18" charset="0"/>
                <a:cs typeface="Times New Roman" pitchFamily="18" charset="0"/>
              </a:rPr>
              <a:t> connection is established for an arrival call, the switch is reconfigured such that the bits are switched from their input port to output ports with little or no buffering, and the transportation is </a:t>
            </a:r>
            <a:r>
              <a:rPr lang="en-US" altLang="zh-TW" dirty="0" err="1" smtClean="0">
                <a:latin typeface="Times New Roman" pitchFamily="18" charset="0"/>
                <a:cs typeface="Times New Roman" pitchFamily="18" charset="0"/>
              </a:rPr>
              <a:t>alos</a:t>
            </a:r>
            <a:r>
              <a:rPr lang="en-US" altLang="zh-TW" dirty="0" smtClean="0">
                <a:latin typeface="Times New Roman" pitchFamily="18" charset="0"/>
                <a:cs typeface="Times New Roman" pitchFamily="18" charset="0"/>
              </a:rPr>
              <a:t> simple, it does not need table look-up, header processing and counting packets, witch will use less energy and greener than PS.  What is more, since we transmit the call in one </a:t>
            </a:r>
            <a:r>
              <a:rPr lang="en-US" altLang="zh-TW" dirty="0" err="1" smtClean="0">
                <a:latin typeface="Times New Roman" pitchFamily="18" charset="0"/>
                <a:cs typeface="Times New Roman" pitchFamily="18" charset="0"/>
              </a:rPr>
              <a:t>lightpath</a:t>
            </a:r>
            <a:r>
              <a:rPr lang="en-US" altLang="zh-TW" dirty="0" smtClean="0">
                <a:latin typeface="Times New Roman" pitchFamily="18" charset="0"/>
                <a:cs typeface="Times New Roman" pitchFamily="18" charset="0"/>
              </a:rPr>
              <a:t>, synchronization is not a problem. But CS need to find free links in each trunk along the path for an arrival call before establish the </a:t>
            </a:r>
            <a:r>
              <a:rPr lang="en-US" altLang="zh-TW" dirty="0" err="1" smtClean="0">
                <a:latin typeface="Times New Roman" pitchFamily="18" charset="0"/>
                <a:cs typeface="Times New Roman" pitchFamily="18" charset="0"/>
              </a:rPr>
              <a:t>lightpath</a:t>
            </a:r>
            <a:r>
              <a:rPr lang="en-US" altLang="zh-TW" dirty="0" smtClean="0">
                <a:latin typeface="Times New Roman" pitchFamily="18" charset="0"/>
                <a:cs typeface="Times New Roman" pitchFamily="18" charset="0"/>
              </a:rPr>
              <a:t>, which is no need in PS.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When the traffic load exceeds the network</a:t>
            </a:r>
            <a:r>
              <a:rPr lang="en-US" altLang="zh-TW" baseline="0" dirty="0" smtClean="0"/>
              <a:t> capacity, in such situation, there is a need to block new connections. </a:t>
            </a:r>
            <a:r>
              <a:rPr lang="en-US" altLang="zh-TW" dirty="0" smtClean="0"/>
              <a:t>It is very likely that for a directional OD pair</a:t>
            </a:r>
            <a:r>
              <a:rPr lang="en-US" altLang="zh-TW" baseline="0" dirty="0" smtClean="0"/>
              <a:t> m, </a:t>
            </a:r>
            <a:r>
              <a:rPr lang="en-US" altLang="zh-TW" dirty="0" smtClean="0"/>
              <a:t>there are multiple routes between the source and the destination. Usually we will choose the shortest path as the primary path. </a:t>
            </a:r>
            <a:r>
              <a:rPr lang="en-US" altLang="zh-TW" baseline="0" dirty="0" smtClean="0"/>
              <a:t>To reduce the blocking probability, </a:t>
            </a:r>
            <a:r>
              <a:rPr lang="en-US" altLang="zh-TW" baseline="0" dirty="0" smtClean="0">
                <a:latin typeface="Arial" charset="0"/>
              </a:rPr>
              <a:t>i</a:t>
            </a:r>
            <a:r>
              <a:rPr lang="en-US" altLang="zh-TW" dirty="0" smtClean="0">
                <a:latin typeface="Arial" charset="0"/>
              </a:rPr>
              <a:t>f a shortest </a:t>
            </a:r>
            <a:r>
              <a:rPr lang="en-US" altLang="zh-TW" dirty="0" err="1" smtClean="0">
                <a:latin typeface="Arial" charset="0"/>
              </a:rPr>
              <a:t>lightpath</a:t>
            </a:r>
            <a:r>
              <a:rPr lang="en-US" altLang="zh-TW" dirty="0" smtClean="0">
                <a:latin typeface="Arial" charset="0"/>
              </a:rPr>
              <a:t> end-to-end is unavailable, the call can try other paths called</a:t>
            </a:r>
            <a:r>
              <a:rPr lang="en-US" altLang="zh-TW" baseline="0" dirty="0" smtClean="0">
                <a:latin typeface="Arial" charset="0"/>
              </a:rPr>
              <a:t> alternate path. Alternate routes usually are</a:t>
            </a:r>
            <a:r>
              <a:rPr lang="en-US" altLang="zh-TW" dirty="0" smtClean="0"/>
              <a:t> more costly in terms of the use of network resources. The use of more and more costly alternate routes may adversely affect blocking probability. Therefore, the number of allowable overflow attempts by a particular call may be limited, so a call is blocked after a finite number of alternate routes attempts.</a:t>
            </a:r>
            <a:endParaRPr lang="zh-TW" altLang="en-US" dirty="0"/>
          </a:p>
        </p:txBody>
      </p:sp>
      <p:sp>
        <p:nvSpPr>
          <p:cNvPr id="4" name="Slide Number Placeholder 3"/>
          <p:cNvSpPr>
            <a:spLocks noGrp="1"/>
          </p:cNvSpPr>
          <p:nvPr>
            <p:ph type="sldNum" sz="quarter" idx="10"/>
          </p:nvPr>
        </p:nvSpPr>
        <p:spPr/>
        <p:txBody>
          <a:bodyPr/>
          <a:lstStyle/>
          <a:p>
            <a:fld id="{F68CBC35-339B-4A3E-91F5-7FC5DF6E73DC}" type="slidenum">
              <a:rPr lang="zh-TW" altLang="en-US" smtClean="0"/>
              <a:pPr/>
              <a:t>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t>total traffic offered to any server group of K servers also follows a Poisson process with rate equal to the sum of the rates of all individual input streams and all overflow attempts</a:t>
            </a:r>
          </a:p>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overflow errors and path errors. </a:t>
            </a:r>
          </a:p>
          <a:p>
            <a:r>
              <a:rPr lang="en-US" dirty="0" smtClean="0"/>
              <a:t>While overflow errors always cause underestimation of blocking probability (ignoring high variance of overflow traffic and dependence),</a:t>
            </a:r>
          </a:p>
          <a:p>
            <a:r>
              <a:rPr lang="en-US" dirty="0" smtClean="0"/>
              <a:t>the path error overestimates blocking probability because it ignores the effect of traffic smoothing, and the positive correlation of trunk occupancy along the path that increases the probability to admit calls.</a:t>
            </a:r>
          </a:p>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the holding times of the long-lived connections are significantly</a:t>
            </a:r>
          </a:p>
          <a:p>
            <a:r>
              <a:rPr lang="en-US" dirty="0" smtClean="0"/>
              <a:t>longer than those of the short-lived connections</a:t>
            </a:r>
          </a:p>
          <a:p>
            <a:endParaRPr lang="en-US" dirty="0" smtClean="0"/>
          </a:p>
          <a:p>
            <a:r>
              <a:rPr lang="en-US" dirty="0" smtClean="0"/>
              <a:t>Are classified into long lived (static) and short lived (dynamic)</a:t>
            </a:r>
          </a:p>
          <a:p>
            <a:r>
              <a:rPr lang="en-US" dirty="0" smtClean="0"/>
              <a:t>Permanent or semi-permanent connection between major cities, that are used to serve many flows of many users over a long period of time, can be considered long lived where the holding time can be in terms of hours. </a:t>
            </a:r>
          </a:p>
          <a:p>
            <a:r>
              <a:rPr lang="en-US" dirty="0" smtClean="0"/>
              <a:t>On the other hand, on-demand short-lived connections between individual OD pairs of users in the order of seconds or less may be classified as dynamic.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Long-lived circuit switched connections are likely to have priority over the short-lived ones, as long-lived connections can be booked well in advance, so it is reasonable to assume that their performance will not be affected by the loading of the short-lived circuit-switched connections.</a:t>
            </a:r>
          </a:p>
          <a:p>
            <a:r>
              <a:rPr lang="en-US" dirty="0" smtClean="0"/>
              <a:t>long-lived connections between major cities or data centers carry traffic from many users, so it is justifiable for them to have preemptive priority over the short-lived ones. Otherwise, the long-lived connections have to compete with the much more frequent short-lived demands in the same pool of resources, so their blocking probability will increase significantly, which will be detrimental to the many customers they serve. Such priority is also likely to be given to connections that serve the large data bursts generated by the LHC [2] which were the key reason for the design of the LHC network. Then lower priority short-lived connections can share the remaining capacity.</a:t>
            </a:r>
          </a:p>
          <a:p>
            <a:endParaRPr lang="en-US" dirty="0"/>
          </a:p>
        </p:txBody>
      </p:sp>
      <p:sp>
        <p:nvSpPr>
          <p:cNvPr id="4" name="Slide Number Placeholder 3"/>
          <p:cNvSpPr>
            <a:spLocks noGrp="1"/>
          </p:cNvSpPr>
          <p:nvPr>
            <p:ph type="sldNum" sz="quarter" idx="10"/>
          </p:nvPr>
        </p:nvSpPr>
        <p:spPr/>
        <p:txBody>
          <a:bodyPr/>
          <a:lstStyle/>
          <a:p>
            <a:fld id="{E98781B4-97F9-405B-AD21-3F7B0AFAE1A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04271-7A65-4474-AC77-41432FA07E34}" type="datetime1">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E8174-B575-410D-9FA2-95E20823BE6B}" type="datetime1">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D41982-6F4F-4505-B882-758C916F1CFF}" type="datetime1">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957209-50AA-4C64-A52F-1793682E1C88}" type="datetime1">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66969-A0DE-48D4-B628-02C86E95A5C5}" type="datetime1">
              <a:rPr lang="en-US" smtClean="0"/>
              <a:pPr/>
              <a:t>7/4/2013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6B9278-026D-4554-86EC-4764DBB18813}" type="datetime1">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92243-F2FD-4A86-80EE-27716CF60555}" type="datetime1">
              <a:rPr lang="en-US" smtClean="0"/>
              <a:pPr/>
              <a:t>7/4/2013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F8E80B-6B32-481C-A032-65EAB3499199}" type="datetime1">
              <a:rPr lang="en-US" smtClean="0"/>
              <a:pPr/>
              <a:t>7/4/2013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3F6E0-5B95-49CC-801D-009586683417}" type="datetime1">
              <a:rPr lang="en-US" smtClean="0"/>
              <a:pPr/>
              <a:t>7/4/2013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AFB10-D98B-4EA4-BEE9-05C4C0BD656D}" type="datetime1">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2E7273-6EFA-4908-894D-E81CC8B896EF}" type="datetime1">
              <a:rPr lang="en-US" smtClean="0"/>
              <a:pPr/>
              <a:t>7/4/2013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40582-0166-4995-B5F2-10F010565F67}" type="datetime1">
              <a:rPr lang="en-US" smtClean="0"/>
              <a:pPr/>
              <a:t>7/4/2013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fiberstore.com/Research-work-of-transmission-systems-CWDM-VS-DWDM-aid-63.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80"/>
            <a:ext cx="9448800" cy="1470025"/>
          </a:xfrm>
        </p:spPr>
        <p:txBody>
          <a:bodyPr>
            <a:noAutofit/>
          </a:bodyPr>
          <a:lstStyle/>
          <a:p>
            <a:r>
              <a:rPr lang="en-US" sz="4000" dirty="0" smtClean="0"/>
              <a:t>PERFORMANCE ANALYSIS OF CIRCUIT</a:t>
            </a:r>
            <a:br>
              <a:rPr lang="en-US" sz="4000" dirty="0" smtClean="0"/>
            </a:br>
            <a:r>
              <a:rPr lang="en-US" sz="4000" dirty="0" smtClean="0"/>
              <a:t>SWITCHED NETWORKS</a:t>
            </a:r>
            <a:endParaRPr lang="en-US" sz="4000" dirty="0">
              <a:latin typeface="Arial" pitchFamily="34" charset="0"/>
              <a:cs typeface="Arial" pitchFamily="34" charset="0"/>
            </a:endParaRPr>
          </a:p>
        </p:txBody>
      </p:sp>
      <p:sp>
        <p:nvSpPr>
          <p:cNvPr id="3" name="Subtitle 2"/>
          <p:cNvSpPr>
            <a:spLocks noGrp="1"/>
          </p:cNvSpPr>
          <p:nvPr>
            <p:ph type="subTitle" idx="1"/>
          </p:nvPr>
        </p:nvSpPr>
        <p:spPr>
          <a:xfrm>
            <a:off x="685800" y="2514600"/>
            <a:ext cx="7696200" cy="3657600"/>
          </a:xfrm>
        </p:spPr>
        <p:txBody>
          <a:bodyPr>
            <a:normAutofit/>
          </a:bodyPr>
          <a:lstStyle/>
          <a:p>
            <a:r>
              <a:rPr lang="en-US" altLang="zh-CN" b="1" i="1" dirty="0" smtClean="0">
                <a:solidFill>
                  <a:schemeClr val="tx1"/>
                </a:solidFill>
                <a:latin typeface="Times New Roman" pitchFamily="18" charset="0"/>
                <a:cs typeface="Times New Roman" pitchFamily="18" charset="0"/>
              </a:rPr>
              <a:t>WANG </a:t>
            </a:r>
            <a:r>
              <a:rPr lang="en-US" altLang="zh-CN" b="1" i="1" dirty="0" err="1" smtClean="0">
                <a:solidFill>
                  <a:schemeClr val="tx1"/>
                </a:solidFill>
                <a:latin typeface="Times New Roman" pitchFamily="18" charset="0"/>
                <a:cs typeface="Times New Roman" pitchFamily="18" charset="0"/>
              </a:rPr>
              <a:t>Meiqian</a:t>
            </a:r>
            <a:r>
              <a:rPr lang="en-US" altLang="zh-CN" b="1" i="1" dirty="0" smtClean="0">
                <a:solidFill>
                  <a:schemeClr val="tx1"/>
                </a:solidFill>
                <a:latin typeface="Times New Roman" pitchFamily="18" charset="0"/>
                <a:cs typeface="Times New Roman" pitchFamily="18" charset="0"/>
              </a:rPr>
              <a:t> </a:t>
            </a:r>
            <a:r>
              <a:rPr lang="en-US" altLang="zh-TW" dirty="0" smtClean="0">
                <a:solidFill>
                  <a:schemeClr val="tx1"/>
                </a:solidFill>
                <a:latin typeface="Times New Roman" pitchFamily="18" charset="0"/>
                <a:cs typeface="Times New Roman" pitchFamily="18" charset="0"/>
              </a:rPr>
              <a:t>(51747598)</a:t>
            </a:r>
          </a:p>
          <a:p>
            <a:r>
              <a:rPr lang="en-US" altLang="zh-TW" dirty="0" smtClean="0">
                <a:solidFill>
                  <a:schemeClr val="tx1"/>
                </a:solidFill>
                <a:latin typeface="Times New Roman" pitchFamily="18" charset="0"/>
                <a:cs typeface="Times New Roman" pitchFamily="18" charset="0"/>
              </a:rPr>
              <a:t>Supervisor: </a:t>
            </a:r>
            <a:r>
              <a:rPr lang="en-US" altLang="zh-TW" b="1" i="1" dirty="0" smtClean="0">
                <a:solidFill>
                  <a:schemeClr val="tx1"/>
                </a:solidFill>
                <a:latin typeface="Times New Roman" pitchFamily="18" charset="0"/>
                <a:cs typeface="Times New Roman" pitchFamily="18" charset="0"/>
              </a:rPr>
              <a:t>Dr.</a:t>
            </a:r>
            <a:r>
              <a:rPr lang="en-US" altLang="zh-TW" b="1" dirty="0" smtClean="0">
                <a:solidFill>
                  <a:schemeClr val="tx1"/>
                </a:solidFill>
                <a:latin typeface="Times New Roman" pitchFamily="18" charset="0"/>
                <a:cs typeface="Times New Roman" pitchFamily="18" charset="0"/>
              </a:rPr>
              <a:t>  </a:t>
            </a:r>
            <a:r>
              <a:rPr lang="en-US" altLang="zh-TW" b="1" i="1" dirty="0" smtClean="0">
                <a:solidFill>
                  <a:schemeClr val="tx1"/>
                </a:solidFill>
                <a:latin typeface="Times New Roman" pitchFamily="18" charset="0"/>
                <a:cs typeface="Times New Roman" pitchFamily="18" charset="0"/>
              </a:rPr>
              <a:t>WONG, Eric W M</a:t>
            </a:r>
          </a:p>
          <a:p>
            <a:r>
              <a:rPr lang="en-US" altLang="zh-TW" dirty="0" smtClean="0">
                <a:solidFill>
                  <a:schemeClr val="tx1"/>
                </a:solidFill>
                <a:latin typeface="Times New Roman" pitchFamily="18" charset="0"/>
                <a:cs typeface="Times New Roman" pitchFamily="18" charset="0"/>
              </a:rPr>
              <a:t>Co-supervisor: </a:t>
            </a:r>
            <a:r>
              <a:rPr lang="en-US" altLang="zh-TW" b="1" i="1" dirty="0" smtClean="0">
                <a:solidFill>
                  <a:schemeClr val="tx1"/>
                </a:solidFill>
                <a:latin typeface="Times New Roman" pitchFamily="18" charset="0"/>
                <a:cs typeface="Times New Roman" pitchFamily="18" charset="0"/>
              </a:rPr>
              <a:t>Prof.  ZUKERMAN, Moshe</a:t>
            </a:r>
          </a:p>
          <a:p>
            <a:r>
              <a:rPr lang="en-US" altLang="zh-CN" dirty="0" smtClean="0">
                <a:solidFill>
                  <a:schemeClr val="tx1"/>
                </a:solidFill>
                <a:latin typeface="Times New Roman" pitchFamily="18" charset="0"/>
                <a:cs typeface="Times New Roman" pitchFamily="18" charset="0"/>
              </a:rPr>
              <a:t>Jul</a:t>
            </a:r>
            <a:r>
              <a:rPr lang="en-US" altLang="zh-TW" dirty="0" smtClean="0">
                <a:solidFill>
                  <a:schemeClr val="tx1"/>
                </a:solidFill>
                <a:latin typeface="Times New Roman" pitchFamily="18" charset="0"/>
                <a:cs typeface="Times New Roman" pitchFamily="18" charset="0"/>
              </a:rPr>
              <a:t>. 4, 2013</a:t>
            </a:r>
          </a:p>
          <a:p>
            <a:r>
              <a:rPr lang="en-US" sz="1900" dirty="0">
                <a:solidFill>
                  <a:schemeClr val="tx1"/>
                </a:solidFill>
                <a:latin typeface="Times New Roman" pitchFamily="18" charset="0"/>
                <a:cs typeface="Times New Roman" pitchFamily="18" charset="0"/>
              </a:rPr>
              <a:t>Further Credits: V. </a:t>
            </a:r>
            <a:r>
              <a:rPr lang="en-US" sz="1900" dirty="0" err="1">
                <a:solidFill>
                  <a:schemeClr val="tx1"/>
                </a:solidFill>
                <a:latin typeface="Times New Roman" pitchFamily="18" charset="0"/>
                <a:cs typeface="Times New Roman" pitchFamily="18" charset="0"/>
              </a:rPr>
              <a:t>Abramov</a:t>
            </a:r>
            <a:r>
              <a:rPr lang="en-US" sz="1900" dirty="0">
                <a:solidFill>
                  <a:schemeClr val="tx1"/>
                </a:solidFill>
                <a:latin typeface="Times New Roman" pitchFamily="18" charset="0"/>
                <a:cs typeface="Times New Roman" pitchFamily="18" charset="0"/>
              </a:rPr>
              <a:t>, Li </a:t>
            </a:r>
            <a:r>
              <a:rPr lang="en-US" sz="1900" dirty="0" err="1" smtClean="0">
                <a:solidFill>
                  <a:schemeClr val="tx1"/>
                </a:solidFill>
                <a:latin typeface="Times New Roman" pitchFamily="18" charset="0"/>
                <a:cs typeface="Times New Roman" pitchFamily="18" charset="0"/>
              </a:rPr>
              <a:t>Shuo</a:t>
            </a:r>
            <a:r>
              <a:rPr lang="en-US" sz="1900" dirty="0" smtClean="0">
                <a:solidFill>
                  <a:schemeClr val="tx1"/>
                </a:solidFill>
                <a:latin typeface="Times New Roman" pitchFamily="18" charset="0"/>
                <a:cs typeface="Times New Roman" pitchFamily="18" charset="0"/>
              </a:rPr>
              <a:t>.</a:t>
            </a:r>
            <a:endParaRPr lang="en-US" sz="1900" dirty="0">
              <a:latin typeface="Times New Roman" pitchFamily="18" charset="0"/>
              <a:cs typeface="Times New Roman" pitchFamily="18" charset="0"/>
            </a:endParaRPr>
          </a:p>
        </p:txBody>
      </p:sp>
      <p:pic>
        <p:nvPicPr>
          <p:cNvPr id="32769" name="Picture 1" descr="E:\QQPCmgr\My Documents\My Pictures\logo_cityu_home.png"/>
          <p:cNvPicPr>
            <a:picLocks noChangeAspect="1" noChangeArrowheads="1"/>
          </p:cNvPicPr>
          <p:nvPr/>
        </p:nvPicPr>
        <p:blipFill>
          <a:blip r:embed="rId3"/>
          <a:srcRect/>
          <a:stretch>
            <a:fillRect/>
          </a:stretch>
        </p:blipFill>
        <p:spPr bwMode="auto">
          <a:xfrm>
            <a:off x="381000" y="5791200"/>
            <a:ext cx="1714500" cy="7620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Erlang</a:t>
            </a:r>
            <a:r>
              <a:rPr lang="en-US" dirty="0" smtClean="0"/>
              <a:t> Fixed Point Approximation (EFPA)</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decoupling a given system into independent server groups</a:t>
            </a:r>
          </a:p>
          <a:p>
            <a:pPr>
              <a:buFont typeface="Wingdings" pitchFamily="2" charset="2"/>
              <a:buChar char="Ø"/>
            </a:pPr>
            <a:r>
              <a:rPr lang="en-US" dirty="0" smtClean="0"/>
              <a:t>total traffic offered to any server follows a Poisson process </a:t>
            </a:r>
          </a:p>
          <a:p>
            <a:pPr lvl="1">
              <a:buFont typeface="Wingdings" pitchFamily="2" charset="2"/>
              <a:buChar char="§"/>
            </a:pPr>
            <a:r>
              <a:rPr lang="en-US" dirty="0" smtClean="0"/>
              <a:t>all individual input streams</a:t>
            </a:r>
          </a:p>
          <a:p>
            <a:pPr lvl="1">
              <a:buFont typeface="Wingdings" pitchFamily="2" charset="2"/>
              <a:buChar char="§"/>
            </a:pPr>
            <a:r>
              <a:rPr lang="en-US" dirty="0" smtClean="0"/>
              <a:t> all overflow attempts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in EFPA</a:t>
            </a:r>
            <a:endParaRPr lang="en-US" dirty="0"/>
          </a:p>
        </p:txBody>
      </p:sp>
      <p:sp>
        <p:nvSpPr>
          <p:cNvPr id="3" name="Content Placeholder 2"/>
          <p:cNvSpPr>
            <a:spLocks noGrp="1"/>
          </p:cNvSpPr>
          <p:nvPr>
            <p:ph idx="1"/>
          </p:nvPr>
        </p:nvSpPr>
        <p:spPr>
          <a:xfrm>
            <a:off x="457200" y="1600200"/>
            <a:ext cx="8229600" cy="4543443"/>
          </a:xfrm>
        </p:spPr>
        <p:txBody>
          <a:bodyPr>
            <a:normAutofit fontScale="92500" lnSpcReduction="10000"/>
          </a:bodyPr>
          <a:lstStyle/>
          <a:p>
            <a:r>
              <a:rPr lang="en-US" sz="2400" dirty="0" smtClean="0"/>
              <a:t>Two effects:</a:t>
            </a:r>
          </a:p>
          <a:p>
            <a:r>
              <a:rPr lang="en-US" sz="2400" dirty="0" smtClean="0"/>
              <a:t>overflows </a:t>
            </a:r>
          </a:p>
          <a:p>
            <a:r>
              <a:rPr lang="en-US" sz="2400" dirty="0" smtClean="0"/>
              <a:t>connection requires a multi-hop path to be established.</a:t>
            </a:r>
          </a:p>
          <a:p>
            <a:endParaRPr lang="en-US" sz="2400" dirty="0" smtClean="0"/>
          </a:p>
          <a:p>
            <a:endParaRPr lang="en-US" sz="2400" dirty="0" smtClean="0"/>
          </a:p>
          <a:p>
            <a:endParaRPr lang="en-US" sz="2400" dirty="0" smtClean="0"/>
          </a:p>
          <a:p>
            <a:endParaRPr lang="en-US" sz="2400" dirty="0" smtClean="0"/>
          </a:p>
          <a:p>
            <a:r>
              <a:rPr lang="en-US" sz="2400" dirty="0" smtClean="0"/>
              <a:t>Overflow  error -- ignoring high variance of overflow traffic and dependence </a:t>
            </a:r>
          </a:p>
          <a:p>
            <a:r>
              <a:rPr lang="en-US" sz="2400" dirty="0" smtClean="0"/>
              <a:t>Path error-- ignores the effect of traffic smoothing, and the positive correlation of trunk occupancy along the path that increases the probability to admit calls</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5" name="Picture 2"/>
          <p:cNvPicPr>
            <a:picLocks noChangeAspect="1" noChangeArrowheads="1"/>
          </p:cNvPicPr>
          <p:nvPr/>
        </p:nvPicPr>
        <p:blipFill>
          <a:blip r:embed="rId3"/>
          <a:srcRect/>
          <a:stretch>
            <a:fillRect/>
          </a:stretch>
        </p:blipFill>
        <p:spPr bwMode="auto">
          <a:xfrm>
            <a:off x="928662" y="2643182"/>
            <a:ext cx="7506340" cy="1443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Overflow Priority </a:t>
            </a:r>
            <a:r>
              <a:rPr lang="en-US" altLang="zh-CN" dirty="0" smtClean="0"/>
              <a:t>classification Approximation (</a:t>
            </a:r>
            <a:r>
              <a:rPr lang="en-US" dirty="0" smtClean="0"/>
              <a:t>OPCA</a:t>
            </a:r>
            <a:r>
              <a:rPr lang="en-US" altLang="zh-CN"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Impose fictitious preemptive priority structure to a given model</a:t>
            </a:r>
          </a:p>
          <a:p>
            <a:pPr lvl="1"/>
            <a:r>
              <a:rPr lang="en-US" dirty="0" smtClean="0"/>
              <a:t>Junior calls</a:t>
            </a:r>
          </a:p>
          <a:p>
            <a:pPr lvl="1"/>
            <a:r>
              <a:rPr lang="en-US" dirty="0" smtClean="0"/>
              <a:t>Senior calls</a:t>
            </a:r>
          </a:p>
          <a:p>
            <a:r>
              <a:rPr lang="en-US" dirty="0" smtClean="0"/>
              <a:t>Apply EFPA</a:t>
            </a:r>
            <a:r>
              <a:rPr lang="en-US" altLang="zh-CN" dirty="0" smtClean="0"/>
              <a:t>-like algorithm</a:t>
            </a:r>
            <a:r>
              <a:rPr lang="en-US" dirty="0" smtClean="0"/>
              <a:t> in the fictitious model</a:t>
            </a:r>
          </a:p>
          <a:p>
            <a:r>
              <a:rPr lang="en-US" dirty="0" smtClean="0"/>
              <a:t>Better approximation in most cases</a:t>
            </a:r>
          </a:p>
          <a:p>
            <a:pPr lvl="1"/>
            <a:r>
              <a:rPr lang="en-US" dirty="0" smtClean="0"/>
              <a:t>Increase the proportion of junior calls in the network</a:t>
            </a:r>
          </a:p>
          <a:p>
            <a:pPr lvl="1"/>
            <a:r>
              <a:rPr lang="en-US" dirty="0" smtClean="0"/>
              <a:t>Reduce overflow error and path error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6" name="Flowchart: Process 5"/>
          <p:cNvSpPr/>
          <p:nvPr/>
        </p:nvSpPr>
        <p:spPr>
          <a:xfrm>
            <a:off x="2071670" y="2928934"/>
            <a:ext cx="1643074" cy="64294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True Model (TM)</a:t>
            </a:r>
            <a:endParaRPr lang="en-US" dirty="0">
              <a:solidFill>
                <a:schemeClr val="tx1"/>
              </a:solidFill>
            </a:endParaRPr>
          </a:p>
        </p:txBody>
      </p:sp>
      <p:sp>
        <p:nvSpPr>
          <p:cNvPr id="7" name="Down Arrow 6"/>
          <p:cNvSpPr/>
          <p:nvPr/>
        </p:nvSpPr>
        <p:spPr>
          <a:xfrm>
            <a:off x="2857488" y="3643314"/>
            <a:ext cx="45719"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Process 7"/>
          <p:cNvSpPr/>
          <p:nvPr/>
        </p:nvSpPr>
        <p:spPr>
          <a:xfrm>
            <a:off x="2071670" y="4500570"/>
            <a:ext cx="1714512" cy="50006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Estimation of TM</a:t>
            </a:r>
            <a:endParaRPr lang="en-US" dirty="0">
              <a:solidFill>
                <a:schemeClr val="tx1"/>
              </a:solidFill>
            </a:endParaRPr>
          </a:p>
        </p:txBody>
      </p:sp>
      <p:sp>
        <p:nvSpPr>
          <p:cNvPr id="9" name="TextBox 8"/>
          <p:cNvSpPr txBox="1"/>
          <p:nvPr/>
        </p:nvSpPr>
        <p:spPr>
          <a:xfrm>
            <a:off x="714348" y="3714752"/>
            <a:ext cx="1857356" cy="646331"/>
          </a:xfrm>
          <a:prstGeom prst="rect">
            <a:avLst/>
          </a:prstGeom>
          <a:noFill/>
        </p:spPr>
        <p:txBody>
          <a:bodyPr wrap="square" rtlCol="0">
            <a:spAutoFit/>
          </a:bodyPr>
          <a:lstStyle/>
          <a:p>
            <a:r>
              <a:rPr lang="en-US" i="1" dirty="0" smtClean="0"/>
              <a:t>Apply EFPA to the TM</a:t>
            </a:r>
            <a:endParaRPr lang="en-US" i="1" dirty="0"/>
          </a:p>
        </p:txBody>
      </p:sp>
      <p:sp>
        <p:nvSpPr>
          <p:cNvPr id="10" name="Right Arrow 9"/>
          <p:cNvSpPr/>
          <p:nvPr/>
        </p:nvSpPr>
        <p:spPr>
          <a:xfrm>
            <a:off x="3737414" y="3214686"/>
            <a:ext cx="1928826"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5715008" y="2927220"/>
            <a:ext cx="1643074" cy="64294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Fictitious Model (FM)</a:t>
            </a:r>
            <a:endParaRPr lang="en-US" dirty="0">
              <a:solidFill>
                <a:schemeClr val="tx1"/>
              </a:solidFill>
            </a:endParaRPr>
          </a:p>
        </p:txBody>
      </p:sp>
      <p:sp>
        <p:nvSpPr>
          <p:cNvPr id="12" name="TextBox 11"/>
          <p:cNvSpPr txBox="1"/>
          <p:nvPr/>
        </p:nvSpPr>
        <p:spPr>
          <a:xfrm>
            <a:off x="3786182" y="2500306"/>
            <a:ext cx="1857356" cy="646331"/>
          </a:xfrm>
          <a:prstGeom prst="rect">
            <a:avLst/>
          </a:prstGeom>
          <a:noFill/>
        </p:spPr>
        <p:txBody>
          <a:bodyPr wrap="square" rtlCol="0">
            <a:spAutoFit/>
          </a:bodyPr>
          <a:lstStyle/>
          <a:p>
            <a:r>
              <a:rPr lang="en-US" i="1" dirty="0" smtClean="0"/>
              <a:t>Construct the FM from the TM</a:t>
            </a:r>
            <a:endParaRPr lang="en-US" i="1" dirty="0"/>
          </a:p>
        </p:txBody>
      </p:sp>
      <p:sp>
        <p:nvSpPr>
          <p:cNvPr id="13" name="Flowchart: Process 12"/>
          <p:cNvSpPr/>
          <p:nvPr/>
        </p:nvSpPr>
        <p:spPr>
          <a:xfrm>
            <a:off x="5715008" y="4500570"/>
            <a:ext cx="1714512" cy="50006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Estimation of FM</a:t>
            </a:r>
            <a:endParaRPr lang="en-US" dirty="0">
              <a:solidFill>
                <a:schemeClr val="tx1"/>
              </a:solidFill>
            </a:endParaRPr>
          </a:p>
        </p:txBody>
      </p:sp>
      <p:sp>
        <p:nvSpPr>
          <p:cNvPr id="14" name="Down Arrow 13"/>
          <p:cNvSpPr/>
          <p:nvPr/>
        </p:nvSpPr>
        <p:spPr>
          <a:xfrm>
            <a:off x="6500826" y="3620644"/>
            <a:ext cx="45719"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715140" y="3643314"/>
            <a:ext cx="1857356" cy="646331"/>
          </a:xfrm>
          <a:prstGeom prst="rect">
            <a:avLst/>
          </a:prstGeom>
          <a:noFill/>
        </p:spPr>
        <p:txBody>
          <a:bodyPr wrap="square" rtlCol="0">
            <a:spAutoFit/>
          </a:bodyPr>
          <a:lstStyle/>
          <a:p>
            <a:r>
              <a:rPr lang="en-US" i="1" dirty="0" smtClean="0"/>
              <a:t>Apply EFPA to the FM</a:t>
            </a: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Circuit Switched Networks with long-lived and short-lived connections</a:t>
            </a:r>
          </a:p>
        </p:txBody>
      </p:sp>
      <p:sp>
        <p:nvSpPr>
          <p:cNvPr id="3" name="Content Placeholder 2"/>
          <p:cNvSpPr>
            <a:spLocks noGrp="1"/>
          </p:cNvSpPr>
          <p:nvPr>
            <p:ph idx="1"/>
          </p:nvPr>
        </p:nvSpPr>
        <p:spPr/>
        <p:txBody>
          <a:bodyPr>
            <a:normAutofit/>
          </a:bodyPr>
          <a:lstStyle/>
          <a:p>
            <a:r>
              <a:rPr lang="en-US" dirty="0" smtClean="0"/>
              <a:t>Permanent or semi-permanent connection between major cities</a:t>
            </a:r>
          </a:p>
          <a:p>
            <a:r>
              <a:rPr lang="en-US" dirty="0" smtClean="0"/>
              <a:t> On-demand short-lived connections between individual OD pairs of users in the order of seconds or less</a:t>
            </a:r>
          </a:p>
          <a:p>
            <a:r>
              <a:rPr lang="en-US" dirty="0" smtClean="0"/>
              <a:t>Long-lived connection</a:t>
            </a:r>
          </a:p>
          <a:p>
            <a:r>
              <a:rPr lang="en-US" dirty="0" smtClean="0"/>
              <a:t>Short-lived connection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Priority</a:t>
            </a:r>
            <a:endParaRPr lang="en-US" dirty="0"/>
          </a:p>
        </p:txBody>
      </p:sp>
      <p:sp>
        <p:nvSpPr>
          <p:cNvPr id="3" name="Content Placeholder 2"/>
          <p:cNvSpPr>
            <a:spLocks noGrp="1"/>
          </p:cNvSpPr>
          <p:nvPr>
            <p:ph idx="1"/>
          </p:nvPr>
        </p:nvSpPr>
        <p:spPr/>
        <p:txBody>
          <a:bodyPr>
            <a:normAutofit/>
          </a:bodyPr>
          <a:lstStyle/>
          <a:p>
            <a:r>
              <a:rPr lang="en-US" dirty="0" smtClean="0"/>
              <a:t>long-lived connections can be booked well in advance.</a:t>
            </a:r>
          </a:p>
          <a:p>
            <a:r>
              <a:rPr lang="en-US" dirty="0" smtClean="0"/>
              <a:t>long-lived connections between major cities or data centers carry traffic from many users, so it is justifiable for them to have preemptive priority over the short-lived ones.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quasi-stationary</a:t>
            </a:r>
            <a:endParaRPr lang="en-US" dirty="0"/>
          </a:p>
        </p:txBody>
      </p:sp>
      <p:sp>
        <p:nvSpPr>
          <p:cNvPr id="3" name="Content Placeholder 2"/>
          <p:cNvSpPr>
            <a:spLocks noGrp="1"/>
          </p:cNvSpPr>
          <p:nvPr>
            <p:ph idx="1"/>
          </p:nvPr>
        </p:nvSpPr>
        <p:spPr/>
        <p:txBody>
          <a:bodyPr/>
          <a:lstStyle/>
          <a:p>
            <a:r>
              <a:rPr lang="en-US" dirty="0" smtClean="0"/>
              <a:t>changes in system states observed by one type of traffic, due to changes in other traffic type(s), are rare.</a:t>
            </a:r>
          </a:p>
          <a:p>
            <a:pPr marL="621792" lvl="1" indent="-228600">
              <a:spcBef>
                <a:spcPts val="324"/>
              </a:spcBef>
              <a:buClr>
                <a:schemeClr val="accent1"/>
              </a:buClr>
              <a:buFont typeface="Verdana"/>
              <a:buChar char="◦"/>
              <a:defRPr/>
            </a:pPr>
            <a:r>
              <a:rPr lang="en-US" altLang="zh-TW" dirty="0" smtClean="0">
                <a:latin typeface="Times New Roman" pitchFamily="18" charset="0"/>
                <a:cs typeface="Times New Roman" pitchFamily="18" charset="0"/>
              </a:rPr>
              <a:t>The holding times of long-lived traffic are much longer than those of short-lived traffic.</a:t>
            </a:r>
          </a:p>
          <a:p>
            <a:pPr marL="621792" lvl="1" indent="-228600">
              <a:spcBef>
                <a:spcPts val="324"/>
              </a:spcBef>
              <a:buClr>
                <a:schemeClr val="accent1"/>
              </a:buClr>
              <a:buFont typeface="Verdana"/>
              <a:buChar char="◦"/>
              <a:defRPr/>
            </a:pPr>
            <a:r>
              <a:rPr lang="en-US" altLang="zh-CN" dirty="0" smtClean="0">
                <a:latin typeface="Times New Roman" pitchFamily="18" charset="0"/>
                <a:cs typeface="Times New Roman" pitchFamily="18" charset="0"/>
              </a:rPr>
              <a:t>Short-lived </a:t>
            </a:r>
            <a:r>
              <a:rPr lang="en-US" altLang="zh-TW" dirty="0" smtClean="0">
                <a:latin typeface="Times New Roman" pitchFamily="18" charset="0"/>
                <a:cs typeface="Times New Roman" pitchFamily="18" charset="0"/>
              </a:rPr>
              <a:t>traffic can approximately reach steady state while connections of </a:t>
            </a:r>
            <a:r>
              <a:rPr lang="en-US" altLang="zh-CN" dirty="0" smtClean="0">
                <a:latin typeface="Times New Roman" pitchFamily="18" charset="0"/>
                <a:cs typeface="Times New Roman" pitchFamily="18" charset="0"/>
              </a:rPr>
              <a:t>long-lived</a:t>
            </a:r>
            <a:r>
              <a:rPr lang="en-US" altLang="zh-TW" dirty="0" smtClean="0">
                <a:latin typeface="Times New Roman" pitchFamily="18" charset="0"/>
                <a:cs typeface="Times New Roman" pitchFamily="18" charset="0"/>
              </a:rPr>
              <a:t>  remains unchanged.</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The </a:t>
            </a:r>
            <a:r>
              <a:rPr lang="en-US" dirty="0" smtClean="0"/>
              <a:t>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Times New Roman" pitchFamily="18" charset="0"/>
                <a:cs typeface="Times New Roman" pitchFamily="18" charset="0"/>
              </a:rPr>
              <a:t>A circuit switching network with </a:t>
            </a:r>
            <a:r>
              <a:rPr lang="en-US" dirty="0" smtClean="0"/>
              <a:t>edge-disjoint alternative paths</a:t>
            </a:r>
            <a:endParaRPr lang="en-US" dirty="0" smtClean="0">
              <a:latin typeface="Times New Roman" pitchFamily="18" charset="0"/>
              <a:cs typeface="Times New Roman" pitchFamily="18" charset="0"/>
            </a:endParaRPr>
          </a:p>
          <a:p>
            <a:r>
              <a:rPr lang="en-US" dirty="0" smtClean="0"/>
              <a:t>Long-lived calls</a:t>
            </a:r>
          </a:p>
          <a:p>
            <a:r>
              <a:rPr lang="en-US" dirty="0" smtClean="0"/>
              <a:t>Short-lived calls</a:t>
            </a:r>
          </a:p>
          <a:p>
            <a:r>
              <a:rPr lang="en-US" altLang="zh-CN" dirty="0" smtClean="0"/>
              <a:t>Preemptive priority of long-lived calls</a:t>
            </a:r>
            <a:endParaRPr lang="en-US" dirty="0" smtClean="0"/>
          </a:p>
          <a:p>
            <a:pPr marL="342900" lvl="1" indent="-342900">
              <a:buFont typeface="Arial" pitchFamily="34" charset="0"/>
              <a:buChar char="•"/>
            </a:pPr>
            <a:r>
              <a:rPr lang="en-US" altLang="zh-TW" dirty="0" smtClean="0">
                <a:latin typeface="Times New Roman" pitchFamily="18" charset="0"/>
                <a:cs typeface="Times New Roman" pitchFamily="18" charset="0"/>
              </a:rPr>
              <a:t>Poisson arrival of connection requests.</a:t>
            </a:r>
          </a:p>
          <a:p>
            <a:pPr marL="342900" lvl="1" indent="-342900">
              <a:buFont typeface="Arial" pitchFamily="34" charset="0"/>
              <a:buChar char="•"/>
            </a:pPr>
            <a:r>
              <a:rPr lang="en-US" dirty="0" smtClean="0"/>
              <a:t>exponentially distributed holding times</a:t>
            </a:r>
          </a:p>
          <a:p>
            <a:pPr marL="342900" lvl="1" indent="-342900">
              <a:buFont typeface="Arial" pitchFamily="34" charset="0"/>
              <a:buChar char="•"/>
            </a:pPr>
            <a:r>
              <a:rPr lang="en-US" dirty="0" smtClean="0"/>
              <a:t>Mean holding time of long-lived calls much longer than short-lived ones (200)</a:t>
            </a:r>
          </a:p>
          <a:p>
            <a:pPr marL="342900" lvl="1" indent="-342900">
              <a:buFont typeface="Arial" pitchFamily="34" charset="0"/>
              <a:buChar char="•"/>
            </a:pPr>
            <a:r>
              <a:rPr lang="en-US" dirty="0" smtClean="0"/>
              <a:t>a maximum number D of overflow attempts </a:t>
            </a:r>
          </a:p>
          <a:p>
            <a:pPr marL="342900" lvl="1" indent="-342900">
              <a:buFont typeface="Arial" pitchFamily="34" charset="0"/>
              <a:buChar char="•"/>
            </a:pPr>
            <a:r>
              <a:rPr lang="en-US" dirty="0" smtClean="0"/>
              <a:t>trunk reservation to reserve certain resource to primary path connections </a:t>
            </a:r>
          </a:p>
          <a:p>
            <a:pPr marL="342900" lvl="1" indent="-342900">
              <a:buFont typeface="Arial" pitchFamily="34" charset="0"/>
              <a:buChar char="•"/>
            </a:pPr>
            <a:endParaRPr lang="en-US" dirty="0" smtClean="0"/>
          </a:p>
          <a:p>
            <a:pPr marL="342900" lvl="1" indent="-342900">
              <a:buFont typeface="Arial" pitchFamily="34" charset="0"/>
              <a:buChar char="•"/>
            </a:pPr>
            <a:endParaRPr lang="en-US" altLang="zh-TW" dirty="0" smtClean="0">
              <a:latin typeface="Times New Roman" pitchFamily="18" charset="0"/>
              <a:cs typeface="Times New Roman" pitchFamily="18"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US" dirty="0" smtClean="0"/>
              <a:t>Network blocking probability by EFPA</a:t>
            </a:r>
            <a:endParaRPr lang="en-US" dirty="0"/>
          </a:p>
        </p:txBody>
      </p:sp>
      <p:sp>
        <p:nvSpPr>
          <p:cNvPr id="3" name="Content Placeholder 2"/>
          <p:cNvSpPr>
            <a:spLocks noGrp="1"/>
          </p:cNvSpPr>
          <p:nvPr>
            <p:ph idx="1"/>
          </p:nvPr>
        </p:nvSpPr>
        <p:spPr>
          <a:xfrm>
            <a:off x="457200" y="1600200"/>
            <a:ext cx="8329642" cy="4525963"/>
          </a:xfrm>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2" name="Content Placeholder 2"/>
          <p:cNvSpPr txBox="1">
            <a:spLocks/>
          </p:cNvSpPr>
          <p:nvPr/>
        </p:nvSpPr>
        <p:spPr>
          <a:xfrm>
            <a:off x="457200" y="685800"/>
            <a:ext cx="8229600" cy="54403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4" name="Flowchart: Alternate Process 23"/>
          <p:cNvSpPr/>
          <p:nvPr/>
        </p:nvSpPr>
        <p:spPr>
          <a:xfrm>
            <a:off x="3357554" y="2071678"/>
            <a:ext cx="2686755"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 values of trunk blocking probability</a:t>
            </a:r>
            <a:endParaRPr lang="en-US" dirty="0"/>
          </a:p>
        </p:txBody>
      </p:sp>
      <p:sp>
        <p:nvSpPr>
          <p:cNvPr id="25" name="Down Arrow 24"/>
          <p:cNvSpPr/>
          <p:nvPr/>
        </p:nvSpPr>
        <p:spPr>
          <a:xfrm>
            <a:off x="4670332" y="2786058"/>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Alternate Process 25"/>
          <p:cNvSpPr/>
          <p:nvPr/>
        </p:nvSpPr>
        <p:spPr>
          <a:xfrm>
            <a:off x="3428992" y="3143248"/>
            <a:ext cx="25146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offered load for each trunk</a:t>
            </a:r>
            <a:endParaRPr lang="en-US" dirty="0"/>
          </a:p>
        </p:txBody>
      </p:sp>
      <p:sp>
        <p:nvSpPr>
          <p:cNvPr id="27" name="Down Arrow 26"/>
          <p:cNvSpPr/>
          <p:nvPr/>
        </p:nvSpPr>
        <p:spPr>
          <a:xfrm>
            <a:off x="4674535" y="3714752"/>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Alternate Process 27"/>
          <p:cNvSpPr/>
          <p:nvPr/>
        </p:nvSpPr>
        <p:spPr>
          <a:xfrm>
            <a:off x="3089452" y="4071942"/>
            <a:ext cx="32004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blocking probability for each trunk</a:t>
            </a:r>
            <a:endParaRPr lang="en-US" dirty="0"/>
          </a:p>
        </p:txBody>
      </p:sp>
      <p:sp>
        <p:nvSpPr>
          <p:cNvPr id="29" name="Flowchart: Decision 28"/>
          <p:cNvSpPr/>
          <p:nvPr/>
        </p:nvSpPr>
        <p:spPr>
          <a:xfrm>
            <a:off x="3298059" y="4992068"/>
            <a:ext cx="2819400" cy="609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Converge or not?</a:t>
            </a:r>
            <a:endParaRPr lang="en-US" dirty="0"/>
          </a:p>
        </p:txBody>
      </p:sp>
      <p:sp>
        <p:nvSpPr>
          <p:cNvPr id="30" name="Down Arrow 29"/>
          <p:cNvSpPr/>
          <p:nvPr/>
        </p:nvSpPr>
        <p:spPr>
          <a:xfrm>
            <a:off x="4678790" y="4637041"/>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p:cNvSpPr/>
          <p:nvPr/>
        </p:nvSpPr>
        <p:spPr>
          <a:xfrm>
            <a:off x="4690079" y="5666263"/>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Alternate Process 31"/>
          <p:cNvSpPr/>
          <p:nvPr/>
        </p:nvSpPr>
        <p:spPr>
          <a:xfrm>
            <a:off x="3226674" y="6062552"/>
            <a:ext cx="29718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Network blocking probability </a:t>
            </a:r>
            <a:endParaRPr lang="en-US" dirty="0"/>
          </a:p>
        </p:txBody>
      </p:sp>
      <p:sp>
        <p:nvSpPr>
          <p:cNvPr id="33" name="TextBox 32"/>
          <p:cNvSpPr txBox="1"/>
          <p:nvPr/>
        </p:nvSpPr>
        <p:spPr>
          <a:xfrm>
            <a:off x="4919946" y="5665431"/>
            <a:ext cx="838200" cy="381000"/>
          </a:xfrm>
          <a:prstGeom prst="rect">
            <a:avLst/>
          </a:prstGeom>
          <a:noFill/>
        </p:spPr>
        <p:txBody>
          <a:bodyPr wrap="square" rtlCol="0">
            <a:spAutoFit/>
          </a:bodyPr>
          <a:lstStyle/>
          <a:p>
            <a:r>
              <a:rPr lang="en-US" dirty="0" smtClean="0"/>
              <a:t>YES</a:t>
            </a:r>
            <a:endParaRPr lang="en-US" dirty="0"/>
          </a:p>
        </p:txBody>
      </p:sp>
      <p:sp>
        <p:nvSpPr>
          <p:cNvPr id="34" name="Right Arrow 33"/>
          <p:cNvSpPr/>
          <p:nvPr/>
        </p:nvSpPr>
        <p:spPr>
          <a:xfrm>
            <a:off x="6081434" y="5266745"/>
            <a:ext cx="1219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p:cNvSpPr/>
          <p:nvPr/>
        </p:nvSpPr>
        <p:spPr>
          <a:xfrm>
            <a:off x="7307773" y="3382780"/>
            <a:ext cx="45719" cy="1981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flipV="1">
            <a:off x="6011708" y="3333474"/>
            <a:ext cx="1295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286512" y="5429264"/>
            <a:ext cx="838200" cy="381000"/>
          </a:xfrm>
          <a:prstGeom prst="rect">
            <a:avLst/>
          </a:prstGeom>
          <a:noFill/>
        </p:spPr>
        <p:txBody>
          <a:bodyPr wrap="square" rtlCol="0">
            <a:spAutoFit/>
          </a:bodyPr>
          <a:lstStyle/>
          <a:p>
            <a:r>
              <a:rPr lang="en-US" dirty="0" smtClean="0"/>
              <a:t>No</a:t>
            </a:r>
            <a:endParaRPr lang="en-US" dirty="0"/>
          </a:p>
        </p:txBody>
      </p:sp>
      <p:sp>
        <p:nvSpPr>
          <p:cNvPr id="38" name="Flowchart: Alternate Process 37"/>
          <p:cNvSpPr/>
          <p:nvPr/>
        </p:nvSpPr>
        <p:spPr>
          <a:xfrm>
            <a:off x="7572396" y="3808881"/>
            <a:ext cx="1433514" cy="9715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Steady  state probabilities</a:t>
            </a:r>
            <a:endParaRPr lang="en-US" dirty="0"/>
          </a:p>
        </p:txBody>
      </p:sp>
      <p:sp>
        <p:nvSpPr>
          <p:cNvPr id="39" name="Left Arrow 38"/>
          <p:cNvSpPr/>
          <p:nvPr/>
        </p:nvSpPr>
        <p:spPr>
          <a:xfrm>
            <a:off x="6286512" y="4214818"/>
            <a:ext cx="1285884"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8596" y="1071546"/>
            <a:ext cx="8286808" cy="954107"/>
          </a:xfrm>
          <a:prstGeom prst="rect">
            <a:avLst/>
          </a:prstGeom>
          <a:noFill/>
        </p:spPr>
        <p:txBody>
          <a:bodyPr wrap="square" rtlCol="0">
            <a:spAutoFit/>
          </a:bodyPr>
          <a:lstStyle/>
          <a:p>
            <a:r>
              <a:rPr lang="en-US" sz="2800" dirty="0" smtClean="0"/>
              <a:t>Fixed-point iterations</a:t>
            </a:r>
          </a:p>
          <a:p>
            <a:r>
              <a:rPr lang="en-US" sz="2800" dirty="0" smtClean="0"/>
              <a:t>Quasi-stationary for short-lived connection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animBg="1"/>
      <p:bldP spid="35" grpId="0" animBg="1"/>
      <p:bldP spid="36" grpId="0" animBg="1"/>
      <p:bldP spid="37" grpId="0"/>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929718" cy="1143000"/>
          </a:xfrm>
        </p:spPr>
        <p:txBody>
          <a:bodyPr>
            <a:normAutofit/>
          </a:bodyPr>
          <a:lstStyle/>
          <a:p>
            <a:r>
              <a:rPr lang="en-US" dirty="0" smtClean="0"/>
              <a:t>Network blocking probability by OPCA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8" name="Content Placeholder 7"/>
          <p:cNvSpPr>
            <a:spLocks noGrp="1"/>
          </p:cNvSpPr>
          <p:nvPr>
            <p:ph idx="1"/>
          </p:nvPr>
        </p:nvSpPr>
        <p:spPr>
          <a:xfrm>
            <a:off x="457200" y="1428736"/>
            <a:ext cx="8686800" cy="4525963"/>
          </a:xfrm>
        </p:spPr>
        <p:txBody>
          <a:bodyPr/>
          <a:lstStyle/>
          <a:p>
            <a:endParaRPr lang="en-US" dirty="0" smtClean="0"/>
          </a:p>
          <a:p>
            <a:r>
              <a:rPr lang="en-US" dirty="0" smtClean="0"/>
              <a:t>Different trunk blocking probability for calls with different numbers of overflow</a:t>
            </a:r>
          </a:p>
          <a:p>
            <a:r>
              <a:rPr lang="en-US" dirty="0" smtClean="0"/>
              <a:t>Calculate the blocking probability layer by layer</a:t>
            </a:r>
          </a:p>
          <a:p>
            <a:pPr lvl="1"/>
            <a:r>
              <a:rPr lang="en-US" dirty="0" smtClean="0"/>
              <a:t>Layer 0</a:t>
            </a:r>
          </a:p>
          <a:p>
            <a:pPr lvl="1"/>
            <a:r>
              <a:rPr lang="en-US" dirty="0" smtClean="0"/>
              <a:t>Layer 1</a:t>
            </a:r>
          </a:p>
          <a:p>
            <a:pPr lvl="1"/>
            <a:r>
              <a:rPr lang="en-US" dirty="0" smtClean="0"/>
              <a:t>Layer D</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Outline</a:t>
            </a:r>
            <a:endParaRPr lang="zh-TW" altLang="en-US" dirty="0"/>
          </a:p>
        </p:txBody>
      </p:sp>
      <p:sp>
        <p:nvSpPr>
          <p:cNvPr id="3" name="Content Placeholder 2"/>
          <p:cNvSpPr>
            <a:spLocks noGrp="1"/>
          </p:cNvSpPr>
          <p:nvPr>
            <p:ph idx="1"/>
          </p:nvPr>
        </p:nvSpPr>
        <p:spPr>
          <a:xfrm>
            <a:off x="357158" y="1214422"/>
            <a:ext cx="8215370" cy="5070962"/>
          </a:xfrm>
        </p:spPr>
        <p:txBody>
          <a:bodyPr>
            <a:normAutofit/>
          </a:bodyPr>
          <a:lstStyle/>
          <a:p>
            <a:r>
              <a:rPr lang="en-AU" altLang="zh-TW" dirty="0" smtClean="0">
                <a:latin typeface="Times New Roman" pitchFamily="18" charset="0"/>
                <a:ea typeface="新細明體" pitchFamily="18" charset="-120"/>
                <a:cs typeface="Times New Roman" pitchFamily="18" charset="0"/>
              </a:rPr>
              <a:t>Why circuit switching?</a:t>
            </a:r>
          </a:p>
          <a:p>
            <a:r>
              <a:rPr lang="en-AU" altLang="zh-TW" dirty="0" smtClean="0">
                <a:latin typeface="Times New Roman" pitchFamily="18" charset="0"/>
                <a:ea typeface="新細明體" pitchFamily="18" charset="-120"/>
                <a:cs typeface="Times New Roman" pitchFamily="18" charset="0"/>
              </a:rPr>
              <a:t>Background on existing method</a:t>
            </a:r>
          </a:p>
          <a:p>
            <a:r>
              <a:rPr lang="en-US" dirty="0" smtClean="0"/>
              <a:t>Circuit Switched Networks with long-lived and short-lived connections</a:t>
            </a:r>
          </a:p>
          <a:p>
            <a:r>
              <a:rPr lang="en-US" dirty="0" smtClean="0"/>
              <a:t>Computation of blocking probability for large circuit switched networks</a:t>
            </a:r>
          </a:p>
          <a:p>
            <a:r>
              <a:rPr lang="en-US" dirty="0" smtClean="0"/>
              <a:t>Circuit Switched Multi-service Multi-rate Networks with Deflection </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Q &amp; A</a:t>
            </a:r>
            <a:endParaRPr lang="zh-TW" altLang="en-US" dirty="0">
              <a:latin typeface="Times New Roman" pitchFamily="18" charset="0"/>
              <a:cs typeface="Times New Roman" pitchFamily="18" charset="0"/>
            </a:endParaRPr>
          </a:p>
        </p:txBody>
      </p:sp>
      <p:pic>
        <p:nvPicPr>
          <p:cNvPr id="31746" name="Picture 2" descr="E:\QQPCmgr\My Documents\My Pictures\logo_cityu_home.png"/>
          <p:cNvPicPr>
            <a:picLocks noChangeAspect="1" noChangeArrowheads="1"/>
          </p:cNvPicPr>
          <p:nvPr/>
        </p:nvPicPr>
        <p:blipFill>
          <a:blip r:embed="rId3"/>
          <a:srcRect/>
          <a:stretch>
            <a:fillRect/>
          </a:stretch>
        </p:blipFill>
        <p:spPr bwMode="auto">
          <a:xfrm>
            <a:off x="0" y="6096000"/>
            <a:ext cx="1714500" cy="7620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028696"/>
            <a:ext cx="8229600" cy="4525963"/>
          </a:xfrm>
        </p:spPr>
        <p:txBody>
          <a:bodyPr/>
          <a:lstStyle/>
          <a:p>
            <a:endParaRPr lang="en-US" dirty="0"/>
          </a:p>
        </p:txBody>
      </p:sp>
      <p:sp>
        <p:nvSpPr>
          <p:cNvPr id="4" name="Slide Number Placeholder 3"/>
          <p:cNvSpPr>
            <a:spLocks noGrp="1"/>
          </p:cNvSpPr>
          <p:nvPr>
            <p:ph type="sldNum" sz="quarter" idx="12"/>
          </p:nvPr>
        </p:nvSpPr>
        <p:spPr>
          <a:xfrm>
            <a:off x="5535418" y="5795766"/>
            <a:ext cx="2133600" cy="365125"/>
          </a:xfrm>
        </p:spPr>
        <p:txBody>
          <a:bodyPr/>
          <a:lstStyle/>
          <a:p>
            <a:fld id="{B6F15528-21DE-4FAA-801E-634DDDAF4B2B}" type="slidenum">
              <a:rPr lang="en-US" smtClean="0"/>
              <a:pPr/>
              <a:t>20</a:t>
            </a:fld>
            <a:endParaRPr lang="en-US" dirty="0"/>
          </a:p>
        </p:txBody>
      </p:sp>
      <p:sp>
        <p:nvSpPr>
          <p:cNvPr id="5" name="Flowchart: Alternate Process 4"/>
          <p:cNvSpPr/>
          <p:nvPr/>
        </p:nvSpPr>
        <p:spPr>
          <a:xfrm>
            <a:off x="2585183" y="1011028"/>
            <a:ext cx="1571636" cy="500066"/>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d=0</a:t>
            </a:r>
            <a:endParaRPr lang="en-US" dirty="0"/>
          </a:p>
        </p:txBody>
      </p:sp>
      <p:sp>
        <p:nvSpPr>
          <p:cNvPr id="6" name="Down Arrow 5"/>
          <p:cNvSpPr/>
          <p:nvPr/>
        </p:nvSpPr>
        <p:spPr>
          <a:xfrm>
            <a:off x="3339904" y="1541352"/>
            <a:ext cx="45719" cy="2445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Flowchart: Alternate Process 6"/>
          <p:cNvSpPr/>
          <p:nvPr/>
        </p:nvSpPr>
        <p:spPr>
          <a:xfrm>
            <a:off x="2125458" y="1804414"/>
            <a:ext cx="2514600" cy="50650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offered load for each trunk</a:t>
            </a:r>
            <a:endParaRPr lang="en-US" dirty="0"/>
          </a:p>
        </p:txBody>
      </p:sp>
      <p:sp>
        <p:nvSpPr>
          <p:cNvPr id="8" name="Down Arrow 7"/>
          <p:cNvSpPr/>
          <p:nvPr/>
        </p:nvSpPr>
        <p:spPr>
          <a:xfrm>
            <a:off x="3344107" y="2339780"/>
            <a:ext cx="67235" cy="23700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Flowchart: Alternate Process 8"/>
          <p:cNvSpPr/>
          <p:nvPr/>
        </p:nvSpPr>
        <p:spPr>
          <a:xfrm>
            <a:off x="1785918" y="2643182"/>
            <a:ext cx="32004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blocking probability for each trunk</a:t>
            </a:r>
            <a:endParaRPr lang="en-US" dirty="0"/>
          </a:p>
        </p:txBody>
      </p:sp>
      <p:sp>
        <p:nvSpPr>
          <p:cNvPr id="10" name="Flowchart: Decision 9"/>
          <p:cNvSpPr/>
          <p:nvPr/>
        </p:nvSpPr>
        <p:spPr>
          <a:xfrm>
            <a:off x="1981078" y="3469179"/>
            <a:ext cx="2819400" cy="609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Converge or not?</a:t>
            </a:r>
            <a:endParaRPr lang="en-US" dirty="0"/>
          </a:p>
        </p:txBody>
      </p:sp>
      <p:sp>
        <p:nvSpPr>
          <p:cNvPr id="11" name="Down Arrow 10"/>
          <p:cNvSpPr/>
          <p:nvPr/>
        </p:nvSpPr>
        <p:spPr>
          <a:xfrm>
            <a:off x="3361809" y="3208281"/>
            <a:ext cx="49533" cy="1719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Down Arrow 11"/>
          <p:cNvSpPr/>
          <p:nvPr/>
        </p:nvSpPr>
        <p:spPr>
          <a:xfrm>
            <a:off x="3373098" y="4129927"/>
            <a:ext cx="45719" cy="2143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Flowchart: Alternate Process 12"/>
          <p:cNvSpPr/>
          <p:nvPr/>
        </p:nvSpPr>
        <p:spPr>
          <a:xfrm>
            <a:off x="2701164" y="4424091"/>
            <a:ext cx="1428761" cy="505107"/>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d+1</a:t>
            </a:r>
            <a:endParaRPr lang="en-US" dirty="0"/>
          </a:p>
        </p:txBody>
      </p:sp>
      <p:sp>
        <p:nvSpPr>
          <p:cNvPr id="14" name="TextBox 13"/>
          <p:cNvSpPr txBox="1"/>
          <p:nvPr/>
        </p:nvSpPr>
        <p:spPr>
          <a:xfrm>
            <a:off x="3482780" y="4064374"/>
            <a:ext cx="838200" cy="381000"/>
          </a:xfrm>
          <a:prstGeom prst="rect">
            <a:avLst/>
          </a:prstGeom>
          <a:noFill/>
        </p:spPr>
        <p:txBody>
          <a:bodyPr wrap="square" rtlCol="0">
            <a:spAutoFit/>
          </a:bodyPr>
          <a:lstStyle/>
          <a:p>
            <a:r>
              <a:rPr lang="en-US" dirty="0" smtClean="0"/>
              <a:t>YES</a:t>
            </a:r>
            <a:endParaRPr lang="en-US" dirty="0"/>
          </a:p>
        </p:txBody>
      </p:sp>
      <p:sp>
        <p:nvSpPr>
          <p:cNvPr id="15" name="Right Arrow 14"/>
          <p:cNvSpPr/>
          <p:nvPr/>
        </p:nvSpPr>
        <p:spPr>
          <a:xfrm>
            <a:off x="4782111" y="3752566"/>
            <a:ext cx="1143008"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Up Arrow 15"/>
          <p:cNvSpPr/>
          <p:nvPr/>
        </p:nvSpPr>
        <p:spPr>
          <a:xfrm>
            <a:off x="5911672" y="2082598"/>
            <a:ext cx="45719" cy="164307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Left Arrow 16"/>
          <p:cNvSpPr/>
          <p:nvPr/>
        </p:nvSpPr>
        <p:spPr>
          <a:xfrm flipV="1">
            <a:off x="4625788" y="1939722"/>
            <a:ext cx="1295400" cy="1524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p:nvSpPr>
        <p:spPr>
          <a:xfrm>
            <a:off x="4911540" y="3868548"/>
            <a:ext cx="838200" cy="381000"/>
          </a:xfrm>
          <a:prstGeom prst="rect">
            <a:avLst/>
          </a:prstGeom>
          <a:noFill/>
        </p:spPr>
        <p:txBody>
          <a:bodyPr wrap="square" rtlCol="0">
            <a:spAutoFit/>
          </a:bodyPr>
          <a:lstStyle/>
          <a:p>
            <a:r>
              <a:rPr lang="en-US" dirty="0" smtClean="0"/>
              <a:t>No</a:t>
            </a:r>
            <a:endParaRPr lang="en-US" dirty="0"/>
          </a:p>
        </p:txBody>
      </p:sp>
      <p:sp>
        <p:nvSpPr>
          <p:cNvPr id="19" name="Flowchart: Alternate Process 18"/>
          <p:cNvSpPr/>
          <p:nvPr/>
        </p:nvSpPr>
        <p:spPr>
          <a:xfrm>
            <a:off x="6268862" y="2439788"/>
            <a:ext cx="1433514" cy="9715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smtClean="0"/>
              <a:t>Steady  state probabilities</a:t>
            </a:r>
            <a:endParaRPr lang="en-US" dirty="0"/>
          </a:p>
        </p:txBody>
      </p:sp>
      <p:sp>
        <p:nvSpPr>
          <p:cNvPr id="20" name="Left Arrow 19"/>
          <p:cNvSpPr/>
          <p:nvPr/>
        </p:nvSpPr>
        <p:spPr>
          <a:xfrm>
            <a:off x="4982978" y="2868416"/>
            <a:ext cx="1285884" cy="142876"/>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Flowchart: Alternate Process 36"/>
          <p:cNvSpPr/>
          <p:nvPr/>
        </p:nvSpPr>
        <p:spPr>
          <a:xfrm>
            <a:off x="1911144" y="153772"/>
            <a:ext cx="2786082" cy="642942"/>
          </a:xfrm>
          <a:prstGeom prst="flowChartAlternate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Initial values of trunk blocking probability</a:t>
            </a:r>
            <a:endParaRPr lang="en-US" dirty="0"/>
          </a:p>
        </p:txBody>
      </p:sp>
      <p:sp>
        <p:nvSpPr>
          <p:cNvPr id="38" name="Down Arrow 37"/>
          <p:cNvSpPr/>
          <p:nvPr/>
        </p:nvSpPr>
        <p:spPr>
          <a:xfrm>
            <a:off x="3339904" y="796714"/>
            <a:ext cx="45719" cy="21431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Flowchart: Alternate Process 39"/>
          <p:cNvSpPr/>
          <p:nvPr/>
        </p:nvSpPr>
        <p:spPr>
          <a:xfrm>
            <a:off x="1959891" y="6072206"/>
            <a:ext cx="2971800" cy="6096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Network blocking probability </a:t>
            </a:r>
            <a:endParaRPr lang="en-US" dirty="0"/>
          </a:p>
        </p:txBody>
      </p:sp>
      <p:sp>
        <p:nvSpPr>
          <p:cNvPr id="42" name="Flowchart: Decision 41"/>
          <p:cNvSpPr/>
          <p:nvPr/>
        </p:nvSpPr>
        <p:spPr>
          <a:xfrm>
            <a:off x="2009476" y="5243520"/>
            <a:ext cx="2819400" cy="609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d=D or not?</a:t>
            </a:r>
            <a:endParaRPr lang="en-US" dirty="0"/>
          </a:p>
        </p:txBody>
      </p:sp>
      <p:sp>
        <p:nvSpPr>
          <p:cNvPr id="43" name="TextBox 42"/>
          <p:cNvSpPr txBox="1"/>
          <p:nvPr/>
        </p:nvSpPr>
        <p:spPr>
          <a:xfrm>
            <a:off x="4840102" y="5011556"/>
            <a:ext cx="838200" cy="381000"/>
          </a:xfrm>
          <a:prstGeom prst="rect">
            <a:avLst/>
          </a:prstGeom>
          <a:noFill/>
        </p:spPr>
        <p:txBody>
          <a:bodyPr wrap="square" rtlCol="0">
            <a:spAutoFit/>
          </a:bodyPr>
          <a:lstStyle/>
          <a:p>
            <a:r>
              <a:rPr lang="en-US" dirty="0" smtClean="0"/>
              <a:t>No</a:t>
            </a:r>
            <a:endParaRPr lang="en-US" dirty="0"/>
          </a:p>
        </p:txBody>
      </p:sp>
      <p:sp>
        <p:nvSpPr>
          <p:cNvPr id="45" name="TextBox 44"/>
          <p:cNvSpPr txBox="1"/>
          <p:nvPr/>
        </p:nvSpPr>
        <p:spPr>
          <a:xfrm>
            <a:off x="4054284" y="5725936"/>
            <a:ext cx="838200" cy="381000"/>
          </a:xfrm>
          <a:prstGeom prst="rect">
            <a:avLst/>
          </a:prstGeom>
          <a:noFill/>
        </p:spPr>
        <p:txBody>
          <a:bodyPr wrap="square" rtlCol="0">
            <a:spAutoFit/>
          </a:bodyPr>
          <a:lstStyle/>
          <a:p>
            <a:r>
              <a:rPr lang="en-US" dirty="0" smtClean="0"/>
              <a:t>YES</a:t>
            </a:r>
            <a:endParaRPr lang="en-US" dirty="0"/>
          </a:p>
        </p:txBody>
      </p:sp>
      <p:sp>
        <p:nvSpPr>
          <p:cNvPr id="46" name="Down Arrow 45"/>
          <p:cNvSpPr/>
          <p:nvPr/>
        </p:nvSpPr>
        <p:spPr>
          <a:xfrm>
            <a:off x="3380245" y="4988865"/>
            <a:ext cx="45719" cy="2143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Down Arrow 46"/>
          <p:cNvSpPr/>
          <p:nvPr/>
        </p:nvSpPr>
        <p:spPr>
          <a:xfrm>
            <a:off x="3411342" y="5868812"/>
            <a:ext cx="45719" cy="2143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Right Arrow 49"/>
          <p:cNvSpPr/>
          <p:nvPr/>
        </p:nvSpPr>
        <p:spPr>
          <a:xfrm>
            <a:off x="4840102" y="5511622"/>
            <a:ext cx="3232360" cy="6051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 name="Up Arrow 50"/>
          <p:cNvSpPr/>
          <p:nvPr/>
        </p:nvSpPr>
        <p:spPr>
          <a:xfrm>
            <a:off x="8001024" y="1714488"/>
            <a:ext cx="71438" cy="378621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2" name="Left Arrow 51"/>
          <p:cNvSpPr/>
          <p:nvPr/>
        </p:nvSpPr>
        <p:spPr>
          <a:xfrm>
            <a:off x="3428992" y="1643050"/>
            <a:ext cx="4643470" cy="7143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nodePh="1">
                                  <p:stCondLst>
                                    <p:cond delay="0"/>
                                  </p:stCondLst>
                                  <p:endCondLst>
                                    <p:cond evt="begin" delay="0">
                                      <p:tn val="35"/>
                                    </p:cond>
                                  </p:end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animBg="1"/>
      <p:bldP spid="17" grpId="0" animBg="1"/>
      <p:bldP spid="18" grpId="0"/>
      <p:bldP spid="19" grpId="0" animBg="1"/>
      <p:bldP spid="20" grpId="0" animBg="1"/>
      <p:bldP spid="37" grpId="0" animBg="1"/>
      <p:bldP spid="38" grpId="0" animBg="1"/>
      <p:bldP spid="40" grpId="0" animBg="1"/>
      <p:bldP spid="42" grpId="0" animBg="1"/>
      <p:bldP spid="43" grpId="0"/>
      <p:bldP spid="45" grpId="0"/>
      <p:bldP spid="46" grpId="0" animBg="1"/>
      <p:bldP spid="47" grpId="0" animBg="1"/>
      <p:bldP spid="50" grpId="0" animBg="1"/>
      <p:bldP spid="51"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dirty="0" smtClean="0"/>
              <a:t>Numerical  Results</a:t>
            </a:r>
            <a:endParaRPr lang="en-US" dirty="0"/>
          </a:p>
        </p:txBody>
      </p:sp>
      <p:sp>
        <p:nvSpPr>
          <p:cNvPr id="3" name="Content Placeholder 2"/>
          <p:cNvSpPr>
            <a:spLocks noGrp="1"/>
          </p:cNvSpPr>
          <p:nvPr>
            <p:ph idx="1"/>
          </p:nvPr>
        </p:nvSpPr>
        <p:spPr>
          <a:xfrm>
            <a:off x="457200" y="928671"/>
            <a:ext cx="8229600" cy="500066"/>
          </a:xfrm>
        </p:spPr>
        <p:txBody>
          <a:bodyPr>
            <a:normAutofit fontScale="92500" lnSpcReduction="20000"/>
          </a:bodyPr>
          <a:lstStyle/>
          <a:p>
            <a:r>
              <a:rPr lang="en-US" dirty="0" smtClean="0"/>
              <a:t>Blocking probability for long-lived traffic</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1029" name="Picture 5"/>
          <p:cNvPicPr>
            <a:picLocks noChangeAspect="1" noChangeArrowheads="1"/>
          </p:cNvPicPr>
          <p:nvPr/>
        </p:nvPicPr>
        <p:blipFill>
          <a:blip r:embed="rId2"/>
          <a:srcRect/>
          <a:stretch>
            <a:fillRect/>
          </a:stretch>
        </p:blipFill>
        <p:spPr bwMode="auto">
          <a:xfrm>
            <a:off x="928662" y="1428736"/>
            <a:ext cx="7367591" cy="3443659"/>
          </a:xfrm>
          <a:prstGeom prst="rect">
            <a:avLst/>
          </a:prstGeom>
          <a:noFill/>
          <a:ln w="9525">
            <a:noFill/>
            <a:miter lim="800000"/>
            <a:headEnd/>
            <a:tailEnd/>
          </a:ln>
          <a:effectLst/>
        </p:spPr>
      </p:pic>
      <p:sp>
        <p:nvSpPr>
          <p:cNvPr id="9" name="TextBox 8"/>
          <p:cNvSpPr txBox="1"/>
          <p:nvPr/>
        </p:nvSpPr>
        <p:spPr>
          <a:xfrm>
            <a:off x="500034" y="4857760"/>
            <a:ext cx="8215370" cy="1477328"/>
          </a:xfrm>
          <a:prstGeom prst="rect">
            <a:avLst/>
          </a:prstGeom>
          <a:noFill/>
        </p:spPr>
        <p:txBody>
          <a:bodyPr wrap="square" rtlCol="0">
            <a:spAutoFit/>
          </a:bodyPr>
          <a:lstStyle/>
          <a:p>
            <a:pPr>
              <a:buFont typeface="Wingdings" pitchFamily="2" charset="2"/>
              <a:buChar char="Ø"/>
            </a:pPr>
            <a:r>
              <a:rPr lang="en-US" dirty="0" smtClean="0"/>
              <a:t>consider a network with a single class of traffic  </a:t>
            </a:r>
          </a:p>
          <a:p>
            <a:pPr>
              <a:buFont typeface="Wingdings" pitchFamily="2" charset="2"/>
              <a:buChar char="Ø"/>
            </a:pPr>
            <a:r>
              <a:rPr lang="en-US" dirty="0" smtClean="0"/>
              <a:t>EFPA and OPCA underestimate blocking probability when the offered load is low</a:t>
            </a:r>
          </a:p>
          <a:p>
            <a:pPr>
              <a:buFont typeface="Wingdings" pitchFamily="2" charset="2"/>
              <a:buChar char="Ø"/>
            </a:pPr>
            <a:r>
              <a:rPr lang="en-US" dirty="0" smtClean="0"/>
              <a:t> long paths will be very rare. Accordingly, overflow error will dominate</a:t>
            </a:r>
          </a:p>
          <a:p>
            <a:pPr>
              <a:buFont typeface="Wingdings" pitchFamily="2" charset="2"/>
              <a:buChar char="Ø"/>
            </a:pPr>
            <a:r>
              <a:rPr lang="en-US" dirty="0" smtClean="0"/>
              <a:t>as the traffic load increases, the underestimation for EFPA and OPCA  is reduced</a:t>
            </a:r>
          </a:p>
          <a:p>
            <a:pPr>
              <a:buFont typeface="Wingdings" pitchFamily="2" charset="2"/>
              <a:buChar char="Ø"/>
            </a:pPr>
            <a:r>
              <a:rPr lang="en-US" dirty="0" smtClean="0"/>
              <a:t>in NSF network, OPCA also outperforms EFPA a little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8229600" cy="471478"/>
          </a:xfrm>
        </p:spPr>
        <p:txBody>
          <a:bodyPr>
            <a:normAutofit fontScale="92500" lnSpcReduction="20000"/>
          </a:bodyPr>
          <a:lstStyle/>
          <a:p>
            <a:r>
              <a:rPr lang="en-US" dirty="0" smtClean="0"/>
              <a:t>Blocking probability for short-lived traffic</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2050" name="Picture 2"/>
          <p:cNvPicPr>
            <a:picLocks noChangeAspect="1" noChangeArrowheads="1"/>
          </p:cNvPicPr>
          <p:nvPr/>
        </p:nvPicPr>
        <p:blipFill>
          <a:blip r:embed="rId2"/>
          <a:srcRect/>
          <a:stretch>
            <a:fillRect/>
          </a:stretch>
        </p:blipFill>
        <p:spPr bwMode="auto">
          <a:xfrm>
            <a:off x="1142976" y="2071678"/>
            <a:ext cx="6867525" cy="3381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644130" cy="1000108"/>
          </a:xfrm>
        </p:spPr>
        <p:txBody>
          <a:bodyPr>
            <a:normAutofit fontScale="90000"/>
          </a:bodyPr>
          <a:lstStyle/>
          <a:p>
            <a:r>
              <a:rPr lang="en-US" dirty="0" smtClean="0"/>
              <a:t>Robustness of the quasi-stationary approximation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7170" name="Picture 2"/>
          <p:cNvPicPr>
            <a:picLocks noGrp="1" noChangeAspect="1" noChangeArrowheads="1"/>
          </p:cNvPicPr>
          <p:nvPr>
            <p:ph idx="1"/>
          </p:nvPr>
        </p:nvPicPr>
        <p:blipFill>
          <a:blip r:embed="rId3"/>
          <a:srcRect/>
          <a:stretch>
            <a:fillRect/>
          </a:stretch>
        </p:blipFill>
        <p:spPr bwMode="auto">
          <a:xfrm>
            <a:off x="1000100" y="1142984"/>
            <a:ext cx="6929486" cy="3362981"/>
          </a:xfrm>
          <a:prstGeom prst="rect">
            <a:avLst/>
          </a:prstGeom>
          <a:noFill/>
          <a:ln w="9525">
            <a:noFill/>
            <a:miter lim="800000"/>
            <a:headEnd/>
            <a:tailEnd/>
          </a:ln>
          <a:effectLst/>
        </p:spPr>
      </p:pic>
      <p:sp>
        <p:nvSpPr>
          <p:cNvPr id="6" name="TextBox 5"/>
          <p:cNvSpPr txBox="1"/>
          <p:nvPr/>
        </p:nvSpPr>
        <p:spPr>
          <a:xfrm>
            <a:off x="785786" y="4429132"/>
            <a:ext cx="7572396" cy="2308324"/>
          </a:xfrm>
          <a:prstGeom prst="rect">
            <a:avLst/>
          </a:prstGeom>
          <a:noFill/>
        </p:spPr>
        <p:txBody>
          <a:bodyPr wrap="square" rtlCol="0">
            <a:spAutoFit/>
          </a:bodyPr>
          <a:lstStyle/>
          <a:p>
            <a:r>
              <a:rPr lang="en-US" dirty="0" smtClean="0"/>
              <a:t>when the holding times of short-lived calls </a:t>
            </a:r>
            <a:r>
              <a:rPr lang="en-US" i="1" dirty="0" smtClean="0"/>
              <a:t>close to those of long-lived calls</a:t>
            </a:r>
          </a:p>
          <a:p>
            <a:pPr lvl="1"/>
            <a:r>
              <a:rPr lang="en-US" dirty="0" smtClean="0"/>
              <a:t>the quasi-stationary approximation is inaccurate. </a:t>
            </a:r>
          </a:p>
          <a:p>
            <a:r>
              <a:rPr lang="en-US" dirty="0" smtClean="0"/>
              <a:t>when the holding times of short-lived are significantly shorter than long-lived</a:t>
            </a:r>
            <a:endParaRPr lang="en-US" i="1" dirty="0" smtClean="0"/>
          </a:p>
          <a:p>
            <a:pPr lvl="1"/>
            <a:r>
              <a:rPr lang="en-US" dirty="0" smtClean="0"/>
              <a:t>the quasi-stationary approximation  accurate.</a:t>
            </a:r>
          </a:p>
          <a:p>
            <a:pPr>
              <a:buFont typeface="Wingdings" pitchFamily="2" charset="2"/>
              <a:buChar char="Ø"/>
            </a:pPr>
            <a:r>
              <a:rPr lang="en-US" dirty="0" smtClean="0"/>
              <a:t>The errors shown in this condition are mainly due to overflow error and path error discussed above. </a:t>
            </a:r>
          </a:p>
          <a:p>
            <a:pPr>
              <a:buFont typeface="Wingdings" pitchFamily="2" charset="2"/>
              <a:buChar char="Ø"/>
            </a:pPr>
            <a:r>
              <a:rPr lang="en-US" dirty="0" smtClean="0"/>
              <a:t>quasi-stationary approximation  accurate  when the average holding times of short-lived calls is less than 5% of the average holding times of long-lived calls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effect of the shape of the holding time distribution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928662" y="1500174"/>
            <a:ext cx="7072363" cy="3718155"/>
          </a:xfrm>
          <a:prstGeom prst="rect">
            <a:avLst/>
          </a:prstGeom>
          <a:noFill/>
          <a:ln w="9525">
            <a:noFill/>
            <a:miter lim="800000"/>
            <a:headEnd/>
            <a:tailEnd/>
          </a:ln>
          <a:effectLst/>
        </p:spPr>
      </p:pic>
      <p:sp>
        <p:nvSpPr>
          <p:cNvPr id="6" name="TextBox 5"/>
          <p:cNvSpPr txBox="1"/>
          <p:nvPr/>
        </p:nvSpPr>
        <p:spPr>
          <a:xfrm>
            <a:off x="642910" y="5429264"/>
            <a:ext cx="7786742" cy="923330"/>
          </a:xfrm>
          <a:prstGeom prst="rect">
            <a:avLst/>
          </a:prstGeom>
          <a:noFill/>
        </p:spPr>
        <p:txBody>
          <a:bodyPr wrap="square" rtlCol="0">
            <a:spAutoFit/>
          </a:bodyPr>
          <a:lstStyle/>
          <a:p>
            <a:pPr>
              <a:buFont typeface="Wingdings" pitchFamily="2" charset="2"/>
              <a:buChar char="Ø"/>
            </a:pPr>
            <a:r>
              <a:rPr lang="en-US" dirty="0" smtClean="0"/>
              <a:t>curves are very close to each other and their confidence interval are overlapped</a:t>
            </a:r>
          </a:p>
          <a:p>
            <a:pPr>
              <a:buFont typeface="Wingdings" pitchFamily="2" charset="2"/>
              <a:buChar char="Ø"/>
            </a:pPr>
            <a:r>
              <a:rPr lang="en-US" dirty="0" smtClean="0"/>
              <a:t>blocking probabilities are insensitive to the holding time distributions.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Computational complexity of the algorithms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785786" y="1928802"/>
            <a:ext cx="7424469" cy="3558394"/>
          </a:xfrm>
          <a:prstGeom prst="rect">
            <a:avLst/>
          </a:prstGeom>
          <a:noFill/>
          <a:ln w="9525">
            <a:noFill/>
            <a:miter lim="800000"/>
            <a:headEnd/>
            <a:tailEnd/>
          </a:ln>
          <a:effectLst/>
        </p:spPr>
      </p:pic>
      <p:sp>
        <p:nvSpPr>
          <p:cNvPr id="6" name="TextBox 5"/>
          <p:cNvSpPr txBox="1"/>
          <p:nvPr/>
        </p:nvSpPr>
        <p:spPr>
          <a:xfrm>
            <a:off x="642910" y="5715016"/>
            <a:ext cx="7858180" cy="646331"/>
          </a:xfrm>
          <a:prstGeom prst="rect">
            <a:avLst/>
          </a:prstGeom>
          <a:noFill/>
        </p:spPr>
        <p:txBody>
          <a:bodyPr wrap="square" rtlCol="0">
            <a:spAutoFit/>
          </a:bodyPr>
          <a:lstStyle/>
          <a:p>
            <a:pPr>
              <a:buFont typeface="Wingdings" pitchFamily="2" charset="2"/>
              <a:buChar char="Ø"/>
            </a:pPr>
            <a:r>
              <a:rPr lang="en-US" dirty="0" smtClean="0"/>
              <a:t>OPCA requires more computation time and more memory than EFPA</a:t>
            </a:r>
          </a:p>
          <a:p>
            <a:pPr>
              <a:buFont typeface="Wingdings" pitchFamily="2" charset="2"/>
              <a:buChar char="Ø"/>
            </a:pPr>
            <a:r>
              <a:rPr lang="en-US" dirty="0" smtClean="0"/>
              <a:t>the overall computing resources are manageable.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229600" cy="1143000"/>
          </a:xfrm>
        </p:spPr>
        <p:txBody>
          <a:bodyPr>
            <a:normAutofit/>
          </a:bodyPr>
          <a:lstStyle/>
          <a:p>
            <a:r>
              <a:rPr lang="en-US" dirty="0" smtClean="0"/>
              <a:t>The Coronet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49155" name="Picture 3"/>
          <p:cNvPicPr>
            <a:picLocks noChangeAspect="1" noChangeArrowheads="1"/>
          </p:cNvPicPr>
          <p:nvPr/>
        </p:nvPicPr>
        <p:blipFill>
          <a:blip r:embed="rId2"/>
          <a:srcRect/>
          <a:stretch>
            <a:fillRect/>
          </a:stretch>
        </p:blipFill>
        <p:spPr bwMode="auto">
          <a:xfrm>
            <a:off x="1285852" y="1357298"/>
            <a:ext cx="6844165" cy="3429024"/>
          </a:xfrm>
          <a:prstGeom prst="rect">
            <a:avLst/>
          </a:prstGeom>
          <a:noFill/>
          <a:ln w="9525">
            <a:noFill/>
            <a:miter lim="800000"/>
            <a:headEnd/>
            <a:tailEnd/>
          </a:ln>
          <a:effectLst/>
        </p:spPr>
      </p:pic>
      <p:sp>
        <p:nvSpPr>
          <p:cNvPr id="7" name="TextBox 6"/>
          <p:cNvSpPr txBox="1"/>
          <p:nvPr/>
        </p:nvSpPr>
        <p:spPr>
          <a:xfrm>
            <a:off x="1071538" y="4786322"/>
            <a:ext cx="7286676" cy="954107"/>
          </a:xfrm>
          <a:prstGeom prst="rect">
            <a:avLst/>
          </a:prstGeom>
          <a:noFill/>
        </p:spPr>
        <p:txBody>
          <a:bodyPr wrap="square" rtlCol="0">
            <a:spAutoFit/>
          </a:bodyPr>
          <a:lstStyle/>
          <a:p>
            <a:pPr>
              <a:buFont typeface="Wingdings" pitchFamily="2" charset="2"/>
              <a:buChar char="Ø"/>
            </a:pPr>
            <a:r>
              <a:rPr lang="en-US" sz="2800" dirty="0" smtClean="0"/>
              <a:t>9900 SD pairs in the network</a:t>
            </a:r>
          </a:p>
          <a:p>
            <a:pPr>
              <a:buFont typeface="Wingdings" pitchFamily="2" charset="2"/>
              <a:buChar char="Ø"/>
            </a:pPr>
            <a:r>
              <a:rPr lang="en-US" sz="2800" dirty="0" smtClean="0"/>
              <a:t>Simulation computationally prohibitive</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dirty="0" smtClean="0"/>
              <a:t>Blocking probability for the Coronet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2"/>
          <p:cNvPicPr>
            <a:picLocks noGrp="1" noChangeAspect="1" noChangeArrowheads="1"/>
          </p:cNvPicPr>
          <p:nvPr>
            <p:ph idx="1"/>
          </p:nvPr>
        </p:nvPicPr>
        <p:blipFill>
          <a:blip r:embed="rId2"/>
          <a:srcRect/>
          <a:stretch>
            <a:fillRect/>
          </a:stretch>
        </p:blipFill>
        <p:spPr bwMode="auto">
          <a:xfrm>
            <a:off x="1071538" y="1142984"/>
            <a:ext cx="6974001" cy="3643338"/>
          </a:xfrm>
          <a:prstGeom prst="rect">
            <a:avLst/>
          </a:prstGeom>
          <a:noFill/>
          <a:ln w="9525">
            <a:noFill/>
            <a:miter lim="800000"/>
            <a:headEnd/>
            <a:tailEnd/>
          </a:ln>
          <a:effectLst/>
        </p:spPr>
      </p:pic>
      <p:sp>
        <p:nvSpPr>
          <p:cNvPr id="6" name="TextBox 5"/>
          <p:cNvSpPr txBox="1"/>
          <p:nvPr/>
        </p:nvSpPr>
        <p:spPr>
          <a:xfrm>
            <a:off x="1214414" y="4786322"/>
            <a:ext cx="7143800" cy="1015663"/>
          </a:xfrm>
          <a:prstGeom prst="rect">
            <a:avLst/>
          </a:prstGeom>
          <a:noFill/>
        </p:spPr>
        <p:txBody>
          <a:bodyPr wrap="square" rtlCol="0">
            <a:spAutoFit/>
          </a:bodyPr>
          <a:lstStyle/>
          <a:p>
            <a:pPr>
              <a:buFont typeface="Wingdings" pitchFamily="2" charset="2"/>
              <a:buChar char="Ø"/>
            </a:pPr>
            <a:r>
              <a:rPr lang="en-US" sz="2000" dirty="0" smtClean="0"/>
              <a:t>EFPA  </a:t>
            </a:r>
            <a:r>
              <a:rPr lang="en-US" sz="2000" dirty="0" smtClean="0"/>
              <a:t>does </a:t>
            </a:r>
            <a:r>
              <a:rPr lang="en-US" sz="2000" dirty="0" smtClean="0"/>
              <a:t>not converge in this case</a:t>
            </a:r>
          </a:p>
          <a:p>
            <a:pPr>
              <a:buFont typeface="Wingdings" pitchFamily="2" charset="2"/>
              <a:buChar char="Ø"/>
            </a:pPr>
            <a:r>
              <a:rPr lang="en-US" altLang="zh-CN" sz="2000" dirty="0" smtClean="0"/>
              <a:t>R</a:t>
            </a:r>
            <a:r>
              <a:rPr lang="en-US" sz="2000" dirty="0" smtClean="0"/>
              <a:t>unning </a:t>
            </a:r>
            <a:r>
              <a:rPr lang="en-US" sz="2000" dirty="0" smtClean="0"/>
              <a:t>times used to calculate the network blocking probabilities in the Coronet is about 121.734439 seconds by OPCA</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Summery</a:t>
            </a:r>
            <a:endParaRPr lang="en-US" dirty="0"/>
          </a:p>
        </p:txBody>
      </p:sp>
      <p:sp>
        <p:nvSpPr>
          <p:cNvPr id="3" name="Content Placeholder 2"/>
          <p:cNvSpPr>
            <a:spLocks noGrp="1"/>
          </p:cNvSpPr>
          <p:nvPr>
            <p:ph idx="1"/>
          </p:nvPr>
        </p:nvSpPr>
        <p:spPr/>
        <p:txBody>
          <a:bodyPr/>
          <a:lstStyle/>
          <a:p>
            <a:r>
              <a:rPr lang="en-US" dirty="0" smtClean="0"/>
              <a:t>A circuit-switched network with </a:t>
            </a:r>
            <a:r>
              <a:rPr lang="en-US" dirty="0" smtClean="0">
                <a:solidFill>
                  <a:srgbClr val="FF0000"/>
                </a:solidFill>
              </a:rPr>
              <a:t>long-lived</a:t>
            </a:r>
            <a:r>
              <a:rPr lang="en-US" dirty="0" smtClean="0"/>
              <a:t> and </a:t>
            </a:r>
            <a:r>
              <a:rPr lang="en-US" dirty="0" smtClean="0">
                <a:solidFill>
                  <a:srgbClr val="FF0000"/>
                </a:solidFill>
              </a:rPr>
              <a:t>short-lived</a:t>
            </a:r>
            <a:r>
              <a:rPr lang="en-US" dirty="0" smtClean="0"/>
              <a:t> connections where the long-lived connections can </a:t>
            </a:r>
            <a:r>
              <a:rPr lang="en-US" dirty="0" smtClean="0">
                <a:solidFill>
                  <a:srgbClr val="FF0000"/>
                </a:solidFill>
              </a:rPr>
              <a:t>preempt</a:t>
            </a:r>
            <a:r>
              <a:rPr lang="en-US" dirty="0" smtClean="0"/>
              <a:t> the short-lived ones.</a:t>
            </a:r>
          </a:p>
          <a:p>
            <a:r>
              <a:rPr lang="en-US" dirty="0" smtClean="0"/>
              <a:t>In most cases, OPCA can estimate the blocking probabilities reasonably well, and generally, </a:t>
            </a:r>
            <a:r>
              <a:rPr lang="en-US" dirty="0" smtClean="0">
                <a:solidFill>
                  <a:srgbClr val="FF0000"/>
                </a:solidFill>
              </a:rPr>
              <a:t>better</a:t>
            </a:r>
            <a:r>
              <a:rPr lang="en-US" dirty="0" smtClean="0"/>
              <a:t> than EFPA.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Computation of blocking probability</a:t>
            </a:r>
            <a:br>
              <a:rPr lang="en-US" dirty="0" smtClean="0"/>
            </a:br>
            <a:r>
              <a:rPr lang="en-US" dirty="0" smtClean="0"/>
              <a:t>for large circuit switched networks</a:t>
            </a: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57158" y="928671"/>
            <a:ext cx="8501122" cy="7001917"/>
          </a:xfrm>
          <a:prstGeom prst="rect">
            <a:avLst/>
          </a:prstGeom>
          <a:noFill/>
          <a:ln w="31750" algn="ctr">
            <a:noFill/>
            <a:miter lim="800000"/>
            <a:headEnd/>
            <a:tailEnd/>
          </a:ln>
          <a:effectLst/>
        </p:spPr>
        <p:txBody>
          <a:bodyPr wrap="square">
            <a:spAutoFit/>
          </a:bodyPr>
          <a:lstStyle/>
          <a:p>
            <a:pPr indent="-457200">
              <a:buFont typeface="Wingdings" pitchFamily="2" charset="2"/>
              <a:buChar char="Ø"/>
            </a:pPr>
            <a:r>
              <a:rPr lang="en-US" altLang="zh-TW" sz="3200" b="1" dirty="0" smtClean="0">
                <a:latin typeface="Times New Roman" pitchFamily="18" charset="0"/>
              </a:rPr>
              <a:t>4-5% of global energy is consumed </a:t>
            </a:r>
            <a:r>
              <a:rPr lang="en-US" altLang="zh-CN" sz="3200" b="1" dirty="0" smtClean="0">
                <a:latin typeface="Times New Roman" pitchFamily="18" charset="0"/>
              </a:rPr>
              <a:t>by Internet </a:t>
            </a:r>
            <a:r>
              <a:rPr lang="en-US" altLang="zh-TW" sz="3200" b="1" dirty="0" smtClean="0">
                <a:latin typeface="Times New Roman" pitchFamily="18" charset="0"/>
              </a:rPr>
              <a:t>in </a:t>
            </a:r>
            <a:r>
              <a:rPr lang="en-US" altLang="zh-TW" sz="3200" b="1" dirty="0" smtClean="0">
                <a:latin typeface="Times New Roman" pitchFamily="18" charset="0"/>
              </a:rPr>
              <a:t>2010, 20% will be </a:t>
            </a:r>
            <a:r>
              <a:rPr lang="en-US" altLang="zh-TW" sz="3200" b="1" dirty="0" smtClean="0">
                <a:latin typeface="Times New Roman" pitchFamily="18" charset="0"/>
              </a:rPr>
              <a:t>consumed in </a:t>
            </a:r>
            <a:r>
              <a:rPr lang="en-US" altLang="zh-TW" sz="3200" b="1" dirty="0" smtClean="0">
                <a:latin typeface="Times New Roman" pitchFamily="18" charset="0"/>
              </a:rPr>
              <a:t>2023</a:t>
            </a:r>
          </a:p>
          <a:p>
            <a:pPr indent="-457200">
              <a:buFont typeface="Wingdings" pitchFamily="2" charset="2"/>
              <a:buChar char="ü"/>
            </a:pPr>
            <a:r>
              <a:rPr lang="en-US" altLang="zh-TW" sz="3200" b="1" dirty="0" smtClean="0">
                <a:solidFill>
                  <a:srgbClr val="006600"/>
                </a:solidFill>
                <a:latin typeface="Times New Roman" pitchFamily="18" charset="0"/>
              </a:rPr>
              <a:t>CS is more Green</a:t>
            </a:r>
            <a:r>
              <a:rPr lang="en-US" sz="3200" b="1" dirty="0" smtClean="0">
                <a:solidFill>
                  <a:srgbClr val="006600"/>
                </a:solidFill>
                <a:latin typeface="Times New Roman" pitchFamily="18" charset="0"/>
              </a:rPr>
              <a:t>!!</a:t>
            </a:r>
          </a:p>
          <a:p>
            <a:pPr marL="971550" lvl="1" indent="-514350">
              <a:buFont typeface="+mj-lt"/>
              <a:buAutoNum type="arabicPeriod"/>
            </a:pPr>
            <a:r>
              <a:rPr lang="en-US" sz="2800" dirty="0" smtClean="0">
                <a:latin typeface="Times New Roman" pitchFamily="18" charset="0"/>
                <a:cs typeface="Times New Roman" pitchFamily="18" charset="0"/>
              </a:rPr>
              <a:t>No need for individual treatment of packets.</a:t>
            </a:r>
          </a:p>
          <a:p>
            <a:pPr marL="971550" lvl="1" indent="-514350">
              <a:buFont typeface="+mj-lt"/>
              <a:buAutoNum type="arabicPeriod"/>
            </a:pPr>
            <a:r>
              <a:rPr lang="en-US" altLang="zh-TW" sz="2800" dirty="0" smtClean="0">
                <a:latin typeface="Times New Roman" pitchFamily="18" charset="0"/>
                <a:cs typeface="Times New Roman" pitchFamily="18" charset="0"/>
              </a:rPr>
              <a:t>S</a:t>
            </a:r>
            <a:r>
              <a:rPr lang="en-US" sz="2800" dirty="0" smtClean="0">
                <a:latin typeface="Times New Roman" pitchFamily="18" charset="0"/>
                <a:cs typeface="Times New Roman" pitchFamily="18" charset="0"/>
              </a:rPr>
              <a:t>imple in transport</a:t>
            </a:r>
          </a:p>
          <a:p>
            <a:pPr marL="1428750" lvl="2" indent="-514350">
              <a:buFont typeface="Arial" pitchFamily="34" charset="0"/>
              <a:buChar char="•"/>
            </a:pPr>
            <a:r>
              <a:rPr lang="en-US" altLang="zh-TW" sz="2800" dirty="0" smtClean="0">
                <a:latin typeface="Times New Roman" pitchFamily="18" charset="0"/>
                <a:cs typeface="Times New Roman" pitchFamily="18" charset="0"/>
              </a:rPr>
              <a:t>no buffering</a:t>
            </a:r>
            <a:endParaRPr lang="en-US" sz="2800" dirty="0" smtClean="0">
              <a:latin typeface="Times New Roman" pitchFamily="18" charset="0"/>
              <a:cs typeface="Times New Roman" pitchFamily="18" charset="0"/>
            </a:endParaRPr>
          </a:p>
          <a:p>
            <a:pPr marL="1428750" lvl="2" indent="-514350">
              <a:buFont typeface="Arial" pitchFamily="34" charset="0"/>
              <a:buChar char="•"/>
            </a:pPr>
            <a:r>
              <a:rPr lang="en-US" sz="2800" dirty="0" smtClean="0">
                <a:latin typeface="Times New Roman" pitchFamily="18" charset="0"/>
                <a:cs typeface="Times New Roman" pitchFamily="18" charset="0"/>
              </a:rPr>
              <a:t>no table look-up</a:t>
            </a:r>
          </a:p>
          <a:p>
            <a:pPr marL="1428750" lvl="2" indent="-514350">
              <a:buFont typeface="Arial" pitchFamily="34" charset="0"/>
              <a:buChar char="•"/>
            </a:pPr>
            <a:r>
              <a:rPr lang="en-US" sz="2800" dirty="0" smtClean="0">
                <a:latin typeface="Times New Roman" pitchFamily="18" charset="0"/>
                <a:cs typeface="Times New Roman" pitchFamily="18" charset="0"/>
              </a:rPr>
              <a:t>no header processing</a:t>
            </a:r>
          </a:p>
          <a:p>
            <a:pPr marL="1428750" lvl="2" indent="-514350">
              <a:buFont typeface="Arial" pitchFamily="34" charset="0"/>
              <a:buChar char="•"/>
            </a:pPr>
            <a:r>
              <a:rPr lang="en-US" sz="2800" dirty="0" smtClean="0">
                <a:latin typeface="Times New Roman" pitchFamily="18" charset="0"/>
                <a:cs typeface="Times New Roman" pitchFamily="18" charset="0"/>
              </a:rPr>
              <a:t>no counting packets</a:t>
            </a:r>
          </a:p>
          <a:p>
            <a:pPr marL="971550" lvl="1" indent="-514350">
              <a:buFont typeface="+mj-lt"/>
              <a:buAutoNum type="arabicPeriod"/>
            </a:pPr>
            <a:r>
              <a:rPr lang="en-US" sz="2800" dirty="0" smtClean="0">
                <a:latin typeface="Times New Roman" pitchFamily="18" charset="0"/>
                <a:cs typeface="Times New Roman" pitchFamily="18" charset="0"/>
              </a:rPr>
              <a:t>No dropping packets at middle of transmission.</a:t>
            </a:r>
          </a:p>
          <a:p>
            <a:pPr marL="1428750" lvl="2" indent="-514350">
              <a:buFont typeface="Arial" pitchFamily="34" charset="0"/>
              <a:buChar char="•"/>
            </a:pPr>
            <a:r>
              <a:rPr lang="en-US" sz="2800" dirty="0" smtClean="0">
                <a:latin typeface="Times New Roman" pitchFamily="18" charset="0"/>
                <a:cs typeface="Times New Roman" pitchFamily="18" charset="0"/>
              </a:rPr>
              <a:t>congestion control at the call </a:t>
            </a:r>
            <a:r>
              <a:rPr lang="en-US" sz="2800" dirty="0" smtClean="0">
                <a:latin typeface="Times New Roman" pitchFamily="18" charset="0"/>
                <a:cs typeface="Times New Roman" pitchFamily="18" charset="0"/>
              </a:rPr>
              <a:t>level</a:t>
            </a:r>
          </a:p>
          <a:p>
            <a:pPr marL="1428750" lvl="2" indent="-514350">
              <a:buFont typeface="Arial" pitchFamily="34" charset="0"/>
              <a:buChar char="•"/>
            </a:pPr>
            <a:endParaRPr lang="en-US" sz="2800" dirty="0" smtClean="0">
              <a:latin typeface="Times New Roman" pitchFamily="18" charset="0"/>
              <a:cs typeface="Times New Roman" pitchFamily="18" charset="0"/>
            </a:endParaRPr>
          </a:p>
          <a:p>
            <a:r>
              <a:rPr lang="en-US" altLang="zh-TW" sz="1600" dirty="0" smtClean="0">
                <a:latin typeface="Times New Roman" pitchFamily="18" charset="0"/>
                <a:cs typeface="Times New Roman" pitchFamily="18" charset="0"/>
              </a:rPr>
              <a:t>1</a:t>
            </a:r>
            <a:r>
              <a:rPr lang="en-US" altLang="zh-TW" sz="1500" dirty="0" smtClean="0">
                <a:latin typeface="Times New Roman" pitchFamily="18" charset="0"/>
                <a:cs typeface="Times New Roman" pitchFamily="18" charset="0"/>
              </a:rPr>
              <a:t>) </a:t>
            </a:r>
            <a:r>
              <a:rPr lang="en-US" altLang="zh-TW" sz="1700" dirty="0" smtClean="0">
                <a:latin typeface="Times New Roman" pitchFamily="18" charset="0"/>
                <a:cs typeface="Times New Roman" pitchFamily="18" charset="0"/>
              </a:rPr>
              <a:t>RS Tucker,  “A Green Internet”,  IEEE Lasers and Electro-Optics  Society, 2008.</a:t>
            </a:r>
          </a:p>
          <a:p>
            <a:pPr marL="971550" lvl="1" indent="-514350"/>
            <a:endParaRPr lang="en-US" sz="2800" dirty="0" smtClean="0">
              <a:latin typeface="Times New Roman" pitchFamily="18" charset="0"/>
              <a:cs typeface="Times New Roman" pitchFamily="18" charset="0"/>
            </a:endParaRPr>
          </a:p>
          <a:p>
            <a:pPr marL="971550" lvl="1" indent="-514350"/>
            <a:endParaRPr lang="en-US" sz="2800" dirty="0" smtClean="0">
              <a:latin typeface="Times New Roman" pitchFamily="18" charset="0"/>
              <a:cs typeface="Times New Roman" pitchFamily="18" charset="0"/>
            </a:endParaRPr>
          </a:p>
          <a:p>
            <a:pPr marL="971550" lvl="1" indent="-514350">
              <a:buFont typeface="Arial" pitchFamily="34" charset="0"/>
              <a:buChar char="•"/>
            </a:pPr>
            <a:endParaRPr lang="en-US" sz="2800" dirty="0" smtClean="0">
              <a:latin typeface="Times New Roman" pitchFamily="18" charset="0"/>
              <a:cs typeface="Times New Roman" pitchFamily="18" charset="0"/>
            </a:endParaRPr>
          </a:p>
        </p:txBody>
      </p:sp>
      <p:sp>
        <p:nvSpPr>
          <p:cNvPr id="20483" name="Text Box 3"/>
          <p:cNvSpPr txBox="1">
            <a:spLocks noChangeArrowheads="1"/>
          </p:cNvSpPr>
          <p:nvPr/>
        </p:nvSpPr>
        <p:spPr bwMode="auto">
          <a:xfrm>
            <a:off x="381000" y="228600"/>
            <a:ext cx="8534400" cy="641350"/>
          </a:xfrm>
          <a:prstGeom prst="rect">
            <a:avLst/>
          </a:prstGeom>
          <a:noFill/>
          <a:ln w="9525" algn="ctr">
            <a:noFill/>
            <a:miter lim="800000"/>
            <a:headEnd/>
            <a:tailEnd/>
          </a:ln>
          <a:effectLst/>
        </p:spPr>
        <p:txBody>
          <a:bodyPr anchor="ctr"/>
          <a:lstStyle/>
          <a:p>
            <a:pPr algn="ctr" eaLnBrk="1" hangingPunct="1"/>
            <a:r>
              <a:rPr lang="en-US" sz="4400" b="1" dirty="0" smtClean="0">
                <a:solidFill>
                  <a:srgbClr val="006600"/>
                </a:solidFill>
                <a:latin typeface="Times New Roman" pitchFamily="18" charset="0"/>
              </a:rPr>
              <a:t>Why Circuit </a:t>
            </a:r>
            <a:r>
              <a:rPr lang="en-US" sz="4400" b="1" dirty="0">
                <a:solidFill>
                  <a:srgbClr val="006600"/>
                </a:solidFill>
                <a:latin typeface="Times New Roman" pitchFamily="18" charset="0"/>
              </a:rPr>
              <a:t>Switching (CS)</a:t>
            </a:r>
          </a:p>
        </p:txBody>
      </p:sp>
      <p:sp>
        <p:nvSpPr>
          <p:cNvPr id="30" name="Slide Number Placeholder 29"/>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latin typeface="Times New Roman" pitchFamily="18" charset="0"/>
                <a:cs typeface="Times New Roman" pitchFamily="18" charset="0"/>
              </a:rPr>
              <a:t>A circuit switching network with </a:t>
            </a:r>
            <a:r>
              <a:rPr lang="en-US" dirty="0" smtClean="0">
                <a:solidFill>
                  <a:srgbClr val="C00000"/>
                </a:solidFill>
                <a:latin typeface="Times New Roman" pitchFamily="18" charset="0"/>
                <a:cs typeface="Times New Roman" pitchFamily="18" charset="0"/>
              </a:rPr>
              <a:t>fixed routing</a:t>
            </a:r>
          </a:p>
          <a:p>
            <a:r>
              <a:rPr lang="en-US" dirty="0" smtClean="0">
                <a:latin typeface="Times New Roman" pitchFamily="18" charset="0"/>
                <a:cs typeface="Times New Roman" pitchFamily="18" charset="0"/>
              </a:rPr>
              <a:t>Nodes connected by trunks</a:t>
            </a:r>
          </a:p>
          <a:p>
            <a:r>
              <a:rPr lang="en-US" dirty="0" smtClean="0">
                <a:latin typeface="Times New Roman" pitchFamily="18" charset="0"/>
                <a:cs typeface="Times New Roman" pitchFamily="18" charset="0"/>
              </a:rPr>
              <a:t>Calls </a:t>
            </a:r>
            <a:r>
              <a:rPr lang="en-US" dirty="0">
                <a:latin typeface="Times New Roman" pitchFamily="18" charset="0"/>
                <a:cs typeface="Times New Roman" pitchFamily="18" charset="0"/>
              </a:rPr>
              <a:t>on route r </a:t>
            </a:r>
            <a:r>
              <a:rPr lang="en-US" dirty="0" smtClean="0">
                <a:latin typeface="Times New Roman" pitchFamily="18" charset="0"/>
                <a:cs typeface="Times New Roman" pitchFamily="18" charset="0"/>
              </a:rPr>
              <a:t>use        channels </a:t>
            </a:r>
            <a:r>
              <a:rPr lang="en-US" dirty="0">
                <a:latin typeface="Times New Roman" pitchFamily="18" charset="0"/>
                <a:cs typeface="Times New Roman" pitchFamily="18" charset="0"/>
              </a:rPr>
              <a:t>from </a:t>
            </a:r>
            <a:r>
              <a:rPr lang="en-US" dirty="0" smtClean="0">
                <a:latin typeface="Times New Roman" pitchFamily="18" charset="0"/>
                <a:cs typeface="Times New Roman" pitchFamily="18" charset="0"/>
              </a:rPr>
              <a:t>trunk </a:t>
            </a:r>
            <a:r>
              <a:rPr lang="en-US" dirty="0">
                <a:latin typeface="Times New Roman" pitchFamily="18" charset="0"/>
                <a:cs typeface="Times New Roman" pitchFamily="18" charset="0"/>
              </a:rPr>
              <a:t>j.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Independent </a:t>
            </a:r>
            <a:r>
              <a:rPr lang="en-US" dirty="0">
                <a:latin typeface="Times New Roman" pitchFamily="18" charset="0"/>
                <a:cs typeface="Times New Roman" pitchFamily="18" charset="0"/>
              </a:rPr>
              <a:t>Poisson process of </a:t>
            </a:r>
            <a:r>
              <a:rPr lang="en-US" dirty="0" smtClean="0">
                <a:latin typeface="Times New Roman" pitchFamily="18" charset="0"/>
                <a:cs typeface="Times New Roman" pitchFamily="18" charset="0"/>
              </a:rPr>
              <a:t>rate  </a:t>
            </a:r>
          </a:p>
          <a:p>
            <a:r>
              <a:rPr lang="en-US" dirty="0" smtClean="0">
                <a:latin typeface="Times New Roman" pitchFamily="18" charset="0"/>
                <a:cs typeface="Times New Roman" pitchFamily="18" charset="0"/>
              </a:rPr>
              <a:t>Holding times - independently, identically, exponentially distributed with </a:t>
            </a:r>
            <a:r>
              <a:rPr lang="en-US" dirty="0">
                <a:latin typeface="Times New Roman" pitchFamily="18" charset="0"/>
                <a:cs typeface="Times New Roman" pitchFamily="18" charset="0"/>
              </a:rPr>
              <a:t>unit mean.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Number of channels on trunk j - </a:t>
            </a:r>
            <a:r>
              <a:rPr lang="en-US" i="1" dirty="0" smtClean="0">
                <a:latin typeface="Times New Roman" pitchFamily="18" charset="0"/>
                <a:cs typeface="Times New Roman" pitchFamily="18" charset="0"/>
              </a:rPr>
              <a:t>C</a:t>
            </a:r>
            <a:endParaRPr lang="en-US" baseline="-25000"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altLang="zh-CN" dirty="0" smtClean="0"/>
              <a:t>The</a:t>
            </a:r>
            <a:r>
              <a:rPr lang="en-US" dirty="0" smtClean="0"/>
              <a:t> model</a:t>
            </a:r>
            <a:endParaRPr lang="en-US" dirty="0"/>
          </a:p>
        </p:txBody>
      </p:sp>
      <p:pic>
        <p:nvPicPr>
          <p:cNvPr id="18435" name="Picture 3"/>
          <p:cNvPicPr>
            <a:picLocks noChangeAspect="1" noChangeArrowheads="1"/>
          </p:cNvPicPr>
          <p:nvPr/>
        </p:nvPicPr>
        <p:blipFill>
          <a:blip r:embed="rId2"/>
          <a:srcRect/>
          <a:stretch>
            <a:fillRect/>
          </a:stretch>
        </p:blipFill>
        <p:spPr bwMode="auto">
          <a:xfrm>
            <a:off x="4191000" y="2832846"/>
            <a:ext cx="628650" cy="465201"/>
          </a:xfrm>
          <a:prstGeom prst="rect">
            <a:avLst/>
          </a:prstGeom>
          <a:noFill/>
          <a:ln w="9525">
            <a:noFill/>
            <a:miter lim="800000"/>
            <a:headEnd/>
            <a:tailEnd/>
          </a:ln>
          <a:effectLst/>
        </p:spPr>
      </p:pic>
      <p:pic>
        <p:nvPicPr>
          <p:cNvPr id="18436" name="Picture 4"/>
          <p:cNvPicPr>
            <a:picLocks noChangeAspect="1" noChangeArrowheads="1"/>
          </p:cNvPicPr>
          <p:nvPr/>
        </p:nvPicPr>
        <p:blipFill>
          <a:blip r:embed="rId3"/>
          <a:srcRect/>
          <a:stretch>
            <a:fillRect/>
          </a:stretch>
        </p:blipFill>
        <p:spPr bwMode="auto">
          <a:xfrm>
            <a:off x="6825364" y="3386418"/>
            <a:ext cx="433388" cy="5334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85800"/>
            <a:ext cx="8991600" cy="2895600"/>
          </a:xfrm>
        </p:spPr>
        <p:txBody>
          <a:bodyPr>
            <a:normAutofit fontScale="90000"/>
          </a:bodyPr>
          <a:lstStyle/>
          <a:p>
            <a:pPr algn="l"/>
            <a:r>
              <a:rPr lang="en-US" sz="4400" dirty="0" smtClean="0"/>
              <a:t>Objective - Finding </a:t>
            </a:r>
            <a:r>
              <a:rPr lang="en-US" sz="4400" dirty="0" smtClean="0">
                <a:solidFill>
                  <a:srgbClr val="C00000"/>
                </a:solidFill>
              </a:rPr>
              <a:t>blocking probability </a:t>
            </a:r>
            <a:r>
              <a:rPr lang="en-US" sz="4400" dirty="0" smtClean="0"/>
              <a:t>for </a:t>
            </a:r>
            <a:r>
              <a:rPr lang="en-US" altLang="zh-CN" dirty="0">
                <a:solidFill>
                  <a:srgbClr val="C00000"/>
                </a:solidFill>
              </a:rPr>
              <a:t>realistic size </a:t>
            </a:r>
            <a:r>
              <a:rPr lang="en-US" altLang="zh-CN" sz="4400" dirty="0" smtClean="0"/>
              <a:t>circuit switching networks </a:t>
            </a:r>
            <a:r>
              <a:rPr lang="en-US" sz="4400" dirty="0" smtClean="0"/>
              <a:t>with </a:t>
            </a:r>
            <a:r>
              <a:rPr lang="en-US" sz="4400" dirty="0" smtClean="0">
                <a:solidFill>
                  <a:srgbClr val="C00000"/>
                </a:solidFill>
              </a:rPr>
              <a:t>large</a:t>
            </a:r>
            <a:r>
              <a:rPr lang="en-US" sz="4400" dirty="0" smtClean="0"/>
              <a:t> number of channels per trunk</a:t>
            </a:r>
            <a:br>
              <a:rPr lang="en-US" sz="4400" dirty="0" smtClean="0"/>
            </a:br>
            <a:endParaRPr lang="en-US" dirty="0"/>
          </a:p>
        </p:txBody>
      </p:sp>
      <p:sp>
        <p:nvSpPr>
          <p:cNvPr id="6" name="Content Placeholder 5"/>
          <p:cNvSpPr>
            <a:spLocks noGrp="1"/>
          </p:cNvSpPr>
          <p:nvPr>
            <p:ph idx="1"/>
          </p:nvPr>
        </p:nvSpPr>
        <p:spPr>
          <a:xfrm>
            <a:off x="457200" y="3581400"/>
            <a:ext cx="8077200" cy="2971800"/>
          </a:xfrm>
        </p:spPr>
        <p:txBody>
          <a:bodyPr/>
          <a:lstStyle/>
          <a:p>
            <a:pPr>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xmlns="" val="3695213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Millions of channels per trunk!</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smtClean="0"/>
          </a:p>
          <a:p>
            <a:r>
              <a:rPr lang="en-US" dirty="0"/>
              <a:t>N</a:t>
            </a:r>
            <a:r>
              <a:rPr lang="en-US" dirty="0" smtClean="0"/>
              <a:t>early </a:t>
            </a:r>
            <a:r>
              <a:rPr lang="en-US" dirty="0"/>
              <a:t>hundred wavelengths per optical </a:t>
            </a:r>
            <a:r>
              <a:rPr lang="en-US" dirty="0" smtClean="0"/>
              <a:t>fiber</a:t>
            </a:r>
            <a:endParaRPr lang="en-US" dirty="0"/>
          </a:p>
          <a:p>
            <a:r>
              <a:rPr lang="en-US" dirty="0" smtClean="0"/>
              <a:t>Hundreds </a:t>
            </a:r>
            <a:r>
              <a:rPr lang="en-US" dirty="0"/>
              <a:t>optical fibers per </a:t>
            </a:r>
            <a:r>
              <a:rPr lang="en-US" dirty="0" smtClean="0"/>
              <a:t>trunk</a:t>
            </a:r>
          </a:p>
          <a:p>
            <a:r>
              <a:rPr lang="en-US" dirty="0" smtClean="0"/>
              <a:t>Further subdivided a wavelength into </a:t>
            </a:r>
            <a:r>
              <a:rPr lang="en-US" dirty="0"/>
              <a:t>hundreds of TDM </a:t>
            </a:r>
            <a:r>
              <a:rPr lang="en-US" dirty="0" smtClean="0"/>
              <a:t>channels</a:t>
            </a:r>
          </a:p>
          <a:p>
            <a:r>
              <a:rPr lang="en-US" dirty="0"/>
              <a:t>M</a:t>
            </a:r>
            <a:r>
              <a:rPr lang="en-US" dirty="0" smtClean="0"/>
              <a:t>illions </a:t>
            </a:r>
            <a:r>
              <a:rPr lang="en-US" dirty="0"/>
              <a:t>of </a:t>
            </a:r>
            <a:r>
              <a:rPr lang="en-US" dirty="0" smtClean="0"/>
              <a:t>channels per trunk </a:t>
            </a:r>
            <a:r>
              <a:rPr lang="en-US" dirty="0"/>
              <a:t>is a realistic scenario.</a:t>
            </a:r>
            <a:endParaRPr lang="en-US" dirty="0">
              <a:hlinkClick r:id="rId2"/>
            </a:endParaRPr>
          </a:p>
          <a:p>
            <a:endParaRPr lang="en-US" dirty="0" smtClean="0">
              <a:hlinkClick r:id="rId2"/>
            </a:endParaRPr>
          </a:p>
          <a:p>
            <a:r>
              <a:rPr lang="en-US" sz="1700" dirty="0" smtClean="0">
                <a:hlinkClick r:id="rId2"/>
              </a:rPr>
              <a:t>http://www.fiberstore.com/Research-work-of-transmission-systems-CWDM-VS-DWDM-aid-63.html</a:t>
            </a:r>
            <a:endParaRPr lang="en-US" sz="17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5123" name="Picture 3" descr="E:\QQPCmgr\My Documents\My Pictures\Friday seminar\WDM1.jpg"/>
          <p:cNvPicPr>
            <a:picLocks noChangeAspect="1" noChangeArrowheads="1"/>
          </p:cNvPicPr>
          <p:nvPr/>
        </p:nvPicPr>
        <p:blipFill>
          <a:blip r:embed="rId3"/>
          <a:srcRect/>
          <a:stretch>
            <a:fillRect/>
          </a:stretch>
        </p:blipFill>
        <p:spPr bwMode="auto">
          <a:xfrm>
            <a:off x="2438400" y="914400"/>
            <a:ext cx="4430486" cy="2819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Existing methods</a:t>
            </a:r>
            <a:endParaRPr lang="en-US" dirty="0"/>
          </a:p>
        </p:txBody>
      </p:sp>
      <p:pic>
        <p:nvPicPr>
          <p:cNvPr id="5126" name="Picture 6" descr="E:\QQPCmgr\My Documents\My Pictures\Friday seminar\13744125-relay-race.jpg"/>
          <p:cNvPicPr>
            <a:picLocks noChangeAspect="1" noChangeArrowheads="1"/>
          </p:cNvPicPr>
          <p:nvPr/>
        </p:nvPicPr>
        <p:blipFill>
          <a:blip r:embed="rId3"/>
          <a:srcRect/>
          <a:stretch>
            <a:fillRect/>
          </a:stretch>
        </p:blipFill>
        <p:spPr bwMode="auto">
          <a:xfrm>
            <a:off x="4800601" y="2971800"/>
            <a:ext cx="3676316" cy="2514600"/>
          </a:xfrm>
          <a:prstGeom prst="rect">
            <a:avLst/>
          </a:prstGeom>
          <a:noFill/>
        </p:spPr>
      </p:pic>
      <p:sp>
        <p:nvSpPr>
          <p:cNvPr id="9" name="Slide Number Placeholder 8"/>
          <p:cNvSpPr>
            <a:spLocks noGrp="1"/>
          </p:cNvSpPr>
          <p:nvPr>
            <p:ph type="sldNum" sz="quarter" idx="12"/>
          </p:nvPr>
        </p:nvSpPr>
        <p:spPr/>
        <p:txBody>
          <a:bodyPr/>
          <a:lstStyle/>
          <a:p>
            <a:fld id="{B6F15528-21DE-4FAA-801E-634DDDAF4B2B}" type="slidenum">
              <a:rPr lang="en-US" smtClean="0"/>
              <a:pPr/>
              <a:t>33</a:t>
            </a:fld>
            <a:endParaRPr lang="en-US"/>
          </a:p>
        </p:txBody>
      </p:sp>
      <p:pic>
        <p:nvPicPr>
          <p:cNvPr id="2053" name="Picture 5"/>
          <p:cNvPicPr>
            <a:picLocks noChangeAspect="1" noChangeArrowheads="1"/>
          </p:cNvPicPr>
          <p:nvPr/>
        </p:nvPicPr>
        <p:blipFill>
          <a:blip r:embed="rId4"/>
          <a:srcRect/>
          <a:stretch>
            <a:fillRect/>
          </a:stretch>
        </p:blipFill>
        <p:spPr bwMode="auto">
          <a:xfrm>
            <a:off x="0" y="2514600"/>
            <a:ext cx="4978400" cy="3733800"/>
          </a:xfrm>
          <a:prstGeom prst="rect">
            <a:avLst/>
          </a:prstGeom>
          <a:noFill/>
          <a:ln w="9525">
            <a:noFill/>
            <a:miter lim="800000"/>
            <a:headEnd/>
            <a:tailEnd/>
          </a:ln>
          <a:effectLst/>
        </p:spPr>
      </p:pic>
      <p:cxnSp>
        <p:nvCxnSpPr>
          <p:cNvPr id="18" name="Straight Connector 17"/>
          <p:cNvCxnSpPr/>
          <p:nvPr/>
        </p:nvCxnSpPr>
        <p:spPr>
          <a:xfrm rot="16200000" flipH="1">
            <a:off x="-427894" y="4126523"/>
            <a:ext cx="3733802" cy="1758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333500" y="4152900"/>
            <a:ext cx="37338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62354" y="2795954"/>
            <a:ext cx="762000" cy="2971800"/>
          </a:xfrm>
          <a:prstGeom prst="rect">
            <a:avLst/>
          </a:prstGeom>
          <a:solidFill>
            <a:schemeClr val="bg2">
              <a:lumMod val="75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447800" y="2807677"/>
            <a:ext cx="1752600" cy="2971800"/>
          </a:xfrm>
          <a:prstGeom prst="rect">
            <a:avLst/>
          </a:prstGeom>
          <a:solidFill>
            <a:schemeClr val="accent5">
              <a:lumMod val="60000"/>
              <a:lumOff val="4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200400" y="2801816"/>
            <a:ext cx="1295400" cy="2971800"/>
          </a:xfrm>
          <a:prstGeom prst="rect">
            <a:avLst/>
          </a:prstGeom>
          <a:solidFill>
            <a:schemeClr val="accent6">
              <a:lumMod val="60000"/>
              <a:lumOff val="40000"/>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9"/>
          <p:cNvSpPr>
            <a:spLocks noGrp="1"/>
          </p:cNvSpPr>
          <p:nvPr>
            <p:ph idx="1"/>
          </p:nvPr>
        </p:nvSpPr>
        <p:spPr>
          <a:xfrm>
            <a:off x="457200" y="1447800"/>
            <a:ext cx="8229600" cy="4678363"/>
          </a:xfrm>
        </p:spPr>
        <p:txBody>
          <a:bodyPr/>
          <a:lstStyle/>
          <a:p>
            <a:r>
              <a:rPr lang="en-US" dirty="0" smtClean="0"/>
              <a:t>Simulation</a:t>
            </a:r>
          </a:p>
          <a:p>
            <a:r>
              <a:rPr lang="en-US" dirty="0" err="1" smtClean="0"/>
              <a:t>Erlang</a:t>
            </a:r>
            <a:r>
              <a:rPr lang="en-US" dirty="0" smtClean="0"/>
              <a:t> fixed-point approximation (EFPA)</a:t>
            </a:r>
            <a:endParaRPr lang="en-US" dirty="0"/>
          </a:p>
        </p:txBody>
      </p:sp>
      <p:sp>
        <p:nvSpPr>
          <p:cNvPr id="31" name="TextBox 30"/>
          <p:cNvSpPr txBox="1"/>
          <p:nvPr/>
        </p:nvSpPr>
        <p:spPr>
          <a:xfrm>
            <a:off x="3581400" y="3581400"/>
            <a:ext cx="685800" cy="1200329"/>
          </a:xfrm>
          <a:prstGeom prst="rect">
            <a:avLst/>
          </a:prstGeom>
          <a:noFill/>
        </p:spPr>
        <p:txBody>
          <a:bodyPr wrap="square" rtlCol="0">
            <a:spAutoFit/>
          </a:bodyPr>
          <a:lstStyle/>
          <a:p>
            <a:r>
              <a:rPr lang="en-US" sz="7200" dirty="0" smtClean="0">
                <a:latin typeface="Algerian" pitchFamily="82" charset="0"/>
                <a:cs typeface="Times New Roman" pitchFamily="18" charset="0"/>
              </a:rPr>
              <a:t>?</a:t>
            </a:r>
            <a:endParaRPr lang="en-US" sz="7200" dirty="0">
              <a:latin typeface="Algerian" pitchFamily="82"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P spid="26" grpId="0" animBg="1"/>
      <p:bldP spid="26" grpId="1" animBg="1"/>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96400" cy="1143000"/>
          </a:xfrm>
        </p:spPr>
        <p:txBody>
          <a:bodyPr>
            <a:normAutofit/>
          </a:bodyPr>
          <a:lstStyle/>
          <a:p>
            <a:pPr algn="ctr"/>
            <a:r>
              <a:rPr lang="en-US" altLang="zh-CN" dirty="0" err="1" smtClean="0"/>
              <a:t>Erlang</a:t>
            </a:r>
            <a:r>
              <a:rPr lang="en-US" altLang="zh-CN" dirty="0" smtClean="0"/>
              <a:t> fixed point approximation(EFPA)</a:t>
            </a:r>
            <a:endParaRPr lang="en-US" dirty="0"/>
          </a:p>
        </p:txBody>
      </p:sp>
      <p:sp>
        <p:nvSpPr>
          <p:cNvPr id="3" name="Content Placeholder 2"/>
          <p:cNvSpPr>
            <a:spLocks noGrp="1"/>
          </p:cNvSpPr>
          <p:nvPr>
            <p:ph idx="1"/>
          </p:nvPr>
        </p:nvSpPr>
        <p:spPr>
          <a:xfrm>
            <a:off x="381000" y="1143000"/>
            <a:ext cx="8305800" cy="5943600"/>
          </a:xfrm>
        </p:spPr>
        <p:txBody>
          <a:bodyPr>
            <a:normAutofit fontScale="92500" lnSpcReduction="20000"/>
          </a:bodyPr>
          <a:lstStyle/>
          <a:p>
            <a:pPr>
              <a:buNone/>
            </a:pPr>
            <a:endParaRPr lang="en-US" dirty="0"/>
          </a:p>
          <a:p>
            <a:pPr>
              <a:buFont typeface="Wingdings" pitchFamily="2" charset="2"/>
              <a:buChar char="Ø"/>
            </a:pPr>
            <a:r>
              <a:rPr lang="en-US" dirty="0" smtClean="0">
                <a:latin typeface="Times New Roman" pitchFamily="18" charset="0"/>
                <a:cs typeface="Times New Roman" pitchFamily="18" charset="0"/>
              </a:rPr>
              <a:t>Decouple the network into independent trunks</a:t>
            </a:r>
          </a:p>
          <a:p>
            <a:pPr>
              <a:buFont typeface="Wingdings" pitchFamily="2" charset="2"/>
              <a:buChar char="Ø"/>
            </a:pPr>
            <a:r>
              <a:rPr lang="en-US" dirty="0">
                <a:latin typeface="Times New Roman" pitchFamily="18" charset="0"/>
                <a:cs typeface="Times New Roman" pitchFamily="18" charset="0"/>
              </a:rPr>
              <a:t>T</a:t>
            </a:r>
            <a:r>
              <a:rPr lang="en-US" dirty="0" smtClean="0">
                <a:latin typeface="Times New Roman" pitchFamily="18" charset="0"/>
                <a:cs typeface="Times New Roman" pitchFamily="18" charset="0"/>
              </a:rPr>
              <a:t>raffic on each link to follow a Poisson process </a:t>
            </a:r>
          </a:p>
          <a:p>
            <a:pPr>
              <a:buFont typeface="Wingdings" pitchFamily="2" charset="2"/>
              <a:buChar char="Ø"/>
            </a:pPr>
            <a:endParaRPr lang="en-US" dirty="0">
              <a:latin typeface="Times New Roman" pitchFamily="18" charset="0"/>
              <a:cs typeface="Times New Roman" pitchFamily="18" charset="0"/>
            </a:endParaRPr>
          </a:p>
          <a:p>
            <a:pPr>
              <a:buFont typeface="Wingdings" pitchFamily="2" charset="2"/>
              <a:buChar char="Ø"/>
            </a:pPr>
            <a:r>
              <a:rPr lang="en-US" dirty="0" err="1" smtClean="0">
                <a:latin typeface="Times New Roman" pitchFamily="18" charset="0"/>
                <a:cs typeface="Times New Roman" pitchFamily="18" charset="0"/>
              </a:rPr>
              <a:t>Erlang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 formula – blocking probability of a </a:t>
            </a:r>
            <a:r>
              <a:rPr lang="en-US" dirty="0" smtClean="0">
                <a:latin typeface="Times New Roman" pitchFamily="18" charset="0"/>
                <a:cs typeface="Times New Roman" pitchFamily="18" charset="0"/>
              </a:rPr>
              <a:t>M/M/K/K </a:t>
            </a:r>
            <a:r>
              <a:rPr lang="en-US" dirty="0" err="1">
                <a:latin typeface="Times New Roman" pitchFamily="18" charset="0"/>
                <a:cs typeface="Times New Roman" pitchFamily="18" charset="0"/>
              </a:rPr>
              <a:t>queueing</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system</a:t>
            </a:r>
          </a:p>
          <a:p>
            <a:pPr lvl="0">
              <a:buNone/>
              <a:defRPr/>
            </a:pPr>
            <a:endParaRPr lang="en-US" dirty="0">
              <a:latin typeface="Times New Roman" pitchFamily="18" charset="0"/>
              <a:cs typeface="Times New Roman" pitchFamily="18" charset="0"/>
            </a:endParaRPr>
          </a:p>
          <a:p>
            <a:pPr lvl="0">
              <a:buNone/>
              <a:defRPr/>
            </a:pPr>
            <a:endParaRPr lang="en-US" dirty="0"/>
          </a:p>
          <a:p>
            <a:pPr lvl="0">
              <a:buNone/>
              <a:defRPr/>
            </a:pPr>
            <a:endParaRPr lang="en-US" dirty="0"/>
          </a:p>
          <a:p>
            <a:pPr lvl="1">
              <a:buFont typeface="Wingdings" pitchFamily="2" charset="2"/>
              <a:buChar char="§"/>
              <a:defRPr/>
            </a:pPr>
            <a:r>
              <a:rPr lang="en-US" dirty="0">
                <a:latin typeface="Times New Roman" pitchFamily="18" charset="0"/>
                <a:cs typeface="Times New Roman" pitchFamily="18" charset="0"/>
              </a:rPr>
              <a:t>Arrival process - Poisson with parameter </a:t>
            </a:r>
            <a:r>
              <a:rPr lang="el-GR" i="1" dirty="0">
                <a:latin typeface="Times New Roman" pitchFamily="18" charset="0"/>
                <a:cs typeface="Times New Roman" pitchFamily="18" charset="0"/>
              </a:rPr>
              <a:t>λ</a:t>
            </a:r>
            <a:r>
              <a:rPr lang="en-US" i="1" dirty="0">
                <a:latin typeface="Times New Roman" pitchFamily="18" charset="0"/>
                <a:cs typeface="Times New Roman" pitchFamily="18" charset="0"/>
              </a:rPr>
              <a:t>.</a:t>
            </a:r>
          </a:p>
          <a:p>
            <a:pPr lvl="1">
              <a:buFont typeface="Wingdings" pitchFamily="2" charset="2"/>
              <a:buChar char="§"/>
              <a:defRPr/>
            </a:pPr>
            <a:r>
              <a:rPr lang="en-US" dirty="0">
                <a:latin typeface="Times New Roman" pitchFamily="18" charset="0"/>
                <a:cs typeface="Times New Roman" pitchFamily="18" charset="0"/>
              </a:rPr>
              <a:t>Service duration - exponentially with parameters </a:t>
            </a:r>
            <a:r>
              <a:rPr lang="en-US" i="1" dirty="0">
                <a:latin typeface="Times New Roman" pitchFamily="18" charset="0"/>
                <a:cs typeface="Times New Roman" pitchFamily="18" charset="0"/>
              </a:rPr>
              <a:t>µ</a:t>
            </a:r>
            <a:r>
              <a:rPr lang="en-US" i="1" dirty="0" smtClean="0">
                <a:latin typeface="Times New Roman" pitchFamily="18" charset="0"/>
                <a:cs typeface="Times New Roman" pitchFamily="18" charset="0"/>
              </a:rPr>
              <a:t>.</a:t>
            </a:r>
          </a:p>
          <a:p>
            <a:pPr lvl="1">
              <a:buFont typeface="Wingdings" pitchFamily="2" charset="2"/>
              <a:buChar char="§"/>
              <a:defRPr/>
            </a:pPr>
            <a:r>
              <a:rPr lang="en-US" altLang="zh-CN" dirty="0">
                <a:latin typeface="Times New Roman" pitchFamily="18" charset="0"/>
                <a:cs typeface="Times New Roman" pitchFamily="18" charset="0"/>
              </a:rPr>
              <a:t>Offered traffic under M/M/</a:t>
            </a:r>
            <a:r>
              <a:rPr lang="en-US" altLang="zh-CN" i="1" dirty="0">
                <a:latin typeface="Times New Roman" pitchFamily="18" charset="0"/>
                <a:cs typeface="Times New Roman" pitchFamily="18" charset="0"/>
              </a:rPr>
              <a:t>k</a:t>
            </a:r>
            <a:r>
              <a:rPr lang="en-US" altLang="zh-CN" dirty="0">
                <a:latin typeface="Times New Roman" pitchFamily="18" charset="0"/>
                <a:cs typeface="Times New Roman" pitchFamily="18" charset="0"/>
              </a:rPr>
              <a:t>/</a:t>
            </a:r>
            <a:r>
              <a:rPr lang="en-US" altLang="zh-CN" i="1" dirty="0">
                <a:latin typeface="Times New Roman" pitchFamily="18" charset="0"/>
                <a:cs typeface="Times New Roman" pitchFamily="18" charset="0"/>
              </a:rPr>
              <a:t>k</a:t>
            </a:r>
            <a:r>
              <a:rPr lang="en-US" altLang="zh-CN" dirty="0">
                <a:latin typeface="Times New Roman" pitchFamily="18" charset="0"/>
                <a:cs typeface="Times New Roman" pitchFamily="18" charset="0"/>
              </a:rPr>
              <a:t> is </a:t>
            </a:r>
            <a:endParaRPr lang="en-US" i="1" dirty="0">
              <a:latin typeface="Times New Roman" pitchFamily="18" charset="0"/>
              <a:cs typeface="Times New Roman" pitchFamily="18" charset="0"/>
            </a:endParaRPr>
          </a:p>
          <a:p>
            <a:pPr lvl="1">
              <a:buFont typeface="Wingdings" pitchFamily="2" charset="2"/>
              <a:buChar char="§"/>
              <a:defRPr/>
            </a:pPr>
            <a:r>
              <a:rPr lang="en-US" dirty="0">
                <a:latin typeface="Times New Roman" pitchFamily="18" charset="0"/>
                <a:cs typeface="Times New Roman" pitchFamily="18" charset="0"/>
              </a:rPr>
              <a:t>Number of </a:t>
            </a:r>
            <a:r>
              <a:rPr lang="en-US" dirty="0" smtClean="0">
                <a:latin typeface="Times New Roman" pitchFamily="18" charset="0"/>
                <a:cs typeface="Times New Roman" pitchFamily="18" charset="0"/>
              </a:rPr>
              <a:t>channels </a:t>
            </a:r>
            <a:r>
              <a:rPr lang="en-US" dirty="0">
                <a:latin typeface="Times New Roman" pitchFamily="18" charset="0"/>
                <a:cs typeface="Times New Roman" pitchFamily="18" charset="0"/>
              </a:rPr>
              <a:t>– </a:t>
            </a:r>
            <a:r>
              <a:rPr lang="en-US" i="1" dirty="0">
                <a:latin typeface="Times New Roman" pitchFamily="18" charset="0"/>
                <a:cs typeface="Times New Roman" pitchFamily="18" charset="0"/>
              </a:rPr>
              <a:t>C.</a:t>
            </a:r>
          </a:p>
          <a:p>
            <a:pPr lvl="0">
              <a:defRPr/>
            </a:pPr>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34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3810000"/>
            <a:ext cx="3249706" cy="1160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00165" y="5867400"/>
            <a:ext cx="1143000" cy="4803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EFPA(cont.)</a:t>
            </a:r>
            <a:endParaRPr lang="en-US" dirty="0"/>
          </a:p>
        </p:txBody>
      </p:sp>
      <p:sp>
        <p:nvSpPr>
          <p:cNvPr id="3" name="Content Placeholder 2"/>
          <p:cNvSpPr>
            <a:spLocks noGrp="1"/>
          </p:cNvSpPr>
          <p:nvPr>
            <p:ph idx="1"/>
          </p:nvPr>
        </p:nvSpPr>
        <p:spPr>
          <a:xfrm>
            <a:off x="457200" y="685800"/>
            <a:ext cx="8229600" cy="5440363"/>
          </a:xfrm>
        </p:spPr>
        <p:txBody>
          <a:bodyPr/>
          <a:lstStyle/>
          <a:p>
            <a:pPr>
              <a:buNone/>
            </a:pPr>
            <a:endParaRPr lang="en-US" dirty="0"/>
          </a:p>
        </p:txBody>
      </p:sp>
      <p:sp>
        <p:nvSpPr>
          <p:cNvPr id="4" name="Slide Number Placeholder 3"/>
          <p:cNvSpPr>
            <a:spLocks noGrp="1"/>
          </p:cNvSpPr>
          <p:nvPr>
            <p:ph type="sldNum" sz="quarter" idx="12"/>
          </p:nvPr>
        </p:nvSpPr>
        <p:spPr>
          <a:xfrm>
            <a:off x="6492510" y="5222858"/>
            <a:ext cx="2133600" cy="365125"/>
          </a:xfrm>
        </p:spPr>
        <p:txBody>
          <a:bodyPr/>
          <a:lstStyle/>
          <a:p>
            <a:fld id="{B6F15528-21DE-4FAA-801E-634DDDAF4B2B}" type="slidenum">
              <a:rPr lang="en-US" smtClean="0"/>
              <a:pPr/>
              <a:t>35</a:t>
            </a:fld>
            <a:endParaRPr lang="en-US"/>
          </a:p>
        </p:txBody>
      </p:sp>
      <p:sp>
        <p:nvSpPr>
          <p:cNvPr id="7" name="Flowchart: Alternate Process 6"/>
          <p:cNvSpPr/>
          <p:nvPr/>
        </p:nvSpPr>
        <p:spPr>
          <a:xfrm>
            <a:off x="2857488" y="1000108"/>
            <a:ext cx="2686755"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 values of trunk blocking probability</a:t>
            </a:r>
            <a:endParaRPr lang="en-US" dirty="0"/>
          </a:p>
        </p:txBody>
      </p:sp>
      <p:sp>
        <p:nvSpPr>
          <p:cNvPr id="8" name="Down Arrow 7"/>
          <p:cNvSpPr/>
          <p:nvPr/>
        </p:nvSpPr>
        <p:spPr>
          <a:xfrm>
            <a:off x="4198044" y="1762108"/>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p:cNvSpPr/>
          <p:nvPr/>
        </p:nvSpPr>
        <p:spPr>
          <a:xfrm>
            <a:off x="2987310" y="2118056"/>
            <a:ext cx="25146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offered load for each trunk</a:t>
            </a:r>
            <a:endParaRPr lang="en-US" dirty="0"/>
          </a:p>
        </p:txBody>
      </p:sp>
      <p:sp>
        <p:nvSpPr>
          <p:cNvPr id="10" name="Down Arrow 9"/>
          <p:cNvSpPr/>
          <p:nvPr/>
        </p:nvSpPr>
        <p:spPr>
          <a:xfrm>
            <a:off x="4220622" y="2702604"/>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2682510" y="3071078"/>
            <a:ext cx="32004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blocking probability for each trunk</a:t>
            </a:r>
            <a:endParaRPr lang="en-US" dirty="0"/>
          </a:p>
        </p:txBody>
      </p:sp>
      <p:sp>
        <p:nvSpPr>
          <p:cNvPr id="12" name="Flowchart: Decision 11"/>
          <p:cNvSpPr/>
          <p:nvPr/>
        </p:nvSpPr>
        <p:spPr>
          <a:xfrm>
            <a:off x="2857488" y="3985478"/>
            <a:ext cx="2819400" cy="609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Converge or not?</a:t>
            </a:r>
            <a:endParaRPr lang="en-US" dirty="0"/>
          </a:p>
        </p:txBody>
      </p:sp>
      <p:sp>
        <p:nvSpPr>
          <p:cNvPr id="13" name="Down Arrow 12"/>
          <p:cNvSpPr/>
          <p:nvPr/>
        </p:nvSpPr>
        <p:spPr>
          <a:xfrm>
            <a:off x="4251666" y="3617004"/>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262955" y="4646226"/>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p:cNvSpPr/>
          <p:nvPr/>
        </p:nvSpPr>
        <p:spPr>
          <a:xfrm>
            <a:off x="2826444" y="5002174"/>
            <a:ext cx="29718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Network blocking probability </a:t>
            </a:r>
            <a:endParaRPr lang="en-US" dirty="0"/>
          </a:p>
        </p:txBody>
      </p:sp>
      <p:sp>
        <p:nvSpPr>
          <p:cNvPr id="16" name="TextBox 15"/>
          <p:cNvSpPr txBox="1"/>
          <p:nvPr/>
        </p:nvSpPr>
        <p:spPr>
          <a:xfrm>
            <a:off x="4511310" y="4595078"/>
            <a:ext cx="838200" cy="381000"/>
          </a:xfrm>
          <a:prstGeom prst="rect">
            <a:avLst/>
          </a:prstGeom>
          <a:noFill/>
        </p:spPr>
        <p:txBody>
          <a:bodyPr wrap="square" rtlCol="0">
            <a:spAutoFit/>
          </a:bodyPr>
          <a:lstStyle/>
          <a:p>
            <a:r>
              <a:rPr lang="en-US" dirty="0" smtClean="0"/>
              <a:t>YES</a:t>
            </a:r>
            <a:endParaRPr lang="en-US" dirty="0"/>
          </a:p>
        </p:txBody>
      </p:sp>
      <p:sp>
        <p:nvSpPr>
          <p:cNvPr id="17" name="Right Arrow 16"/>
          <p:cNvSpPr/>
          <p:nvPr/>
        </p:nvSpPr>
        <p:spPr>
          <a:xfrm>
            <a:off x="5654310" y="4246708"/>
            <a:ext cx="1219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6853755" y="2295508"/>
            <a:ext cx="45719" cy="1981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flipV="1">
            <a:off x="5544243" y="2219308"/>
            <a:ext cx="1295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578110" y="3971908"/>
            <a:ext cx="838200" cy="381000"/>
          </a:xfrm>
          <a:prstGeom prst="rect">
            <a:avLst/>
          </a:prstGeom>
          <a:noFill/>
        </p:spPr>
        <p:txBody>
          <a:bodyPr wrap="square" rtlCol="0">
            <a:spAutoFit/>
          </a:bodyPr>
          <a:lstStyle/>
          <a:p>
            <a:r>
              <a:rPr lang="en-US" dirty="0" smtClean="0"/>
              <a:t>No</a:t>
            </a:r>
            <a:endParaRPr lang="en-US" dirty="0"/>
          </a:p>
        </p:txBody>
      </p:sp>
      <p:sp>
        <p:nvSpPr>
          <p:cNvPr id="21" name="Flowchart: Alternate Process 20"/>
          <p:cNvSpPr/>
          <p:nvPr/>
        </p:nvSpPr>
        <p:spPr>
          <a:xfrm>
            <a:off x="7559310" y="2912354"/>
            <a:ext cx="1219200"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Erlang</a:t>
            </a:r>
            <a:r>
              <a:rPr lang="en-US" dirty="0" smtClean="0"/>
              <a:t> B</a:t>
            </a:r>
            <a:endParaRPr lang="en-US" dirty="0"/>
          </a:p>
        </p:txBody>
      </p:sp>
      <p:sp>
        <p:nvSpPr>
          <p:cNvPr id="22" name="Left Arrow 21"/>
          <p:cNvSpPr/>
          <p:nvPr/>
        </p:nvSpPr>
        <p:spPr>
          <a:xfrm>
            <a:off x="6111510" y="3185378"/>
            <a:ext cx="1447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18" grpId="0" animBg="1"/>
      <p:bldP spid="19" grpId="0" animBg="1"/>
      <p:bldP spid="20" grpId="0"/>
      <p:bldP spid="21" grpId="0" animBg="1"/>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Kelly results for EFPA</a:t>
            </a:r>
            <a:r>
              <a:rPr lang="en-US" altLang="zh-CN" dirty="0" smtClean="0"/>
              <a:t>- </a:t>
            </a:r>
            <a:r>
              <a:rPr lang="en-US" altLang="zh-CN" dirty="0">
                <a:solidFill>
                  <a:srgbClr val="C00000"/>
                </a:solidFill>
              </a:rPr>
              <a:t>A</a:t>
            </a:r>
            <a:r>
              <a:rPr lang="en-US" dirty="0" smtClean="0">
                <a:solidFill>
                  <a:srgbClr val="C00000"/>
                </a:solidFill>
              </a:rPr>
              <a:t>ccuracy</a:t>
            </a:r>
            <a:endParaRPr lang="en-US" dirty="0">
              <a:solidFill>
                <a:srgbClr val="C00000"/>
              </a:solidFill>
            </a:endParaRPr>
          </a:p>
        </p:txBody>
      </p:sp>
      <p:sp>
        <p:nvSpPr>
          <p:cNvPr id="3" name="Content Placeholder 2"/>
          <p:cNvSpPr>
            <a:spLocks noGrp="1"/>
          </p:cNvSpPr>
          <p:nvPr>
            <p:ph idx="1"/>
          </p:nvPr>
        </p:nvSpPr>
        <p:spPr/>
        <p:txBody>
          <a:bodyPr/>
          <a:lstStyle/>
          <a:p>
            <a:endParaRPr lang="en-US" dirty="0" smtClean="0"/>
          </a:p>
          <a:p>
            <a:r>
              <a:rPr lang="en-US" dirty="0" smtClean="0"/>
              <a:t>Circuit switching</a:t>
            </a:r>
          </a:p>
          <a:p>
            <a:r>
              <a:rPr lang="en-US" dirty="0" smtClean="0"/>
              <a:t>Fixed-routing</a:t>
            </a:r>
          </a:p>
          <a:p>
            <a:r>
              <a:rPr lang="en-US" dirty="0" smtClean="0"/>
              <a:t>Large number of channels per trunk</a:t>
            </a:r>
          </a:p>
          <a:p>
            <a:r>
              <a:rPr lang="en-US" dirty="0" smtClean="0"/>
              <a:t>EFPA is asymptotically </a:t>
            </a:r>
            <a:r>
              <a:rPr lang="en-US" altLang="zh-CN" dirty="0" smtClean="0">
                <a:solidFill>
                  <a:srgbClr val="FF0000"/>
                </a:solidFill>
              </a:rPr>
              <a:t>exact</a:t>
            </a:r>
            <a:r>
              <a:rPr lang="en-US" dirty="0" smtClean="0">
                <a:solidFill>
                  <a:srgbClr val="FF0000"/>
                </a:solidFill>
              </a:rPr>
              <a:t> </a:t>
            </a:r>
            <a:r>
              <a:rPr lang="en-US" dirty="0" smtClean="0"/>
              <a:t>!!!</a:t>
            </a:r>
            <a:endParaRPr lang="en-US" dirty="0"/>
          </a:p>
          <a:p>
            <a:endParaRPr lang="en-US" dirty="0" smtClean="0"/>
          </a:p>
          <a:p>
            <a:endParaRPr lang="en-US" dirty="0"/>
          </a:p>
          <a:p>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36</a:t>
            </a:fld>
            <a:endParaRPr lang="en-US"/>
          </a:p>
        </p:txBody>
      </p:sp>
      <p:sp>
        <p:nvSpPr>
          <p:cNvPr id="6" name="TextBox 5"/>
          <p:cNvSpPr txBox="1"/>
          <p:nvPr/>
        </p:nvSpPr>
        <p:spPr>
          <a:xfrm>
            <a:off x="0" y="6019800"/>
            <a:ext cx="9144000" cy="584775"/>
          </a:xfrm>
          <a:prstGeom prst="rect">
            <a:avLst/>
          </a:prstGeom>
          <a:noFill/>
        </p:spPr>
        <p:txBody>
          <a:bodyPr wrap="square" rtlCol="0">
            <a:spAutoFit/>
          </a:bodyPr>
          <a:lstStyle/>
          <a:p>
            <a:pPr algn="ctr"/>
            <a:r>
              <a:rPr lang="en-US" sz="1600" dirty="0" err="1" smtClean="0"/>
              <a:t>F.P.Kelly</a:t>
            </a:r>
            <a:r>
              <a:rPr lang="en-US" sz="1600" dirty="0" smtClean="0"/>
              <a:t>, “Blocking probabilities in large circuit switched networks,” Adv. in Appl. </a:t>
            </a:r>
            <a:r>
              <a:rPr lang="en-US" sz="1600" dirty="0" err="1" smtClean="0"/>
              <a:t>Probab</a:t>
            </a:r>
            <a:r>
              <a:rPr lang="en-US" sz="1600" dirty="0" smtClean="0"/>
              <a:t>., vol. 18, no. 2, pp. 473–505, Jun. 1986.</a:t>
            </a:r>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Kelly results for EFPA</a:t>
            </a:r>
            <a:r>
              <a:rPr lang="en-US" altLang="zh-CN" dirty="0" smtClean="0"/>
              <a:t>- </a:t>
            </a:r>
            <a:r>
              <a:rPr lang="en-US" dirty="0" smtClean="0">
                <a:solidFill>
                  <a:srgbClr val="C00000"/>
                </a:solidFill>
              </a:rPr>
              <a:t>uniqueness</a:t>
            </a:r>
            <a:endParaRPr lang="en-US" dirty="0">
              <a:solidFill>
                <a:srgbClr val="C00000"/>
              </a:solidFill>
            </a:endParaRPr>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a:p>
        </p:txBody>
      </p:sp>
      <p:sp>
        <p:nvSpPr>
          <p:cNvPr id="6" name="TextBox 5"/>
          <p:cNvSpPr txBox="1"/>
          <p:nvPr/>
        </p:nvSpPr>
        <p:spPr>
          <a:xfrm>
            <a:off x="0" y="6019800"/>
            <a:ext cx="9144000" cy="584775"/>
          </a:xfrm>
          <a:prstGeom prst="rect">
            <a:avLst/>
          </a:prstGeom>
          <a:noFill/>
        </p:spPr>
        <p:txBody>
          <a:bodyPr wrap="square" rtlCol="0">
            <a:spAutoFit/>
          </a:bodyPr>
          <a:lstStyle/>
          <a:p>
            <a:pPr algn="ctr"/>
            <a:r>
              <a:rPr lang="en-US" sz="1600" dirty="0" smtClean="0"/>
              <a:t>F.P.Kelly, “Blocking probabilities in large circuit switched networks,” Adv. in Appl. </a:t>
            </a:r>
            <a:r>
              <a:rPr lang="en-US" sz="1600" dirty="0" err="1" smtClean="0"/>
              <a:t>Probab</a:t>
            </a:r>
            <a:r>
              <a:rPr lang="en-US" sz="1600" dirty="0" smtClean="0"/>
              <a:t>., vol. 18, no. 2, pp. 473–505, Jun. 1986.</a:t>
            </a:r>
            <a:endParaRPr lang="en-US" sz="1600" dirty="0"/>
          </a:p>
        </p:txBody>
      </p:sp>
      <p:pic>
        <p:nvPicPr>
          <p:cNvPr id="10" name="Picture 2"/>
          <p:cNvPicPr>
            <a:picLocks noChangeAspect="1" noChangeArrowheads="1"/>
          </p:cNvPicPr>
          <p:nvPr/>
        </p:nvPicPr>
        <p:blipFill>
          <a:blip r:embed="rId2"/>
          <a:srcRect/>
          <a:stretch>
            <a:fillRect/>
          </a:stretch>
        </p:blipFill>
        <p:spPr bwMode="auto">
          <a:xfrm>
            <a:off x="838200" y="1828800"/>
            <a:ext cx="8042275" cy="25908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asymptotic expansion of </a:t>
            </a:r>
            <a:r>
              <a:rPr lang="en-US" dirty="0" err="1" smtClean="0">
                <a:latin typeface="Times New Roman" pitchFamily="18" charset="0"/>
                <a:cs typeface="Times New Roman" pitchFamily="18" charset="0"/>
              </a:rPr>
              <a:t>Erlang</a:t>
            </a:r>
            <a:r>
              <a:rPr lang="en-US" dirty="0" smtClean="0">
                <a:latin typeface="Times New Roman" pitchFamily="18" charset="0"/>
                <a:cs typeface="Times New Roman" pitchFamily="18" charset="0"/>
              </a:rPr>
              <a:t> B formula</a:t>
            </a:r>
          </a:p>
          <a:p>
            <a:pPr>
              <a:buNone/>
            </a:pPr>
            <a:endParaRPr lang="en-US" dirty="0" smtClean="0">
              <a:latin typeface="Times New Roman" pitchFamily="18" charset="0"/>
              <a:cs typeface="Times New Roman" pitchFamily="18" charset="0"/>
            </a:endParaRPr>
          </a:p>
          <a:p>
            <a:pPr>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3600" y="2460813"/>
            <a:ext cx="5102993" cy="1404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Asymptotic EFPA (A-EFPA)</a:t>
            </a:r>
            <a:endParaRPr lang="en-US" dirty="0"/>
          </a:p>
        </p:txBody>
      </p:sp>
      <p:sp>
        <p:nvSpPr>
          <p:cNvPr id="3" name="Content Placeholder 2"/>
          <p:cNvSpPr>
            <a:spLocks noGrp="1"/>
          </p:cNvSpPr>
          <p:nvPr>
            <p:ph idx="1"/>
          </p:nvPr>
        </p:nvSpPr>
        <p:spPr/>
        <p:txBody>
          <a:bodyPr/>
          <a:lstStyle/>
          <a:p>
            <a:endParaRPr lang="en-US" dirty="0"/>
          </a:p>
        </p:txBody>
      </p:sp>
      <p:grpSp>
        <p:nvGrpSpPr>
          <p:cNvPr id="4" name="Group 6"/>
          <p:cNvGrpSpPr/>
          <p:nvPr/>
        </p:nvGrpSpPr>
        <p:grpSpPr>
          <a:xfrm>
            <a:off x="1600200" y="1371600"/>
            <a:ext cx="4216964" cy="4572000"/>
            <a:chOff x="3200400" y="990600"/>
            <a:chExt cx="4216964" cy="4572000"/>
          </a:xfrm>
        </p:grpSpPr>
        <p:sp>
          <p:nvSpPr>
            <p:cNvPr id="8" name="Flowchart: Alternate Process 7"/>
            <p:cNvSpPr/>
            <p:nvPr/>
          </p:nvSpPr>
          <p:spPr>
            <a:xfrm>
              <a:off x="3505200" y="990600"/>
              <a:ext cx="25146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Initial values of trunk blocking probability</a:t>
              </a:r>
              <a:endParaRPr lang="en-US" dirty="0"/>
            </a:p>
          </p:txBody>
        </p:sp>
        <p:sp>
          <p:nvSpPr>
            <p:cNvPr id="9" name="Down Arrow 8"/>
            <p:cNvSpPr/>
            <p:nvPr/>
          </p:nvSpPr>
          <p:spPr>
            <a:xfrm>
              <a:off x="4715934" y="16002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Alternate Process 9"/>
            <p:cNvSpPr/>
            <p:nvPr/>
          </p:nvSpPr>
          <p:spPr>
            <a:xfrm>
              <a:off x="3505200" y="1981200"/>
              <a:ext cx="25146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offered load for each trunk</a:t>
              </a:r>
              <a:endParaRPr lang="en-US" dirty="0"/>
            </a:p>
          </p:txBody>
        </p:sp>
        <p:sp>
          <p:nvSpPr>
            <p:cNvPr id="11" name="Down Arrow 10"/>
            <p:cNvSpPr/>
            <p:nvPr/>
          </p:nvSpPr>
          <p:spPr>
            <a:xfrm>
              <a:off x="4738512" y="25908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Alternate Process 11"/>
            <p:cNvSpPr/>
            <p:nvPr/>
          </p:nvSpPr>
          <p:spPr>
            <a:xfrm>
              <a:off x="3200400" y="2971800"/>
              <a:ext cx="32004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Calculate  blocking probability for each trunk</a:t>
              </a:r>
              <a:endParaRPr lang="en-US" dirty="0"/>
            </a:p>
          </p:txBody>
        </p:sp>
        <p:sp>
          <p:nvSpPr>
            <p:cNvPr id="13" name="Flowchart: Decision 12"/>
            <p:cNvSpPr/>
            <p:nvPr/>
          </p:nvSpPr>
          <p:spPr>
            <a:xfrm>
              <a:off x="3397956" y="3886200"/>
              <a:ext cx="2819400" cy="609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Converge or not?             </a:t>
              </a:r>
              <a:endParaRPr lang="en-US" dirty="0"/>
            </a:p>
          </p:txBody>
        </p:sp>
        <p:sp>
          <p:nvSpPr>
            <p:cNvPr id="14" name="Down Arrow 13"/>
            <p:cNvSpPr/>
            <p:nvPr/>
          </p:nvSpPr>
          <p:spPr>
            <a:xfrm>
              <a:off x="4769556" y="35052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780845" y="4572000"/>
              <a:ext cx="45719"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3344334" y="4953000"/>
              <a:ext cx="29718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Network blocking probability </a:t>
              </a:r>
              <a:endParaRPr lang="en-US" dirty="0"/>
            </a:p>
          </p:txBody>
        </p:sp>
        <p:sp>
          <p:nvSpPr>
            <p:cNvPr id="17" name="TextBox 16"/>
            <p:cNvSpPr txBox="1"/>
            <p:nvPr/>
          </p:nvSpPr>
          <p:spPr>
            <a:xfrm>
              <a:off x="5029200" y="4495800"/>
              <a:ext cx="838200" cy="381000"/>
            </a:xfrm>
            <a:prstGeom prst="rect">
              <a:avLst/>
            </a:prstGeom>
            <a:noFill/>
          </p:spPr>
          <p:txBody>
            <a:bodyPr wrap="square" rtlCol="0">
              <a:spAutoFit/>
            </a:bodyPr>
            <a:lstStyle/>
            <a:p>
              <a:r>
                <a:rPr lang="en-US" dirty="0" smtClean="0"/>
                <a:t>YES</a:t>
              </a:r>
              <a:endParaRPr lang="en-US" dirty="0"/>
            </a:p>
          </p:txBody>
        </p:sp>
        <p:sp>
          <p:nvSpPr>
            <p:cNvPr id="18" name="Right Arrow 17"/>
            <p:cNvSpPr/>
            <p:nvPr/>
          </p:nvSpPr>
          <p:spPr>
            <a:xfrm>
              <a:off x="6172200" y="4159956"/>
              <a:ext cx="12192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7371645" y="2133600"/>
              <a:ext cx="45719" cy="21025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flipV="1">
              <a:off x="6062133" y="2057400"/>
              <a:ext cx="1295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96000" y="3810000"/>
              <a:ext cx="838200" cy="381000"/>
            </a:xfrm>
            <a:prstGeom prst="rect">
              <a:avLst/>
            </a:prstGeom>
            <a:noFill/>
          </p:spPr>
          <p:txBody>
            <a:bodyPr wrap="square" rtlCol="0">
              <a:spAutoFit/>
            </a:bodyPr>
            <a:lstStyle/>
            <a:p>
              <a:r>
                <a:rPr lang="en-US" dirty="0" smtClean="0"/>
                <a:t>No</a:t>
              </a:r>
              <a:endParaRPr lang="en-US" dirty="0"/>
            </a:p>
          </p:txBody>
        </p:sp>
      </p:grpSp>
      <p:sp>
        <p:nvSpPr>
          <p:cNvPr id="22" name="Left Arrow 21"/>
          <p:cNvSpPr/>
          <p:nvPr/>
        </p:nvSpPr>
        <p:spPr>
          <a:xfrm>
            <a:off x="4876800" y="3581400"/>
            <a:ext cx="1371600" cy="762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rgbClr val="FF0000"/>
              </a:solidFill>
            </a:endParaRPr>
          </a:p>
        </p:txBody>
      </p:sp>
      <p:sp>
        <p:nvSpPr>
          <p:cNvPr id="23" name="Flowchart: Alternate Process 22"/>
          <p:cNvSpPr/>
          <p:nvPr/>
        </p:nvSpPr>
        <p:spPr>
          <a:xfrm>
            <a:off x="6324600" y="3352800"/>
            <a:ext cx="1676400" cy="5334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Asymptotic expansion</a:t>
            </a:r>
            <a:endParaRPr lang="en-US" dirty="0"/>
          </a:p>
        </p:txBody>
      </p:sp>
      <p:sp>
        <p:nvSpPr>
          <p:cNvPr id="25" name="Slide Number Placeholder 24"/>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458200" cy="1143000"/>
          </a:xfrm>
        </p:spPr>
        <p:txBody>
          <a:bodyPr>
            <a:normAutofit fontScale="90000"/>
          </a:bodyPr>
          <a:lstStyle/>
          <a:p>
            <a:r>
              <a:rPr lang="en-US" dirty="0" smtClean="0"/>
              <a:t>Modern applications of circuit switching</a:t>
            </a:r>
            <a:endParaRPr lang="en-US" dirty="0"/>
          </a:p>
        </p:txBody>
      </p:sp>
      <p:sp>
        <p:nvSpPr>
          <p:cNvPr id="6" name="Content Placeholder 5"/>
          <p:cNvSpPr>
            <a:spLocks noGrp="1"/>
          </p:cNvSpPr>
          <p:nvPr>
            <p:ph idx="1"/>
          </p:nvPr>
        </p:nvSpPr>
        <p:spPr>
          <a:xfrm>
            <a:off x="457200" y="1481328"/>
            <a:ext cx="8229600" cy="5376672"/>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The Large </a:t>
            </a:r>
            <a:r>
              <a:rPr lang="en-US" dirty="0" err="1" smtClean="0"/>
              <a:t>Hadron</a:t>
            </a:r>
            <a:r>
              <a:rPr lang="en-US" dirty="0" smtClean="0"/>
              <a:t> Collider network</a:t>
            </a:r>
          </a:p>
          <a:p>
            <a:r>
              <a:rPr lang="en-US" dirty="0" smtClean="0"/>
              <a:t>Five major Yahoo! data centers and their connectivity</a:t>
            </a:r>
          </a:p>
          <a:p>
            <a:endParaRPr lang="en-US" dirty="0" smtClean="0"/>
          </a:p>
          <a:p>
            <a:pPr marL="0" lvl="5">
              <a:buNone/>
            </a:pPr>
            <a:r>
              <a:rPr lang="en-US" sz="1300" dirty="0" smtClean="0"/>
              <a:t>A. </a:t>
            </a:r>
            <a:r>
              <a:rPr lang="en-US" sz="1300" dirty="0" err="1" smtClean="0"/>
              <a:t>Barczyk</a:t>
            </a:r>
            <a:r>
              <a:rPr lang="en-US" sz="1300" dirty="0" smtClean="0"/>
              <a:t>, "World-wide Networking for LHC Data Processing," in National Fiber Optic Engineers Conference, OSA Technical Digest (Optical Society of America, 2012), paper NTu1E.1.</a:t>
            </a:r>
          </a:p>
          <a:p>
            <a:pPr marL="0" lvl="5">
              <a:buNone/>
            </a:pPr>
            <a:r>
              <a:rPr lang="en-US" sz="1300" dirty="0" smtClean="0"/>
              <a:t>Y. Chen, S. Jain, V.K. </a:t>
            </a:r>
            <a:r>
              <a:rPr lang="en-US" sz="1300" dirty="0" err="1" smtClean="0"/>
              <a:t>Adhikari</a:t>
            </a:r>
            <a:r>
              <a:rPr lang="en-US" sz="1300" dirty="0" smtClean="0"/>
              <a:t>, Z. Zhang,  and K. </a:t>
            </a:r>
            <a:r>
              <a:rPr lang="en-US" sz="1300" dirty="0" err="1" smtClean="0"/>
              <a:t>Xu</a:t>
            </a:r>
            <a:r>
              <a:rPr lang="en-US" sz="1300" dirty="0" smtClean="0"/>
              <a:t>,   "A first look at inter-data center traffic characteristics via Yahoo! datasets",  ;in Proc. INFOCOM, 2011, pp.1620-1628. </a:t>
            </a:r>
            <a:endParaRPr lang="en-US" sz="1300" dirty="0"/>
          </a:p>
        </p:txBody>
      </p:sp>
      <p:pic>
        <p:nvPicPr>
          <p:cNvPr id="1027" name="Picture 3"/>
          <p:cNvPicPr>
            <a:picLocks noChangeAspect="1" noChangeArrowheads="1"/>
          </p:cNvPicPr>
          <p:nvPr/>
        </p:nvPicPr>
        <p:blipFill>
          <a:blip r:embed="rId3"/>
          <a:srcRect/>
          <a:stretch>
            <a:fillRect/>
          </a:stretch>
        </p:blipFill>
        <p:spPr bwMode="auto">
          <a:xfrm>
            <a:off x="4876800" y="1447801"/>
            <a:ext cx="3562663" cy="23622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pic>
        <p:nvPicPr>
          <p:cNvPr id="26625" name="Picture 1"/>
          <p:cNvPicPr>
            <a:picLocks noChangeAspect="1" noChangeArrowheads="1"/>
          </p:cNvPicPr>
          <p:nvPr/>
        </p:nvPicPr>
        <p:blipFill>
          <a:blip r:embed="rId4"/>
          <a:srcRect/>
          <a:stretch>
            <a:fillRect/>
          </a:stretch>
        </p:blipFill>
        <p:spPr bwMode="auto">
          <a:xfrm>
            <a:off x="762000" y="1538289"/>
            <a:ext cx="4097908" cy="20335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Numerical results</a:t>
            </a:r>
            <a:endParaRPr lang="en-US" dirty="0"/>
          </a:p>
        </p:txBody>
      </p:sp>
      <p:pic>
        <p:nvPicPr>
          <p:cNvPr id="6146" name="Picture 2"/>
          <p:cNvPicPr>
            <a:picLocks noGrp="1" noChangeAspect="1" noChangeArrowheads="1"/>
          </p:cNvPicPr>
          <p:nvPr>
            <p:ph idx="1"/>
          </p:nvPr>
        </p:nvPicPr>
        <p:blipFill>
          <a:blip r:embed="rId3"/>
          <a:srcRect/>
          <a:stretch>
            <a:fillRect/>
          </a:stretch>
        </p:blipFill>
        <p:spPr bwMode="auto">
          <a:xfrm>
            <a:off x="1066800" y="1219200"/>
            <a:ext cx="6638984" cy="2951956"/>
          </a:xfrm>
          <a:prstGeom prst="rect">
            <a:avLst/>
          </a:prstGeom>
          <a:noFill/>
          <a:ln w="9525">
            <a:noFill/>
            <a:miter lim="800000"/>
            <a:headEnd/>
            <a:tailEnd/>
          </a:ln>
          <a:effectLst/>
        </p:spPr>
      </p:pic>
      <p:sp>
        <p:nvSpPr>
          <p:cNvPr id="4" name="TextBox 3"/>
          <p:cNvSpPr txBox="1"/>
          <p:nvPr/>
        </p:nvSpPr>
        <p:spPr>
          <a:xfrm>
            <a:off x="914400" y="4038600"/>
            <a:ext cx="7086600" cy="1477328"/>
          </a:xfrm>
          <a:prstGeom prst="rect">
            <a:avLst/>
          </a:prstGeom>
          <a:noFill/>
        </p:spPr>
        <p:txBody>
          <a:bodyPr wrap="square" rtlCol="0">
            <a:spAutoFit/>
          </a:bodyPr>
          <a:lstStyle/>
          <a:p>
            <a:pPr>
              <a:buFont typeface="Wingdings" pitchFamily="2" charset="2"/>
              <a:buChar char="§"/>
            </a:pPr>
            <a:r>
              <a:rPr lang="en-US" dirty="0" smtClean="0"/>
              <a:t> </a:t>
            </a:r>
            <a:r>
              <a:rPr lang="en-US" dirty="0" err="1" smtClean="0"/>
              <a:t>NSFNet</a:t>
            </a:r>
            <a:r>
              <a:rPr lang="en-US" dirty="0" smtClean="0"/>
              <a:t> - the principal Internet backbone network in US.</a:t>
            </a:r>
          </a:p>
          <a:p>
            <a:pPr>
              <a:buFont typeface="Wingdings" pitchFamily="2" charset="2"/>
              <a:buChar char="§"/>
            </a:pPr>
            <a:r>
              <a:rPr lang="en-US" dirty="0" smtClean="0"/>
              <a:t> Internet2 - backbone network provided for research and education communities in US.</a:t>
            </a:r>
            <a:endParaRPr lang="en-US" dirty="0" smtClean="0">
              <a:latin typeface="Times New Roman" pitchFamily="18" charset="0"/>
              <a:cs typeface="Times New Roman" pitchFamily="18" charset="0"/>
            </a:endParaRPr>
          </a:p>
          <a:p>
            <a:pPr>
              <a:buFont typeface="Wingdings" pitchFamily="2" charset="2"/>
              <a:buChar char="§"/>
            </a:pPr>
            <a:endParaRPr lang="en-US" dirty="0" smtClean="0">
              <a:latin typeface="Times New Roman" pitchFamily="18" charset="0"/>
              <a:cs typeface="Times New Roman" pitchFamily="18" charset="0"/>
            </a:endParaRP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Blocking probabilities in </a:t>
            </a:r>
            <a:r>
              <a:rPr lang="en-US" dirty="0" err="1" smtClean="0"/>
              <a:t>NSFNet</a:t>
            </a:r>
            <a:r>
              <a:rPr lang="en-US" dirty="0" smtClean="0"/>
              <a:t> and Internet2</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17410" name="Picture 2"/>
          <p:cNvPicPr>
            <a:picLocks noChangeAspect="1" noChangeArrowheads="1"/>
          </p:cNvPicPr>
          <p:nvPr/>
        </p:nvPicPr>
        <p:blipFill>
          <a:blip r:embed="rId3"/>
          <a:srcRect/>
          <a:stretch>
            <a:fillRect/>
          </a:stretch>
        </p:blipFill>
        <p:spPr bwMode="auto">
          <a:xfrm>
            <a:off x="1219200" y="1371600"/>
            <a:ext cx="6852401" cy="3781425"/>
          </a:xfrm>
          <a:prstGeom prst="rect">
            <a:avLst/>
          </a:prstGeom>
          <a:noFill/>
          <a:ln w="9525">
            <a:noFill/>
            <a:miter lim="800000"/>
            <a:headEnd/>
            <a:tailEnd/>
          </a:ln>
          <a:effectLst/>
        </p:spPr>
      </p:pic>
      <p:sp>
        <p:nvSpPr>
          <p:cNvPr id="5" name="TextBox 4"/>
          <p:cNvSpPr txBox="1"/>
          <p:nvPr/>
        </p:nvSpPr>
        <p:spPr>
          <a:xfrm>
            <a:off x="762000" y="4648200"/>
            <a:ext cx="7772400" cy="1908215"/>
          </a:xfrm>
          <a:prstGeom prst="rect">
            <a:avLst/>
          </a:prstGeom>
          <a:noFill/>
        </p:spPr>
        <p:txBody>
          <a:bodyPr wrap="square" rtlCol="0">
            <a:spAutoFit/>
          </a:bodyPr>
          <a:lstStyle/>
          <a:p>
            <a:endParaRPr lang="en-US" dirty="0" smtClean="0"/>
          </a:p>
          <a:p>
            <a:pPr>
              <a:buFont typeface="Wingdings" pitchFamily="2" charset="2"/>
              <a:buChar char="Ø"/>
            </a:pPr>
            <a:endParaRPr lang="en-US"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For C =20,000, the relative discrepancy of EFPA and A-EFPA is less than 0.2%.</a:t>
            </a:r>
          </a:p>
          <a:p>
            <a:pPr>
              <a:buFont typeface="Wingdings" pitchFamily="2" charset="2"/>
              <a:buChar char="Ø"/>
            </a:pPr>
            <a:r>
              <a:rPr lang="en-US" sz="2000" dirty="0" smtClean="0">
                <a:latin typeface="Times New Roman" pitchFamily="18" charset="0"/>
                <a:cs typeface="Times New Roman" pitchFamily="18" charset="0"/>
              </a:rPr>
              <a:t> Simulations confirm that the accuracy of EFPA increases with increasing number of circuits per trunk</a:t>
            </a:r>
            <a:endParaRPr lang="en-US" sz="20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Comparison of the times used by EFPA and A-EFPA in </a:t>
            </a:r>
            <a:r>
              <a:rPr lang="en-US" dirty="0" err="1" smtClean="0"/>
              <a:t>NSFNet</a:t>
            </a:r>
            <a:r>
              <a:rPr lang="en-US" dirty="0" smtClean="0"/>
              <a:t/>
            </a:r>
            <a:br>
              <a:rPr lang="en-US" dirty="0" smtClean="0"/>
            </a:br>
            <a:endParaRPr lang="en-US" dirty="0"/>
          </a:p>
        </p:txBody>
      </p:sp>
      <p:pic>
        <p:nvPicPr>
          <p:cNvPr id="7170" name="Picture 2"/>
          <p:cNvPicPr>
            <a:picLocks noGrp="1" noChangeAspect="1" noChangeArrowheads="1"/>
          </p:cNvPicPr>
          <p:nvPr>
            <p:ph idx="1"/>
          </p:nvPr>
        </p:nvPicPr>
        <p:blipFill>
          <a:blip r:embed="rId3"/>
          <a:stretch>
            <a:fillRect/>
          </a:stretch>
        </p:blipFill>
        <p:spPr bwMode="auto">
          <a:xfrm>
            <a:off x="1524000" y="1676400"/>
            <a:ext cx="5924550" cy="2781300"/>
          </a:xfrm>
          <a:prstGeom prst="rect">
            <a:avLst/>
          </a:prstGeom>
          <a:noFill/>
          <a:ln w="9525">
            <a:noFill/>
            <a:miter lim="800000"/>
            <a:headEnd/>
            <a:tailEnd/>
          </a:ln>
          <a:effectLst/>
        </p:spPr>
      </p:pic>
      <p:sp>
        <p:nvSpPr>
          <p:cNvPr id="5" name="TextBox 4"/>
          <p:cNvSpPr txBox="1"/>
          <p:nvPr/>
        </p:nvSpPr>
        <p:spPr>
          <a:xfrm>
            <a:off x="990600" y="4800600"/>
            <a:ext cx="6934200" cy="1200329"/>
          </a:xfrm>
          <a:prstGeom prst="rect">
            <a:avLst/>
          </a:prstGeom>
          <a:noFill/>
        </p:spPr>
        <p:txBody>
          <a:bodyPr wrap="square" rtlCol="0">
            <a:spAutoFit/>
          </a:bodyPr>
          <a:lstStyle/>
          <a:p>
            <a:pPr>
              <a:buFont typeface="Wingdings" pitchFamily="2" charset="2"/>
              <a:buChar char="Ø"/>
            </a:pPr>
            <a:r>
              <a:rPr lang="en-US" sz="2000" dirty="0" smtClean="0"/>
              <a:t> </a:t>
            </a:r>
            <a:r>
              <a:rPr lang="en-US" sz="2400" dirty="0" smtClean="0">
                <a:latin typeface="Times New Roman" pitchFamily="18" charset="0"/>
                <a:cs typeface="Times New Roman" pitchFamily="18" charset="0"/>
              </a:rPr>
              <a:t>For C = 20,000, A-EFPA saves 99. 9999% of the time used by the EFPA.</a:t>
            </a:r>
          </a:p>
          <a:p>
            <a:endParaRPr lang="en-US" sz="24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rmAutofit/>
          </a:bodyPr>
          <a:lstStyle/>
          <a:p>
            <a:r>
              <a:rPr lang="en-US" dirty="0" smtClean="0"/>
              <a:t>Comparison of the times in Internet2</a:t>
            </a:r>
            <a:endParaRPr lang="en-US" dirty="0"/>
          </a:p>
        </p:txBody>
      </p:sp>
      <p:pic>
        <p:nvPicPr>
          <p:cNvPr id="9218" name="Picture 2"/>
          <p:cNvPicPr>
            <a:picLocks noGrp="1" noChangeAspect="1" noChangeArrowheads="1"/>
          </p:cNvPicPr>
          <p:nvPr>
            <p:ph idx="1"/>
          </p:nvPr>
        </p:nvPicPr>
        <p:blipFill>
          <a:blip r:embed="rId2"/>
          <a:stretch>
            <a:fillRect/>
          </a:stretch>
        </p:blipFill>
        <p:spPr bwMode="auto">
          <a:xfrm>
            <a:off x="762000" y="1371600"/>
            <a:ext cx="7607667" cy="3301206"/>
          </a:xfrm>
          <a:prstGeom prst="rect">
            <a:avLst/>
          </a:prstGeom>
          <a:noFill/>
          <a:ln w="9525">
            <a:noFill/>
            <a:miter lim="800000"/>
            <a:headEnd/>
            <a:tailEnd/>
          </a:ln>
          <a:effectLst/>
        </p:spPr>
      </p:pic>
      <p:sp>
        <p:nvSpPr>
          <p:cNvPr id="4" name="TextBox 3"/>
          <p:cNvSpPr txBox="1"/>
          <p:nvPr/>
        </p:nvSpPr>
        <p:spPr>
          <a:xfrm>
            <a:off x="914400" y="4648200"/>
            <a:ext cx="7543800" cy="830997"/>
          </a:xfrm>
          <a:prstGeom prst="rect">
            <a:avLst/>
          </a:prstGeom>
          <a:noFill/>
        </p:spPr>
        <p:txBody>
          <a:bodyPr wrap="square" rtlCol="0">
            <a:spAutoFit/>
          </a:bodyPr>
          <a:lstStyle/>
          <a:p>
            <a:pPr>
              <a:buFont typeface="Wingdings" pitchFamily="2" charset="2"/>
              <a:buChar char="Ø"/>
            </a:pP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A-EFPA can save 99.9999% of the time</a:t>
            </a:r>
          </a:p>
          <a:p>
            <a:pPr>
              <a:buFont typeface="Wingdings" pitchFamily="2" charset="2"/>
              <a:buChar char="Ø"/>
            </a:pPr>
            <a:r>
              <a:rPr lang="en-US" sz="2400" dirty="0" smtClean="0">
                <a:latin typeface="Times New Roman" pitchFamily="18" charset="0"/>
                <a:cs typeface="Times New Roman" pitchFamily="18" charset="0"/>
              </a:rPr>
              <a:t> Trends and behaviors consistent with </a:t>
            </a:r>
            <a:r>
              <a:rPr lang="en-US" sz="2400" dirty="0" err="1" smtClean="0">
                <a:latin typeface="Times New Roman" pitchFamily="18" charset="0"/>
                <a:cs typeface="Times New Roman" pitchFamily="18" charset="0"/>
              </a:rPr>
              <a:t>NSFNet</a:t>
            </a:r>
            <a:endParaRPr lang="en-US" sz="24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Implement A-EFPA </a:t>
            </a:r>
            <a:r>
              <a:rPr lang="en-US" dirty="0">
                <a:latin typeface="Times New Roman" pitchFamily="18" charset="0"/>
                <a:cs typeface="Times New Roman" pitchFamily="18" charset="0"/>
              </a:rPr>
              <a:t>and EFPA </a:t>
            </a:r>
            <a:r>
              <a:rPr lang="en-US" dirty="0" smtClean="0">
                <a:latin typeface="Times New Roman" pitchFamily="18" charset="0"/>
                <a:cs typeface="Times New Roman" pitchFamily="18" charset="0"/>
              </a:rPr>
              <a:t>for </a:t>
            </a:r>
            <a:r>
              <a:rPr lang="en-US" dirty="0" smtClean="0">
                <a:solidFill>
                  <a:srgbClr val="FF0000"/>
                </a:solidFill>
                <a:latin typeface="Times New Roman" pitchFamily="18" charset="0"/>
                <a:cs typeface="Times New Roman" pitchFamily="18" charset="0"/>
              </a:rPr>
              <a:t>Circuit Switching</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networks with </a:t>
            </a:r>
            <a:r>
              <a:rPr lang="en-US" dirty="0">
                <a:solidFill>
                  <a:srgbClr val="FF0000"/>
                </a:solidFill>
                <a:latin typeface="Times New Roman" pitchFamily="18" charset="0"/>
                <a:cs typeface="Times New Roman" pitchFamily="18" charset="0"/>
              </a:rPr>
              <a:t>fixed </a:t>
            </a:r>
            <a:r>
              <a:rPr lang="en-US" dirty="0" smtClean="0">
                <a:solidFill>
                  <a:srgbClr val="FF0000"/>
                </a:solidFill>
                <a:latin typeface="Times New Roman" pitchFamily="18" charset="0"/>
                <a:cs typeface="Times New Roman" pitchFamily="18" charset="0"/>
              </a:rPr>
              <a:t>routing</a:t>
            </a:r>
          </a:p>
          <a:p>
            <a:r>
              <a:rPr lang="en-US" dirty="0" smtClean="0">
                <a:latin typeface="Times New Roman" pitchFamily="18" charset="0"/>
                <a:cs typeface="Times New Roman" pitchFamily="18" charset="0"/>
              </a:rPr>
              <a:t>When trunk </a:t>
            </a:r>
            <a:r>
              <a:rPr lang="en-US" dirty="0">
                <a:latin typeface="Times New Roman" pitchFamily="18" charset="0"/>
                <a:cs typeface="Times New Roman" pitchFamily="18" charset="0"/>
              </a:rPr>
              <a:t>capacity is large, A-EFPA results are very </a:t>
            </a:r>
            <a:r>
              <a:rPr lang="en-US" dirty="0" smtClean="0">
                <a:solidFill>
                  <a:srgbClr val="FF0000"/>
                </a:solidFill>
                <a:latin typeface="Times New Roman" pitchFamily="18" charset="0"/>
                <a:cs typeface="Times New Roman" pitchFamily="18" charset="0"/>
              </a:rPr>
              <a:t>close</a:t>
            </a:r>
            <a:r>
              <a:rPr lang="en-US" dirty="0" smtClean="0">
                <a:latin typeface="Times New Roman" pitchFamily="18" charset="0"/>
                <a:cs typeface="Times New Roman" pitchFamily="18" charset="0"/>
              </a:rPr>
              <a:t> to </a:t>
            </a:r>
            <a:r>
              <a:rPr lang="en-US" dirty="0">
                <a:latin typeface="Times New Roman" pitchFamily="18" charset="0"/>
                <a:cs typeface="Times New Roman" pitchFamily="18" charset="0"/>
              </a:rPr>
              <a:t>those of </a:t>
            </a:r>
            <a:r>
              <a:rPr lang="en-US" dirty="0" smtClean="0">
                <a:latin typeface="Times New Roman" pitchFamily="18" charset="0"/>
                <a:cs typeface="Times New Roman" pitchFamily="18" charset="0"/>
              </a:rPr>
              <a:t>EFPA. </a:t>
            </a: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A-EFPA </a:t>
            </a:r>
            <a:r>
              <a:rPr lang="en-US" dirty="0">
                <a:latin typeface="Times New Roman" pitchFamily="18" charset="0"/>
                <a:cs typeface="Times New Roman" pitchFamily="18" charset="0"/>
              </a:rPr>
              <a:t>saves approximately </a:t>
            </a:r>
            <a:r>
              <a:rPr lang="en-US" dirty="0" smtClean="0">
                <a:solidFill>
                  <a:srgbClr val="FF0000"/>
                </a:solidFill>
                <a:latin typeface="Times New Roman" pitchFamily="18" charset="0"/>
                <a:cs typeface="Times New Roman" pitchFamily="18" charset="0"/>
              </a:rPr>
              <a:t>99.9999%</a:t>
            </a:r>
            <a:r>
              <a:rPr lang="en-US" dirty="0" smtClean="0">
                <a:latin typeface="Times New Roman" pitchFamily="18" charset="0"/>
                <a:cs typeface="Times New Roman" pitchFamily="18" charset="0"/>
              </a:rPr>
              <a:t> of the computing </a:t>
            </a:r>
            <a:r>
              <a:rPr lang="en-US" dirty="0">
                <a:latin typeface="Times New Roman" pitchFamily="18" charset="0"/>
                <a:cs typeface="Times New Roman" pitchFamily="18" charset="0"/>
              </a:rPr>
              <a:t>time.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Together with </a:t>
            </a:r>
            <a:r>
              <a:rPr lang="en-US" dirty="0" smtClean="0">
                <a:solidFill>
                  <a:srgbClr val="FF0000"/>
                </a:solidFill>
                <a:latin typeface="Times New Roman" pitchFamily="18" charset="0"/>
                <a:cs typeface="Times New Roman" pitchFamily="18" charset="0"/>
              </a:rPr>
              <a:t>simulation</a:t>
            </a:r>
            <a:r>
              <a:rPr lang="en-US" dirty="0" smtClean="0">
                <a:latin typeface="Times New Roman" pitchFamily="18" charset="0"/>
                <a:cs typeface="Times New Roman" pitchFamily="18" charset="0"/>
              </a:rPr>
              <a:t> and </a:t>
            </a:r>
            <a:r>
              <a:rPr lang="en-US" dirty="0" smtClean="0">
                <a:solidFill>
                  <a:srgbClr val="FF0000"/>
                </a:solidFill>
                <a:latin typeface="Times New Roman" pitchFamily="18" charset="0"/>
                <a:cs typeface="Times New Roman" pitchFamily="18" charset="0"/>
              </a:rPr>
              <a:t>EFPA</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A-EFPA</a:t>
            </a:r>
            <a:r>
              <a:rPr lang="en-US" dirty="0" smtClean="0">
                <a:latin typeface="Times New Roman" pitchFamily="18" charset="0"/>
                <a:cs typeface="Times New Roman" pitchFamily="18" charset="0"/>
              </a:rPr>
              <a:t> can give accurate blocking probability estimation in an computationally efficient manner over all ranges of system parameters.</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Performance analysis of Circuit Switched Multi-service Networks with non-hierarchical alternate Routing</a:t>
            </a:r>
            <a:br>
              <a:rPr lang="en-US" dirty="0" smtClean="0"/>
            </a:br>
            <a:endParaRPr lang="en-US" dirty="0"/>
          </a:p>
        </p:txBody>
      </p:sp>
      <p:sp>
        <p:nvSpPr>
          <p:cNvPr id="5" name="Subtitle 4"/>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A circuit switched network with edge-disjoint alternative paths</a:t>
            </a:r>
          </a:p>
          <a:p>
            <a:r>
              <a:rPr lang="en-US" dirty="0" smtClean="0">
                <a:latin typeface="Times New Roman" pitchFamily="18" charset="0"/>
                <a:cs typeface="Times New Roman" pitchFamily="18" charset="0"/>
              </a:rPr>
              <a:t>Different service classes of calls offered to the network</a:t>
            </a:r>
          </a:p>
          <a:p>
            <a:r>
              <a:rPr lang="en-US" dirty="0" smtClean="0">
                <a:latin typeface="Times New Roman" pitchFamily="18" charset="0"/>
                <a:cs typeface="Times New Roman" pitchFamily="18" charset="0"/>
              </a:rPr>
              <a:t>Poisson process</a:t>
            </a:r>
          </a:p>
          <a:p>
            <a:r>
              <a:rPr lang="en-US" dirty="0" smtClean="0">
                <a:latin typeface="Times New Roman" pitchFamily="18" charset="0"/>
                <a:cs typeface="Times New Roman" pitchFamily="18" charset="0"/>
              </a:rPr>
              <a:t>Exponentially distributed holding time</a:t>
            </a:r>
          </a:p>
          <a:p>
            <a:r>
              <a:rPr lang="en-US" dirty="0" smtClean="0">
                <a:latin typeface="Times New Roman" pitchFamily="18" charset="0"/>
                <a:cs typeface="Times New Roman" pitchFamily="18" charset="0"/>
              </a:rPr>
              <a:t>Different bandwidth requirements</a:t>
            </a:r>
          </a:p>
          <a:p>
            <a:r>
              <a:rPr lang="en-US" dirty="0" smtClean="0">
                <a:latin typeface="Times New Roman" pitchFamily="18" charset="0"/>
                <a:cs typeface="Times New Roman" pitchFamily="18" charset="0"/>
              </a:rPr>
              <a:t>maximum number of overflow attempts D</a:t>
            </a:r>
          </a:p>
          <a:p>
            <a:r>
              <a:rPr lang="en-US" dirty="0" smtClean="0">
                <a:latin typeface="Times New Roman" pitchFamily="18" charset="0"/>
                <a:cs typeface="Times New Roman" pitchFamily="18" charset="0"/>
              </a:rPr>
              <a:t>Trunk reservation</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with the first model</a:t>
            </a:r>
            <a:endParaRPr lang="en-US" dirty="0"/>
          </a:p>
        </p:txBody>
      </p:sp>
      <p:sp>
        <p:nvSpPr>
          <p:cNvPr id="3" name="Content Placeholder 2"/>
          <p:cNvSpPr>
            <a:spLocks noGrp="1"/>
          </p:cNvSpPr>
          <p:nvPr>
            <p:ph idx="1"/>
          </p:nvPr>
        </p:nvSpPr>
        <p:spPr/>
        <p:txBody>
          <a:bodyPr/>
          <a:lstStyle/>
          <a:p>
            <a:r>
              <a:rPr lang="en-US" dirty="0" smtClean="0"/>
              <a:t>First model</a:t>
            </a:r>
          </a:p>
          <a:p>
            <a:pPr lvl="1"/>
            <a:r>
              <a:rPr lang="en-US" dirty="0" smtClean="0"/>
              <a:t>Two classes</a:t>
            </a:r>
          </a:p>
          <a:p>
            <a:pPr lvl="1"/>
            <a:r>
              <a:rPr lang="en-US" dirty="0" smtClean="0"/>
              <a:t>Same bandwidth requirement</a:t>
            </a:r>
          </a:p>
          <a:p>
            <a:pPr lvl="1"/>
            <a:r>
              <a:rPr lang="en-US" dirty="0" smtClean="0"/>
              <a:t>Long-lived have priority over short-lived</a:t>
            </a:r>
          </a:p>
          <a:p>
            <a:r>
              <a:rPr lang="en-US" dirty="0" smtClean="0"/>
              <a:t>This model</a:t>
            </a:r>
          </a:p>
          <a:p>
            <a:pPr lvl="1"/>
            <a:r>
              <a:rPr lang="en-US" dirty="0" smtClean="0"/>
              <a:t>A general number of classes</a:t>
            </a:r>
          </a:p>
          <a:p>
            <a:pPr lvl="1"/>
            <a:r>
              <a:rPr lang="en-US" dirty="0" smtClean="0"/>
              <a:t>Different bandwidth requirements</a:t>
            </a:r>
          </a:p>
          <a:p>
            <a:pPr lvl="1"/>
            <a:r>
              <a:rPr lang="en-US" dirty="0" smtClean="0"/>
              <a:t>Fair opportunity to compete in a pool of resources</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Approximations</a:t>
            </a:r>
            <a:endParaRPr lang="en-US" dirty="0"/>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dirty="0" smtClean="0"/>
              <a:t>EFPA</a:t>
            </a:r>
          </a:p>
          <a:p>
            <a:pPr>
              <a:buFont typeface="Wingdings" pitchFamily="2" charset="2"/>
              <a:buChar char="Ø"/>
            </a:pPr>
            <a:r>
              <a:rPr lang="en-US" dirty="0" smtClean="0"/>
              <a:t>OPCA</a:t>
            </a:r>
          </a:p>
          <a:p>
            <a:pPr lvl="1">
              <a:buFont typeface="Arial" pitchFamily="34" charset="0"/>
              <a:buChar char="•"/>
            </a:pPr>
            <a:r>
              <a:rPr lang="en-US" dirty="0" smtClean="0"/>
              <a:t>Priority over more senior calls belonging to any class</a:t>
            </a:r>
          </a:p>
          <a:p>
            <a:pPr>
              <a:buFont typeface="Wingdings" pitchFamily="2" charset="2"/>
              <a:buChar char="Ø"/>
            </a:pPr>
            <a:r>
              <a:rPr lang="en-US" dirty="0" smtClean="0"/>
              <a:t>Service-based OPCA</a:t>
            </a:r>
          </a:p>
          <a:p>
            <a:pPr lvl="1">
              <a:buFont typeface="Arial" pitchFamily="34" charset="0"/>
              <a:buChar char="•"/>
            </a:pPr>
            <a:r>
              <a:rPr lang="en-US" dirty="0" smtClean="0"/>
              <a:t>Priority over more senior calls belonging to the same class</a:t>
            </a:r>
          </a:p>
          <a:p>
            <a:pPr>
              <a:buFont typeface="Wingdings" pitchFamily="2" charset="2"/>
              <a:buChar char="Ø"/>
            </a:pPr>
            <a:r>
              <a:rPr lang="en-US" dirty="0" smtClean="0"/>
              <a:t>Max(EFPA, service-based OPCA)</a:t>
            </a:r>
          </a:p>
          <a:p>
            <a:pPr lvl="1">
              <a:buFont typeface="Arial" pitchFamily="34" charset="0"/>
              <a:buChar char="•"/>
            </a:pPr>
            <a:r>
              <a:rPr lang="en-US" dirty="0" smtClean="0"/>
              <a:t>difference in behavior of EFPA versus service-based OPCA under different scenarios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285776"/>
          </a:xfrm>
        </p:spPr>
        <p:txBody>
          <a:bodyPr>
            <a:normAutofit fontScale="90000"/>
          </a:bodyPr>
          <a:lstStyle/>
          <a:p>
            <a:r>
              <a:rPr lang="en-US" dirty="0" smtClean="0"/>
              <a:t>Network Blocking probabilities  </a:t>
            </a:r>
            <a:br>
              <a:rPr lang="en-US" dirty="0" smtClean="0"/>
            </a:br>
            <a:endParaRPr lang="en-US" dirty="0"/>
          </a:p>
        </p:txBody>
      </p:sp>
      <p:sp>
        <p:nvSpPr>
          <p:cNvPr id="3" name="Content Placeholder 2"/>
          <p:cNvSpPr>
            <a:spLocks noGrp="1"/>
          </p:cNvSpPr>
          <p:nvPr>
            <p:ph idx="1"/>
          </p:nvPr>
        </p:nvSpPr>
        <p:spPr>
          <a:xfrm>
            <a:off x="428596" y="714356"/>
            <a:ext cx="8258204" cy="571503"/>
          </a:xfrm>
        </p:spPr>
        <p:txBody>
          <a:bodyPr>
            <a:normAutofit lnSpcReduction="10000"/>
          </a:bodyPr>
          <a:lstStyle/>
          <a:p>
            <a:endParaRPr lang="en-US" dirty="0" smtClean="0"/>
          </a:p>
          <a:p>
            <a:endParaRPr lang="en-US" dirty="0" smtClean="0"/>
          </a:p>
          <a:p>
            <a:endParaRPr lang="en-US" dirty="0" smtClean="0"/>
          </a:p>
          <a:p>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pic>
        <p:nvPicPr>
          <p:cNvPr id="10242" name="Picture 2"/>
          <p:cNvPicPr>
            <a:picLocks noChangeAspect="1" noChangeArrowheads="1"/>
          </p:cNvPicPr>
          <p:nvPr/>
        </p:nvPicPr>
        <p:blipFill>
          <a:blip r:embed="rId2"/>
          <a:srcRect/>
          <a:stretch>
            <a:fillRect/>
          </a:stretch>
        </p:blipFill>
        <p:spPr bwMode="auto">
          <a:xfrm>
            <a:off x="1428728" y="642918"/>
            <a:ext cx="6517672" cy="3290890"/>
          </a:xfrm>
          <a:prstGeom prst="rect">
            <a:avLst/>
          </a:prstGeom>
          <a:noFill/>
          <a:ln w="9525">
            <a:noFill/>
            <a:miter lim="800000"/>
            <a:headEnd/>
            <a:tailEnd/>
          </a:ln>
          <a:effectLst/>
        </p:spPr>
      </p:pic>
      <p:sp>
        <p:nvSpPr>
          <p:cNvPr id="6" name="TextBox 5"/>
          <p:cNvSpPr txBox="1"/>
          <p:nvPr/>
        </p:nvSpPr>
        <p:spPr>
          <a:xfrm>
            <a:off x="285720" y="3857628"/>
            <a:ext cx="8501122" cy="3170099"/>
          </a:xfrm>
          <a:prstGeom prst="rect">
            <a:avLst/>
          </a:prstGeom>
          <a:noFill/>
        </p:spPr>
        <p:txBody>
          <a:bodyPr wrap="square" rtlCol="0">
            <a:spAutoFit/>
          </a:bodyPr>
          <a:lstStyle/>
          <a:p>
            <a:pPr>
              <a:buFont typeface="Wingdings" pitchFamily="2" charset="2"/>
              <a:buChar char="Ø"/>
            </a:pPr>
            <a:r>
              <a:rPr lang="en-US" dirty="0" smtClean="0"/>
              <a:t> </a:t>
            </a:r>
            <a:r>
              <a:rPr lang="en-US" sz="2000" dirty="0" smtClean="0"/>
              <a:t>all the three approximations tend to underestimate</a:t>
            </a:r>
          </a:p>
          <a:p>
            <a:pPr>
              <a:buFont typeface="Wingdings" pitchFamily="2" charset="2"/>
              <a:buChar char="Ø"/>
            </a:pPr>
            <a:r>
              <a:rPr lang="en-US" sz="2000" dirty="0" smtClean="0"/>
              <a:t>Proportion of junior calls OPCA&gt; service-based OPCA &gt; EFPA</a:t>
            </a:r>
          </a:p>
          <a:p>
            <a:pPr>
              <a:buFont typeface="Wingdings" pitchFamily="2" charset="2"/>
              <a:buChar char="Ø"/>
            </a:pPr>
            <a:r>
              <a:rPr lang="en-US" sz="2000" dirty="0" smtClean="0"/>
              <a:t>Service-based OPCA is more accurate for class 2 traffic than for class 1 traffic</a:t>
            </a:r>
          </a:p>
          <a:p>
            <a:pPr>
              <a:buFont typeface="Wingdings" pitchFamily="2" charset="2"/>
              <a:buChar char="Ø"/>
            </a:pPr>
            <a:r>
              <a:rPr lang="en-US" sz="2000" dirty="0" smtClean="0"/>
              <a:t>OPCA exceeds the simulation result as the traffic increases</a:t>
            </a:r>
          </a:p>
          <a:p>
            <a:pPr lvl="1">
              <a:buFont typeface="Arial" pitchFamily="34" charset="0"/>
              <a:buChar char="•"/>
            </a:pPr>
            <a:r>
              <a:rPr lang="en-US" sz="2000" dirty="0" smtClean="0"/>
              <a:t>the offered load of the class that require low-bandwidth far exceeds that of the class that requires high-bandwidth</a:t>
            </a:r>
          </a:p>
          <a:p>
            <a:pPr lvl="1">
              <a:buFont typeface="Arial" pitchFamily="34" charset="0"/>
              <a:buChar char="•"/>
            </a:pPr>
            <a:r>
              <a:rPr lang="en-US" sz="2000" dirty="0" smtClean="0"/>
              <a:t>when the difference of bandwidth requirements is large.</a:t>
            </a:r>
          </a:p>
          <a:p>
            <a:pPr lvl="1">
              <a:buFont typeface="Arial" pitchFamily="34" charset="0"/>
              <a:buChar char="•"/>
            </a:pPr>
            <a:r>
              <a:rPr lang="en-US" sz="2000" dirty="0" smtClean="0"/>
              <a:t>High sensitivity of OPCA</a:t>
            </a:r>
          </a:p>
          <a:p>
            <a:pPr>
              <a:buFont typeface="Wingdings" pitchFamily="2" charset="2"/>
              <a:buChar char="Ø"/>
            </a:pPr>
            <a:r>
              <a:rPr lang="en-US" sz="2000" dirty="0" smtClean="0"/>
              <a:t>Max(EFPA, service-based OPCA)</a:t>
            </a:r>
          </a:p>
          <a:p>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7" name="Picture 3" descr="C:\Users\shuoli3\Desktop\core and flow.jpg"/>
          <p:cNvPicPr>
            <a:picLocks noChangeAspect="1" noChangeArrowheads="1"/>
          </p:cNvPicPr>
          <p:nvPr/>
        </p:nvPicPr>
        <p:blipFill>
          <a:blip r:embed="rId2" cstate="print"/>
          <a:srcRect/>
          <a:stretch>
            <a:fillRect/>
          </a:stretch>
        </p:blipFill>
        <p:spPr bwMode="auto">
          <a:xfrm>
            <a:off x="251520" y="1124744"/>
            <a:ext cx="8000935" cy="5431507"/>
          </a:xfrm>
          <a:prstGeom prst="rect">
            <a:avLst/>
          </a:prstGeom>
          <a:noFill/>
        </p:spPr>
      </p:pic>
      <p:sp>
        <p:nvSpPr>
          <p:cNvPr id="3" name="Title 2"/>
          <p:cNvSpPr>
            <a:spLocks noGrp="1"/>
          </p:cNvSpPr>
          <p:nvPr>
            <p:ph type="title"/>
          </p:nvPr>
        </p:nvSpPr>
        <p:spPr/>
        <p:txBody>
          <a:bodyPr/>
          <a:lstStyle/>
          <a:p>
            <a:pPr algn="ctr"/>
            <a:r>
              <a:rPr lang="en-US" altLang="zh-TW" dirty="0" smtClean="0"/>
              <a:t>Network in the Future</a:t>
            </a:r>
            <a:endParaRPr lang="zh-TW" altLang="en-US" dirty="0"/>
          </a:p>
        </p:txBody>
      </p:sp>
      <p:sp>
        <p:nvSpPr>
          <p:cNvPr id="6" name="TextBox 5"/>
          <p:cNvSpPr txBox="1"/>
          <p:nvPr/>
        </p:nvSpPr>
        <p:spPr>
          <a:xfrm>
            <a:off x="4283968" y="1196752"/>
            <a:ext cx="2664296" cy="646331"/>
          </a:xfrm>
          <a:prstGeom prst="rect">
            <a:avLst/>
          </a:prstGeom>
          <a:noFill/>
        </p:spPr>
        <p:txBody>
          <a:bodyPr wrap="square" rtlCol="0">
            <a:spAutoFit/>
          </a:bodyPr>
          <a:lstStyle/>
          <a:p>
            <a:r>
              <a:rPr lang="en-US" altLang="zh-TW" dirty="0" smtClean="0"/>
              <a:t>Circuit switching inside core network</a:t>
            </a:r>
            <a:endParaRPr lang="zh-TW" altLang="en-US" dirty="0"/>
          </a:p>
        </p:txBody>
      </p:sp>
      <p:cxnSp>
        <p:nvCxnSpPr>
          <p:cNvPr id="8" name="Straight Arrow Connector 7"/>
          <p:cNvCxnSpPr/>
          <p:nvPr/>
        </p:nvCxnSpPr>
        <p:spPr>
          <a:xfrm rot="5400000">
            <a:off x="4572000" y="1916832"/>
            <a:ext cx="86409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7544" y="1340768"/>
            <a:ext cx="3456384" cy="369332"/>
          </a:xfrm>
          <a:prstGeom prst="rect">
            <a:avLst/>
          </a:prstGeom>
          <a:noFill/>
        </p:spPr>
        <p:txBody>
          <a:bodyPr wrap="square" rtlCol="0">
            <a:spAutoFit/>
          </a:bodyPr>
          <a:lstStyle/>
          <a:p>
            <a:r>
              <a:rPr lang="en-US" altLang="zh-TW" dirty="0" smtClean="0"/>
              <a:t>OXC: optical cross-connect</a:t>
            </a:r>
            <a:endParaRPr lang="zh-TW" alt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classes case</a:t>
            </a:r>
            <a:endParaRPr lang="en-US" dirty="0"/>
          </a:p>
        </p:txBody>
      </p:sp>
      <p:sp>
        <p:nvSpPr>
          <p:cNvPr id="3" name="Content Placeholder 2"/>
          <p:cNvSpPr>
            <a:spLocks noGrp="1"/>
          </p:cNvSpPr>
          <p:nvPr>
            <p:ph idx="1"/>
          </p:nvPr>
        </p:nvSpPr>
        <p:spPr>
          <a:xfrm>
            <a:off x="500034" y="5500702"/>
            <a:ext cx="8186766" cy="625461"/>
          </a:xfrm>
        </p:spPr>
        <p:txBody>
          <a:bodyPr>
            <a:normAutofit fontScale="55000" lnSpcReduction="20000"/>
          </a:bodyPr>
          <a:lstStyle/>
          <a:p>
            <a:r>
              <a:rPr lang="en-US" dirty="0" smtClean="0"/>
              <a:t>Similar behavior with the 2 class case</a:t>
            </a:r>
          </a:p>
          <a:p>
            <a:r>
              <a:rPr lang="en-US" dirty="0" smtClean="0"/>
              <a:t>Service-based OPCA is more accurate, in most cases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pic>
        <p:nvPicPr>
          <p:cNvPr id="11267" name="Picture 3"/>
          <p:cNvPicPr>
            <a:picLocks noChangeAspect="1" noChangeArrowheads="1"/>
          </p:cNvPicPr>
          <p:nvPr/>
        </p:nvPicPr>
        <p:blipFill>
          <a:blip r:embed="rId2"/>
          <a:srcRect/>
          <a:stretch>
            <a:fillRect/>
          </a:stretch>
        </p:blipFill>
        <p:spPr bwMode="auto">
          <a:xfrm>
            <a:off x="1000100" y="1214422"/>
            <a:ext cx="7072363" cy="4249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US" dirty="0" smtClean="0"/>
              <a:t>The cases with non-disjoint paths</a:t>
            </a:r>
            <a:endParaRPr lang="en-US" dirty="0"/>
          </a:p>
        </p:txBody>
      </p:sp>
      <p:sp>
        <p:nvSpPr>
          <p:cNvPr id="3" name="Content Placeholder 2"/>
          <p:cNvSpPr>
            <a:spLocks noGrp="1"/>
          </p:cNvSpPr>
          <p:nvPr>
            <p:ph idx="1"/>
          </p:nvPr>
        </p:nvSpPr>
        <p:spPr>
          <a:xfrm>
            <a:off x="428596" y="4857760"/>
            <a:ext cx="8258204" cy="1268403"/>
          </a:xfrm>
        </p:spPr>
        <p:txBody>
          <a:bodyPr>
            <a:noAutofit/>
          </a:bodyPr>
          <a:lstStyle/>
          <a:p>
            <a:r>
              <a:rPr lang="en-US" sz="2000" dirty="0" smtClean="0"/>
              <a:t>The only difference is the calculation of offered load to each trunk</a:t>
            </a:r>
          </a:p>
          <a:p>
            <a:r>
              <a:rPr lang="en-US" sz="2000" dirty="0" smtClean="0"/>
              <a:t>Dependent on the common trunks and their positions, need to be calculated case by case</a:t>
            </a:r>
          </a:p>
          <a:p>
            <a:r>
              <a:rPr lang="en-US" sz="2000" dirty="0" smtClean="0"/>
              <a:t>Estimate by the equivalent disjoint path  will underestimate, allowing more traffic to overflow</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pic>
        <p:nvPicPr>
          <p:cNvPr id="12290" name="Picture 2"/>
          <p:cNvPicPr>
            <a:picLocks noChangeAspect="1" noChangeArrowheads="1"/>
          </p:cNvPicPr>
          <p:nvPr/>
        </p:nvPicPr>
        <p:blipFill>
          <a:blip r:embed="rId2"/>
          <a:srcRect/>
          <a:stretch>
            <a:fillRect/>
          </a:stretch>
        </p:blipFill>
        <p:spPr bwMode="auto">
          <a:xfrm>
            <a:off x="3428992" y="1071546"/>
            <a:ext cx="5429288" cy="3651386"/>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428596" y="2214554"/>
            <a:ext cx="3048000" cy="1400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US" dirty="0" smtClean="0"/>
              <a:t>Dimensioning</a:t>
            </a:r>
            <a:endParaRPr lang="en-US" dirty="0"/>
          </a:p>
        </p:txBody>
      </p:sp>
      <p:sp>
        <p:nvSpPr>
          <p:cNvPr id="3" name="Content Placeholder 2"/>
          <p:cNvSpPr>
            <a:spLocks noGrp="1"/>
          </p:cNvSpPr>
          <p:nvPr>
            <p:ph idx="1"/>
          </p:nvPr>
        </p:nvSpPr>
        <p:spPr>
          <a:xfrm>
            <a:off x="357158" y="5286388"/>
            <a:ext cx="8329642" cy="839775"/>
          </a:xfrm>
        </p:spPr>
        <p:txBody>
          <a:bodyPr>
            <a:normAutofit fontScale="25000" lnSpcReduction="20000"/>
          </a:bodyPr>
          <a:lstStyle/>
          <a:p>
            <a:r>
              <a:rPr lang="en-US" sz="12800" dirty="0" smtClean="0"/>
              <a:t>Increase the total offered load of all classes</a:t>
            </a:r>
          </a:p>
          <a:p>
            <a:r>
              <a:rPr lang="en-US" sz="12800" dirty="0" smtClean="0"/>
              <a:t>Dimensioning the network</a:t>
            </a:r>
          </a:p>
          <a:p>
            <a:r>
              <a:rPr lang="en-US" sz="12800" dirty="0" smtClean="0"/>
              <a:t>The biggest relative error is less than 4%</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pic>
        <p:nvPicPr>
          <p:cNvPr id="20482" name="Picture 2"/>
          <p:cNvPicPr>
            <a:picLocks noChangeAspect="1" noChangeArrowheads="1"/>
          </p:cNvPicPr>
          <p:nvPr/>
        </p:nvPicPr>
        <p:blipFill>
          <a:blip r:embed="rId2"/>
          <a:srcRect/>
          <a:stretch>
            <a:fillRect/>
          </a:stretch>
        </p:blipFill>
        <p:spPr bwMode="auto">
          <a:xfrm>
            <a:off x="642910" y="1142984"/>
            <a:ext cx="7286644" cy="4177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725470"/>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0" y="1142984"/>
            <a:ext cx="9144000" cy="5715016"/>
          </a:xfrm>
        </p:spPr>
        <p:txBody>
          <a:bodyPr>
            <a:normAutofit/>
          </a:bodyPr>
          <a:lstStyle/>
          <a:p>
            <a:r>
              <a:rPr lang="en-US" sz="2400" dirty="0" smtClean="0"/>
              <a:t>circuit-switched </a:t>
            </a:r>
            <a:r>
              <a:rPr lang="en-US" sz="2400" dirty="0" smtClean="0">
                <a:solidFill>
                  <a:srgbClr val="FF0000"/>
                </a:solidFill>
              </a:rPr>
              <a:t>multiservice</a:t>
            </a:r>
            <a:r>
              <a:rPr lang="en-US" sz="2400" dirty="0" smtClean="0"/>
              <a:t> networks with deflection routing and trunk reservation.</a:t>
            </a:r>
          </a:p>
          <a:p>
            <a:r>
              <a:rPr lang="en-US" sz="2400" dirty="0" smtClean="0"/>
              <a:t>Introduced </a:t>
            </a:r>
            <a:r>
              <a:rPr lang="en-US" sz="2400" dirty="0" smtClean="0">
                <a:solidFill>
                  <a:srgbClr val="FF0000"/>
                </a:solidFill>
              </a:rPr>
              <a:t>two new approximations</a:t>
            </a:r>
            <a:r>
              <a:rPr lang="en-US" sz="2400" dirty="0" smtClean="0"/>
              <a:t>, OPCA and service-based OPCA</a:t>
            </a:r>
          </a:p>
          <a:p>
            <a:r>
              <a:rPr lang="en-US" sz="2400" dirty="0" smtClean="0"/>
              <a:t>Demonstrated that in most cases, </a:t>
            </a:r>
            <a:r>
              <a:rPr lang="en-US" sz="2400" dirty="0" smtClean="0">
                <a:solidFill>
                  <a:srgbClr val="FF0000"/>
                </a:solidFill>
              </a:rPr>
              <a:t>service-based OPCA </a:t>
            </a:r>
            <a:r>
              <a:rPr lang="en-US" sz="2400" dirty="0" smtClean="0"/>
              <a:t>can estimate the network blocking probabilities reasonably </a:t>
            </a:r>
            <a:r>
              <a:rPr lang="en-US" sz="2400" dirty="0" smtClean="0">
                <a:solidFill>
                  <a:srgbClr val="FF0000"/>
                </a:solidFill>
              </a:rPr>
              <a:t>well</a:t>
            </a:r>
            <a:r>
              <a:rPr lang="en-US" sz="2400" dirty="0" smtClean="0"/>
              <a:t> and is generally more accurate and more conservative than EFPA. </a:t>
            </a:r>
          </a:p>
          <a:p>
            <a:r>
              <a:rPr lang="en-US" sz="2400" dirty="0" smtClean="0">
                <a:solidFill>
                  <a:srgbClr val="FF0000"/>
                </a:solidFill>
              </a:rPr>
              <a:t>OPCA</a:t>
            </a:r>
            <a:r>
              <a:rPr lang="en-US" sz="2400" dirty="0" smtClean="0"/>
              <a:t> can significantly </a:t>
            </a:r>
            <a:r>
              <a:rPr lang="en-US" sz="2400" dirty="0" smtClean="0">
                <a:solidFill>
                  <a:srgbClr val="FF0000"/>
                </a:solidFill>
              </a:rPr>
              <a:t>overestimate</a:t>
            </a:r>
            <a:r>
              <a:rPr lang="en-US" sz="2400" dirty="0" smtClean="0"/>
              <a:t> the network blocking probabilities under certain scenarios</a:t>
            </a:r>
          </a:p>
          <a:p>
            <a:r>
              <a:rPr lang="en-US" sz="2400" dirty="0" smtClean="0">
                <a:solidFill>
                  <a:srgbClr val="FF0000"/>
                </a:solidFill>
              </a:rPr>
              <a:t>max(EFPA, service-based OPCA)</a:t>
            </a:r>
            <a:r>
              <a:rPr lang="en-US" sz="2400" dirty="0" smtClean="0"/>
              <a:t>,</a:t>
            </a:r>
            <a:r>
              <a:rPr lang="en-US" sz="2400" dirty="0" smtClean="0">
                <a:solidFill>
                  <a:srgbClr val="FF0000"/>
                </a:solidFill>
              </a:rPr>
              <a:t> </a:t>
            </a:r>
            <a:r>
              <a:rPr lang="en-US" sz="2400" dirty="0" smtClean="0"/>
              <a:t>as an improvement over EFPA and service-based OPCA which is </a:t>
            </a:r>
            <a:r>
              <a:rPr lang="en-US" sz="2400" dirty="0" smtClean="0">
                <a:solidFill>
                  <a:srgbClr val="FF0000"/>
                </a:solidFill>
              </a:rPr>
              <a:t>accurate and conservative.</a:t>
            </a:r>
          </a:p>
          <a:p>
            <a:r>
              <a:rPr lang="en-US" sz="2400" dirty="0" smtClean="0"/>
              <a:t>When max(EFPA, service-based OPCA) used for </a:t>
            </a:r>
            <a:r>
              <a:rPr lang="en-US" sz="2400" dirty="0" smtClean="0">
                <a:solidFill>
                  <a:srgbClr val="FF0000"/>
                </a:solidFill>
              </a:rPr>
              <a:t>dimensioning</a:t>
            </a:r>
            <a:r>
              <a:rPr lang="en-US" sz="2400" dirty="0" smtClean="0"/>
              <a:t>, relative error is </a:t>
            </a:r>
            <a:r>
              <a:rPr lang="en-US" sz="2400" dirty="0" smtClean="0">
                <a:solidFill>
                  <a:srgbClr val="FF0000"/>
                </a:solidFill>
              </a:rPr>
              <a:t>acceptable</a:t>
            </a:r>
            <a:r>
              <a:rPr lang="en-US" sz="2400"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a:xfrm>
            <a:off x="457200" y="1481328"/>
            <a:ext cx="8229600" cy="2687915"/>
          </a:xfrm>
          <a:prstGeom prst="rect">
            <a:avLst/>
          </a:prstGeom>
          <a:noFill/>
        </p:spPr>
        <p:txBody>
          <a:bodyPr wrap="square" lIns="91440" tIns="45720" rIns="91440" bIns="45720">
            <a:spAutoFit/>
          </a:bodyPr>
          <a:lstStyle/>
          <a:p>
            <a:pPr algn="ctr"/>
            <a:r>
              <a:rPr lang="en-US" altLang="zh-TW"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Q&amp;A</a:t>
            </a:r>
          </a:p>
          <a:p>
            <a:pPr algn="ctr"/>
            <a:endParaRPr lang="en-US" altLang="zh-TW"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buNone/>
            </a:pPr>
            <a:r>
              <a:rPr lang="en-US" altLang="zh-TW"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 so much.</a:t>
            </a:r>
            <a:endParaRPr lang="en-US" altLang="zh-TW"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in EFPA</a:t>
            </a:r>
            <a:endParaRPr lang="en-US" dirty="0"/>
          </a:p>
        </p:txBody>
      </p:sp>
      <p:sp>
        <p:nvSpPr>
          <p:cNvPr id="3" name="Content Placeholder 2"/>
          <p:cNvSpPr>
            <a:spLocks noGrp="1"/>
          </p:cNvSpPr>
          <p:nvPr>
            <p:ph idx="1"/>
          </p:nvPr>
        </p:nvSpPr>
        <p:spPr/>
        <p:txBody>
          <a:bodyPr>
            <a:normAutofit/>
          </a:bodyPr>
          <a:lstStyle/>
          <a:p>
            <a:r>
              <a:rPr lang="en-US" dirty="0" smtClean="0"/>
              <a:t>The Poisson error </a:t>
            </a:r>
          </a:p>
          <a:p>
            <a:pPr lvl="1"/>
            <a:r>
              <a:rPr lang="en-US" dirty="0" smtClean="0"/>
              <a:t>an overflow stream is known to have higher variance </a:t>
            </a:r>
          </a:p>
          <a:p>
            <a:pPr lvl="1"/>
            <a:r>
              <a:rPr lang="en-US" dirty="0" smtClean="0"/>
              <a:t> traffic offered to a sequence of trunks on a path may be smoothed out</a:t>
            </a:r>
          </a:p>
          <a:p>
            <a:r>
              <a:rPr lang="en-US" dirty="0" smtClean="0"/>
              <a:t>The independence error  </a:t>
            </a:r>
          </a:p>
          <a:p>
            <a:pPr lvl="1"/>
            <a:r>
              <a:rPr lang="en-US" dirty="0" smtClean="0"/>
              <a:t>dependency of trunks on the primary path and the alternative path</a:t>
            </a:r>
          </a:p>
          <a:p>
            <a:pPr lvl="1"/>
            <a:r>
              <a:rPr lang="en-US" dirty="0" smtClean="0"/>
              <a:t>dependency of trunks on the same path</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blocking probability for long-lived traffic by OPCA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pic>
        <p:nvPicPr>
          <p:cNvPr id="19458" name="Picture 2"/>
          <p:cNvPicPr>
            <a:picLocks noChangeAspect="1" noChangeArrowheads="1"/>
          </p:cNvPicPr>
          <p:nvPr/>
        </p:nvPicPr>
        <p:blipFill>
          <a:blip r:embed="rId2"/>
          <a:srcRect/>
          <a:stretch>
            <a:fillRect/>
          </a:stretch>
        </p:blipFill>
        <p:spPr bwMode="auto">
          <a:xfrm>
            <a:off x="1071538" y="1714488"/>
            <a:ext cx="7089784" cy="828676"/>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1285852" y="3000372"/>
            <a:ext cx="6921727" cy="1100142"/>
          </a:xfrm>
          <a:prstGeom prst="rect">
            <a:avLst/>
          </a:prstGeom>
          <a:noFill/>
          <a:ln w="9525">
            <a:noFill/>
            <a:miter lim="800000"/>
            <a:headEnd/>
            <a:tailEnd/>
          </a:ln>
          <a:effectLst/>
        </p:spPr>
      </p:pic>
      <p:pic>
        <p:nvPicPr>
          <p:cNvPr id="19460" name="Picture 4"/>
          <p:cNvPicPr>
            <a:picLocks noGrp="1" noChangeAspect="1" noChangeArrowheads="1"/>
          </p:cNvPicPr>
          <p:nvPr>
            <p:ph idx="1"/>
          </p:nvPr>
        </p:nvPicPr>
        <p:blipFill>
          <a:blip r:embed="rId4"/>
          <a:srcRect/>
          <a:stretch>
            <a:fillRect/>
          </a:stretch>
        </p:blipFill>
        <p:spPr bwMode="auto">
          <a:xfrm>
            <a:off x="1464822" y="4786322"/>
            <a:ext cx="6892105" cy="13335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blocking probability for long-lived traffic by OPCA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pic>
        <p:nvPicPr>
          <p:cNvPr id="19458" name="Picture 2"/>
          <p:cNvPicPr>
            <a:picLocks noChangeAspect="1" noChangeArrowheads="1"/>
          </p:cNvPicPr>
          <p:nvPr/>
        </p:nvPicPr>
        <p:blipFill>
          <a:blip r:embed="rId2"/>
          <a:srcRect/>
          <a:stretch>
            <a:fillRect/>
          </a:stretch>
        </p:blipFill>
        <p:spPr bwMode="auto">
          <a:xfrm>
            <a:off x="1071538" y="1714488"/>
            <a:ext cx="7089784" cy="828676"/>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1285852" y="3000372"/>
            <a:ext cx="6921727" cy="1100142"/>
          </a:xfrm>
          <a:prstGeom prst="rect">
            <a:avLst/>
          </a:prstGeom>
          <a:noFill/>
          <a:ln w="9525">
            <a:noFill/>
            <a:miter lim="800000"/>
            <a:headEnd/>
            <a:tailEnd/>
          </a:ln>
          <a:effectLst/>
        </p:spPr>
      </p:pic>
      <p:pic>
        <p:nvPicPr>
          <p:cNvPr id="19460" name="Picture 4"/>
          <p:cNvPicPr>
            <a:picLocks noGrp="1" noChangeAspect="1" noChangeArrowheads="1"/>
          </p:cNvPicPr>
          <p:nvPr>
            <p:ph idx="1"/>
          </p:nvPr>
        </p:nvPicPr>
        <p:blipFill>
          <a:blip r:embed="rId4"/>
          <a:srcRect/>
          <a:stretch>
            <a:fillRect/>
          </a:stretch>
        </p:blipFill>
        <p:spPr bwMode="auto">
          <a:xfrm>
            <a:off x="1464822" y="4786322"/>
            <a:ext cx="6892105" cy="13335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Blocking probability</a:t>
            </a:r>
            <a:endParaRPr lang="en-US" dirty="0"/>
          </a:p>
        </p:txBody>
      </p:sp>
      <p:sp>
        <p:nvSpPr>
          <p:cNvPr id="3" name="Content Placeholder 2"/>
          <p:cNvSpPr>
            <a:spLocks noGrp="1"/>
          </p:cNvSpPr>
          <p:nvPr>
            <p:ph idx="1"/>
          </p:nvPr>
        </p:nvSpPr>
        <p:spPr/>
        <p:txBody>
          <a:bodyPr/>
          <a:lstStyle/>
          <a:p>
            <a:r>
              <a:rPr lang="en-US" dirty="0" smtClean="0"/>
              <a:t>Overload situations in circuit switched networks—need to block calls</a:t>
            </a:r>
          </a:p>
          <a:p>
            <a:r>
              <a:rPr lang="en-US" dirty="0" smtClean="0"/>
              <a:t>Blocking probability</a:t>
            </a:r>
          </a:p>
          <a:p>
            <a:r>
              <a:rPr lang="en-US" dirty="0" smtClean="0"/>
              <a:t>Adverse impact on </a:t>
            </a:r>
            <a:r>
              <a:rPr lang="en-US" dirty="0" err="1" smtClean="0"/>
              <a:t>QoS</a:t>
            </a:r>
            <a:endParaRPr lang="en-US" dirty="0" smtClean="0"/>
          </a:p>
          <a:p>
            <a:r>
              <a:rPr lang="en-US" dirty="0" smtClean="0"/>
              <a:t>Key performance measure for design and dimensioning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85794"/>
            <a:ext cx="8100392" cy="5733256"/>
          </a:xfrm>
        </p:spPr>
        <p:txBody>
          <a:bodyPr>
            <a:normAutofit fontScale="92500" lnSpcReduction="10000"/>
          </a:bodyPr>
          <a:lstStyle/>
          <a:p>
            <a:pPr>
              <a:buFont typeface="Wingdings" pitchFamily="2" charset="2"/>
              <a:buChar char="Ø"/>
            </a:pPr>
            <a:r>
              <a:rPr lang="en-US" altLang="zh-TW" sz="2400" dirty="0" smtClean="0">
                <a:latin typeface="Arial" charset="0"/>
              </a:rPr>
              <a:t>Reduce blocking probability</a:t>
            </a:r>
          </a:p>
          <a:p>
            <a:pPr>
              <a:buNone/>
            </a:pPr>
            <a:r>
              <a:rPr lang="en-US" altLang="zh-TW" sz="2400" dirty="0" smtClean="0">
                <a:latin typeface="Arial" charset="0"/>
              </a:rPr>
              <a:t>If the shortest path is unavailable, </a:t>
            </a:r>
          </a:p>
          <a:p>
            <a:pPr>
              <a:buNone/>
            </a:pPr>
            <a:r>
              <a:rPr lang="en-US" altLang="zh-TW" sz="2400" dirty="0" smtClean="0">
                <a:latin typeface="Arial" charset="0"/>
              </a:rPr>
              <a:t>the call can try other paths.</a:t>
            </a:r>
          </a:p>
          <a:p>
            <a:pPr lvl="1">
              <a:buFont typeface="Arial" pitchFamily="34" charset="0"/>
              <a:buChar char="•"/>
            </a:pPr>
            <a:r>
              <a:rPr lang="en-US" altLang="zh-TW" sz="2000" dirty="0" smtClean="0">
                <a:latin typeface="Arial" charset="0"/>
              </a:rPr>
              <a:t>Edge-disjoint</a:t>
            </a:r>
          </a:p>
          <a:p>
            <a:pPr>
              <a:buNone/>
            </a:pPr>
            <a:endParaRPr lang="en-US" altLang="zh-TW" dirty="0" smtClean="0">
              <a:latin typeface="Arial" charset="0"/>
            </a:endParaRPr>
          </a:p>
          <a:p>
            <a:pPr>
              <a:buNone/>
            </a:pPr>
            <a:r>
              <a:rPr lang="en-US" altLang="zh-TW" sz="2400" dirty="0" smtClean="0">
                <a:latin typeface="Arial" charset="0"/>
              </a:rPr>
              <a:t>Problem:</a:t>
            </a:r>
          </a:p>
          <a:p>
            <a:pPr marL="624078" indent="-514350">
              <a:buNone/>
            </a:pPr>
            <a:r>
              <a:rPr lang="en-US" altLang="zh-TW" sz="2400" dirty="0" smtClean="0">
                <a:latin typeface="Arial" charset="0"/>
              </a:rPr>
              <a:t>1) Alternate traffic usually use more </a:t>
            </a:r>
          </a:p>
          <a:p>
            <a:pPr marL="624078" indent="-514350">
              <a:buNone/>
            </a:pPr>
            <a:r>
              <a:rPr lang="en-US" altLang="zh-TW" sz="2400" dirty="0" smtClean="0">
                <a:latin typeface="Arial" charset="0"/>
              </a:rPr>
              <a:t>    resources than primary traffic. </a:t>
            </a:r>
          </a:p>
          <a:p>
            <a:pPr>
              <a:buNone/>
            </a:pPr>
            <a:r>
              <a:rPr lang="en-US" altLang="zh-TW" sz="2400" dirty="0" smtClean="0">
                <a:latin typeface="Arial" charset="0"/>
              </a:rPr>
              <a:t>2) This </a:t>
            </a:r>
            <a:r>
              <a:rPr lang="en-US" altLang="zh-CN" sz="2400" dirty="0" smtClean="0">
                <a:latin typeface="Arial" charset="0"/>
              </a:rPr>
              <a:t>inefficiency </a:t>
            </a:r>
            <a:r>
              <a:rPr lang="en-US" altLang="zh-TW" sz="2400" dirty="0" smtClean="0">
                <a:latin typeface="Arial" charset="0"/>
              </a:rPr>
              <a:t>may lead to increase in blocking probability.</a:t>
            </a:r>
            <a:endParaRPr lang="en-US" altLang="zh-TW" sz="2400" b="1" dirty="0" smtClean="0">
              <a:solidFill>
                <a:srgbClr val="FF0000"/>
              </a:solidFill>
              <a:latin typeface="Arial" charset="0"/>
            </a:endParaRPr>
          </a:p>
          <a:p>
            <a:pPr>
              <a:buNone/>
            </a:pPr>
            <a:r>
              <a:rPr lang="en-US" altLang="zh-TW" sz="2400" dirty="0" smtClean="0">
                <a:solidFill>
                  <a:schemeClr val="bg2">
                    <a:lumMod val="25000"/>
                  </a:schemeClr>
                </a:solidFill>
                <a:latin typeface="Arial" charset="0"/>
              </a:rPr>
              <a:t>Solution: </a:t>
            </a:r>
          </a:p>
          <a:p>
            <a:pPr>
              <a:buNone/>
            </a:pPr>
            <a:r>
              <a:rPr lang="en-US" altLang="zh-TW" sz="2400" dirty="0" smtClean="0">
                <a:solidFill>
                  <a:schemeClr val="bg2">
                    <a:lumMod val="25000"/>
                  </a:schemeClr>
                </a:solidFill>
                <a:latin typeface="Arial" charset="0"/>
              </a:rPr>
              <a:t>  1) Limit the number of choices of alternate paths.</a:t>
            </a:r>
          </a:p>
          <a:p>
            <a:pPr>
              <a:buNone/>
            </a:pPr>
            <a:r>
              <a:rPr lang="en-US" altLang="zh-TW" sz="2400" dirty="0" smtClean="0">
                <a:solidFill>
                  <a:schemeClr val="bg2">
                    <a:lumMod val="25000"/>
                  </a:schemeClr>
                </a:solidFill>
                <a:latin typeface="Arial" charset="0"/>
              </a:rPr>
              <a:t>  2) Add threshold to the alternate traffic-</a:t>
            </a:r>
            <a:r>
              <a:rPr lang="en-US" altLang="zh-TW" sz="2400" dirty="0" smtClean="0">
                <a:solidFill>
                  <a:schemeClr val="bg2">
                    <a:lumMod val="25000"/>
                  </a:schemeClr>
                </a:solidFill>
                <a:latin typeface="Times New Roman" pitchFamily="18" charset="0"/>
                <a:cs typeface="Times New Roman" pitchFamily="18" charset="0"/>
              </a:rPr>
              <a:t> </a:t>
            </a:r>
          </a:p>
          <a:p>
            <a:pPr>
              <a:buNone/>
            </a:pPr>
            <a:r>
              <a:rPr lang="en-US" altLang="zh-TW" sz="2400" dirty="0" smtClean="0">
                <a:solidFill>
                  <a:schemeClr val="bg2">
                    <a:lumMod val="25000"/>
                  </a:schemeClr>
                </a:solidFill>
                <a:latin typeface="Times New Roman" pitchFamily="18" charset="0"/>
                <a:cs typeface="Times New Roman" pitchFamily="18" charset="0"/>
              </a:rPr>
              <a:t>       </a:t>
            </a:r>
            <a:r>
              <a:rPr lang="en-US" altLang="zh-TW" sz="2400" dirty="0" smtClean="0">
                <a:solidFill>
                  <a:schemeClr val="bg2">
                    <a:lumMod val="25000"/>
                  </a:schemeClr>
                </a:solidFill>
                <a:latin typeface="Arial" charset="0"/>
              </a:rPr>
              <a:t>certain capacity is exclusively reserved </a:t>
            </a:r>
          </a:p>
          <a:p>
            <a:pPr>
              <a:buNone/>
            </a:pPr>
            <a:r>
              <a:rPr lang="en-US" altLang="zh-TW" sz="2400" dirty="0" smtClean="0">
                <a:solidFill>
                  <a:schemeClr val="bg2">
                    <a:lumMod val="25000"/>
                  </a:schemeClr>
                </a:solidFill>
                <a:latin typeface="Arial" charset="0"/>
              </a:rPr>
              <a:t>      for primary traffic.</a:t>
            </a:r>
          </a:p>
          <a:p>
            <a:pPr>
              <a:buNone/>
            </a:pPr>
            <a:endParaRPr lang="zh-TW" altLang="en-US" dirty="0"/>
          </a:p>
        </p:txBody>
      </p:sp>
      <p:sp>
        <p:nvSpPr>
          <p:cNvPr id="2" name="Title 1"/>
          <p:cNvSpPr>
            <a:spLocks noGrp="1"/>
          </p:cNvSpPr>
          <p:nvPr>
            <p:ph type="title"/>
          </p:nvPr>
        </p:nvSpPr>
        <p:spPr>
          <a:xfrm>
            <a:off x="357158" y="0"/>
            <a:ext cx="8229600" cy="908720"/>
          </a:xfrm>
        </p:spPr>
        <p:txBody>
          <a:bodyPr/>
          <a:lstStyle/>
          <a:p>
            <a:pPr algn="ctr"/>
            <a:r>
              <a:rPr lang="en-US" altLang="zh-TW" dirty="0" smtClean="0"/>
              <a:t>Alternate Routing</a:t>
            </a:r>
            <a:endParaRPr lang="zh-TW" altLang="en-US" dirty="0"/>
          </a:p>
        </p:txBody>
      </p:sp>
      <p:sp>
        <p:nvSpPr>
          <p:cNvPr id="4" name="Oval 3"/>
          <p:cNvSpPr/>
          <p:nvPr/>
        </p:nvSpPr>
        <p:spPr>
          <a:xfrm>
            <a:off x="6329908"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Oval 4"/>
          <p:cNvSpPr/>
          <p:nvPr/>
        </p:nvSpPr>
        <p:spPr>
          <a:xfrm>
            <a:off x="7482036" y="17008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Oval 5"/>
          <p:cNvSpPr/>
          <p:nvPr/>
        </p:nvSpPr>
        <p:spPr>
          <a:xfrm>
            <a:off x="6905972" y="13407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Oval 6"/>
          <p:cNvSpPr/>
          <p:nvPr/>
        </p:nvSpPr>
        <p:spPr>
          <a:xfrm>
            <a:off x="6329908" y="23488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Oval 7"/>
          <p:cNvSpPr/>
          <p:nvPr/>
        </p:nvSpPr>
        <p:spPr>
          <a:xfrm>
            <a:off x="7482036" y="234888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Oval 8"/>
          <p:cNvSpPr/>
          <p:nvPr/>
        </p:nvSpPr>
        <p:spPr>
          <a:xfrm>
            <a:off x="6948264" y="270892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Straight Arrow Connector 9"/>
          <p:cNvCxnSpPr>
            <a:stCxn id="4" idx="4"/>
            <a:endCxn id="7" idx="0"/>
          </p:cNvCxnSpPr>
          <p:nvPr/>
        </p:nvCxnSpPr>
        <p:spPr>
          <a:xfrm rot="5400000">
            <a:off x="6149888" y="2096852"/>
            <a:ext cx="504056"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6429388" y="1428736"/>
            <a:ext cx="453139" cy="309123"/>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4"/>
            <a:endCxn id="8" idx="0"/>
          </p:cNvCxnSpPr>
          <p:nvPr/>
        </p:nvCxnSpPr>
        <p:spPr>
          <a:xfrm rot="5400000">
            <a:off x="7302016" y="2096852"/>
            <a:ext cx="504056"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9" idx="6"/>
          </p:cNvCxnSpPr>
          <p:nvPr/>
        </p:nvCxnSpPr>
        <p:spPr>
          <a:xfrm rot="5400000">
            <a:off x="7143143" y="2420943"/>
            <a:ext cx="309123" cy="41084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6"/>
            <a:endCxn id="5" idx="1"/>
          </p:cNvCxnSpPr>
          <p:nvPr/>
        </p:nvCxnSpPr>
        <p:spPr>
          <a:xfrm>
            <a:off x="7049988" y="1412776"/>
            <a:ext cx="453139" cy="309123"/>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7" idx="4"/>
          </p:cNvCxnSpPr>
          <p:nvPr/>
        </p:nvCxnSpPr>
        <p:spPr>
          <a:xfrm rot="10800000">
            <a:off x="6401916" y="2492896"/>
            <a:ext cx="546348" cy="28803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6" name="Object 15"/>
          <p:cNvGraphicFramePr>
            <a:graphicFrameLocks noChangeAspect="1"/>
          </p:cNvGraphicFramePr>
          <p:nvPr/>
        </p:nvGraphicFramePr>
        <p:xfrm>
          <a:off x="9066212" y="1628800"/>
          <a:ext cx="114300" cy="215900"/>
        </p:xfrm>
        <a:graphic>
          <a:graphicData uri="http://schemas.openxmlformats.org/presentationml/2006/ole">
            <p:oleObj spid="_x0000_s22530" name="Equation" r:id="rId4" imgW="114120" imgH="215640" progId="Equation.3">
              <p:embed/>
            </p:oleObj>
          </a:graphicData>
        </a:graphic>
      </p:graphicFrame>
      <p:sp>
        <p:nvSpPr>
          <p:cNvPr id="19" name="TextBox 18"/>
          <p:cNvSpPr txBox="1"/>
          <p:nvPr/>
        </p:nvSpPr>
        <p:spPr>
          <a:xfrm>
            <a:off x="5572132" y="1071546"/>
            <a:ext cx="785818" cy="646331"/>
          </a:xfrm>
          <a:prstGeom prst="rect">
            <a:avLst/>
          </a:prstGeom>
          <a:noFill/>
        </p:spPr>
        <p:txBody>
          <a:bodyPr wrap="square" rtlCol="0">
            <a:spAutoFit/>
          </a:bodyPr>
          <a:lstStyle/>
          <a:p>
            <a:r>
              <a:rPr lang="en-US" altLang="zh-TW" dirty="0" smtClean="0"/>
              <a:t>Origin Node</a:t>
            </a:r>
            <a:endParaRPr lang="zh-TW" altLang="en-US" dirty="0"/>
          </a:p>
        </p:txBody>
      </p:sp>
      <p:sp>
        <p:nvSpPr>
          <p:cNvPr id="20" name="TextBox 19"/>
          <p:cNvSpPr txBox="1"/>
          <p:nvPr/>
        </p:nvSpPr>
        <p:spPr>
          <a:xfrm>
            <a:off x="7631832" y="1484784"/>
            <a:ext cx="1512168" cy="646331"/>
          </a:xfrm>
          <a:prstGeom prst="rect">
            <a:avLst/>
          </a:prstGeom>
          <a:noFill/>
        </p:spPr>
        <p:txBody>
          <a:bodyPr wrap="square" rtlCol="0">
            <a:spAutoFit/>
          </a:bodyPr>
          <a:lstStyle/>
          <a:p>
            <a:r>
              <a:rPr lang="en-US" altLang="zh-TW" dirty="0" smtClean="0"/>
              <a:t>Destination Node</a:t>
            </a:r>
            <a:endParaRPr lang="zh-TW" altLang="en-US" dirty="0"/>
          </a:p>
        </p:txBody>
      </p:sp>
      <p:sp>
        <p:nvSpPr>
          <p:cNvPr id="21" name="TextBox 20"/>
          <p:cNvSpPr txBox="1"/>
          <p:nvPr/>
        </p:nvSpPr>
        <p:spPr>
          <a:xfrm>
            <a:off x="7286644" y="714356"/>
            <a:ext cx="1656184" cy="369332"/>
          </a:xfrm>
          <a:prstGeom prst="rect">
            <a:avLst/>
          </a:prstGeom>
          <a:noFill/>
        </p:spPr>
        <p:txBody>
          <a:bodyPr wrap="square" rtlCol="0">
            <a:spAutoFit/>
          </a:bodyPr>
          <a:lstStyle/>
          <a:p>
            <a:r>
              <a:rPr lang="en-US" altLang="zh-TW" dirty="0" smtClean="0">
                <a:solidFill>
                  <a:srgbClr val="C00000"/>
                </a:solidFill>
              </a:rPr>
              <a:t>Primary Path</a:t>
            </a:r>
            <a:endParaRPr lang="zh-TW" altLang="en-US" dirty="0">
              <a:solidFill>
                <a:srgbClr val="C00000"/>
              </a:solidFill>
            </a:endParaRPr>
          </a:p>
        </p:txBody>
      </p:sp>
      <p:cxnSp>
        <p:nvCxnSpPr>
          <p:cNvPr id="23" name="Straight Arrow Connector 22"/>
          <p:cNvCxnSpPr/>
          <p:nvPr/>
        </p:nvCxnSpPr>
        <p:spPr>
          <a:xfrm rot="5400000">
            <a:off x="7250070" y="1250996"/>
            <a:ext cx="432048"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a:off x="7236296" y="2708920"/>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68344" y="2708920"/>
            <a:ext cx="1475656" cy="646331"/>
          </a:xfrm>
          <a:prstGeom prst="rect">
            <a:avLst/>
          </a:prstGeom>
          <a:noFill/>
        </p:spPr>
        <p:txBody>
          <a:bodyPr wrap="square" rtlCol="0">
            <a:spAutoFit/>
          </a:bodyPr>
          <a:lstStyle/>
          <a:p>
            <a:r>
              <a:rPr lang="en-US" altLang="zh-TW" dirty="0" smtClean="0">
                <a:solidFill>
                  <a:schemeClr val="bg2">
                    <a:lumMod val="25000"/>
                  </a:schemeClr>
                </a:solidFill>
              </a:rPr>
              <a:t>Alternate path</a:t>
            </a:r>
            <a:endParaRPr lang="zh-TW" altLang="en-US" dirty="0">
              <a:solidFill>
                <a:schemeClr val="bg2">
                  <a:lumMod val="25000"/>
                </a:schemeClr>
              </a:solidFill>
            </a:endParaRPr>
          </a:p>
        </p:txBody>
      </p:sp>
      <p:sp>
        <p:nvSpPr>
          <p:cNvPr id="24" name="Slide Number Placeholder 2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Alternative routing</a:t>
            </a:r>
          </a:p>
          <a:p>
            <a:pPr lvl="1"/>
            <a:r>
              <a:rPr lang="en-US" dirty="0" smtClean="0"/>
              <a:t>Hierarchical </a:t>
            </a:r>
          </a:p>
          <a:p>
            <a:pPr lvl="2"/>
            <a:r>
              <a:rPr lang="en-US" dirty="0" smtClean="0"/>
              <a:t>Ranked into several tiers</a:t>
            </a:r>
          </a:p>
          <a:p>
            <a:pPr lvl="1"/>
            <a:r>
              <a:rPr lang="en-US" dirty="0" smtClean="0"/>
              <a:t>Non-hierarchical </a:t>
            </a:r>
          </a:p>
          <a:p>
            <a:pPr lvl="2"/>
            <a:r>
              <a:rPr lang="en-US" dirty="0" smtClean="0"/>
              <a:t>More flexible and efficient</a:t>
            </a:r>
          </a:p>
          <a:p>
            <a:pPr lvl="2"/>
            <a:r>
              <a:rPr lang="en-US" dirty="0" smtClean="0"/>
              <a:t>Accommodate sudden strong increase traffic of any OD pair</a:t>
            </a:r>
          </a:p>
          <a:p>
            <a:pPr lvl="2"/>
            <a:r>
              <a:rPr lang="en-US" dirty="0" smtClean="0"/>
              <a:t>Reduce cost </a:t>
            </a:r>
          </a:p>
          <a:p>
            <a:pPr lvl="2"/>
            <a:r>
              <a:rPr lang="en-US" dirty="0" smtClean="0"/>
              <a:t>Mutual overflow </a:t>
            </a:r>
          </a:p>
          <a:p>
            <a:pPr lvl="2"/>
            <a:r>
              <a:rPr lang="en-US" dirty="0" smtClean="0"/>
              <a:t> strong dependency</a:t>
            </a:r>
          </a:p>
          <a:p>
            <a:pPr lvl="2"/>
            <a:r>
              <a:rPr lang="en-US" dirty="0" smtClean="0"/>
              <a:t>Instability</a:t>
            </a:r>
          </a:p>
          <a:p>
            <a:pPr lvl="3"/>
            <a:r>
              <a:rPr lang="en-US" dirty="0" smtClean="0"/>
              <a:t>can be mitigated by trunk reservation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8858280" cy="1143000"/>
          </a:xfrm>
        </p:spPr>
        <p:txBody>
          <a:bodyPr>
            <a:normAutofit fontScale="90000"/>
          </a:bodyPr>
          <a:lstStyle/>
          <a:p>
            <a:r>
              <a:rPr lang="en-US" dirty="0" smtClean="0"/>
              <a:t>Approximation of circuit switched networks with non-hierarchical alternative routing</a:t>
            </a:r>
            <a:endParaRPr lang="en-US" dirty="0"/>
          </a:p>
        </p:txBody>
      </p:sp>
      <p:sp>
        <p:nvSpPr>
          <p:cNvPr id="3" name="Content Placeholder 2"/>
          <p:cNvSpPr>
            <a:spLocks noGrp="1"/>
          </p:cNvSpPr>
          <p:nvPr>
            <p:ph idx="1"/>
          </p:nvPr>
        </p:nvSpPr>
        <p:spPr>
          <a:xfrm>
            <a:off x="457200" y="2071678"/>
            <a:ext cx="8229600" cy="4054485"/>
          </a:xfrm>
        </p:spPr>
        <p:txBody>
          <a:bodyPr/>
          <a:lstStyle/>
          <a:p>
            <a:r>
              <a:rPr lang="en-US" dirty="0" smtClean="0"/>
              <a:t>Generally does not admit product form solution</a:t>
            </a:r>
          </a:p>
          <a:p>
            <a:r>
              <a:rPr lang="en-US" dirty="0" smtClean="0"/>
              <a:t>Rely on accurate approximation</a:t>
            </a:r>
          </a:p>
          <a:p>
            <a:r>
              <a:rPr lang="en-US" dirty="0" smtClean="0"/>
              <a:t>No robust methodology is available that captures the overflow-induced state dependency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16248</TotalTime>
  <Words>4737</Words>
  <Application>Microsoft Office PowerPoint</Application>
  <PresentationFormat>On-screen Show (4:3)</PresentationFormat>
  <Paragraphs>561</Paragraphs>
  <Slides>57</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Equation</vt:lpstr>
      <vt:lpstr>PERFORMANCE ANALYSIS OF CIRCUIT SWITCHED NETWORKS</vt:lpstr>
      <vt:lpstr>Outline</vt:lpstr>
      <vt:lpstr>Slide 3</vt:lpstr>
      <vt:lpstr>Modern applications of circuit switching</vt:lpstr>
      <vt:lpstr>Network in the Future</vt:lpstr>
      <vt:lpstr>Blocking probability</vt:lpstr>
      <vt:lpstr>Alternate Routing</vt:lpstr>
      <vt:lpstr>Slide 8</vt:lpstr>
      <vt:lpstr>Approximation of circuit switched networks with non-hierarchical alternative routing</vt:lpstr>
      <vt:lpstr>Erlang Fixed Point Approximation (EFPA)</vt:lpstr>
      <vt:lpstr>Errors in EFPA</vt:lpstr>
      <vt:lpstr>Overflow Priority classification Approximation (OPCA)</vt:lpstr>
      <vt:lpstr>Slide 13</vt:lpstr>
      <vt:lpstr>Circuit Switched Networks with long-lived and short-lived connections</vt:lpstr>
      <vt:lpstr>Priority</vt:lpstr>
      <vt:lpstr>quasi-stationary</vt:lpstr>
      <vt:lpstr>The model</vt:lpstr>
      <vt:lpstr>Network blocking probability by EFPA</vt:lpstr>
      <vt:lpstr>Network blocking probability by OPCA</vt:lpstr>
      <vt:lpstr>Slide 20</vt:lpstr>
      <vt:lpstr>Numerical  Results</vt:lpstr>
      <vt:lpstr>Slide 22</vt:lpstr>
      <vt:lpstr>Robustness of the quasi-stationary approximation</vt:lpstr>
      <vt:lpstr>The effect of the shape of the holding time distribution</vt:lpstr>
      <vt:lpstr>Computational complexity of the algorithms</vt:lpstr>
      <vt:lpstr>The Coronet</vt:lpstr>
      <vt:lpstr>Blocking probability for the Coronet </vt:lpstr>
      <vt:lpstr>Summery</vt:lpstr>
      <vt:lpstr>Computation of blocking probability for large circuit switched networks</vt:lpstr>
      <vt:lpstr>The model</vt:lpstr>
      <vt:lpstr>Objective - Finding blocking probability for realistic size circuit switching networks with large number of channels per trunk </vt:lpstr>
      <vt:lpstr>Millions of channels per trunk!</vt:lpstr>
      <vt:lpstr>Existing methods</vt:lpstr>
      <vt:lpstr>Erlang fixed point approximation(EFPA)</vt:lpstr>
      <vt:lpstr>EFPA(cont.)</vt:lpstr>
      <vt:lpstr>Kelly results for EFPA- Accuracy</vt:lpstr>
      <vt:lpstr>Kelly results for EFPA- uniqueness</vt:lpstr>
      <vt:lpstr>Slide 38</vt:lpstr>
      <vt:lpstr>Our Asymptotic EFPA (A-EFPA)</vt:lpstr>
      <vt:lpstr>Numerical results</vt:lpstr>
      <vt:lpstr>Blocking probabilities in NSFNet and Internet2</vt:lpstr>
      <vt:lpstr>Comparison of the times used by EFPA and A-EFPA in NSFNet </vt:lpstr>
      <vt:lpstr>Comparison of the times in Internet2</vt:lpstr>
      <vt:lpstr>Conclusion</vt:lpstr>
      <vt:lpstr>Performance analysis of Circuit Switched Multi-service Networks with non-hierarchical alternate Routing </vt:lpstr>
      <vt:lpstr>The model</vt:lpstr>
      <vt:lpstr>Difference with the first model</vt:lpstr>
      <vt:lpstr>Approximations</vt:lpstr>
      <vt:lpstr>Network Blocking probabilities   </vt:lpstr>
      <vt:lpstr>The three classes case</vt:lpstr>
      <vt:lpstr>The cases with non-disjoint paths</vt:lpstr>
      <vt:lpstr>Dimensioning</vt:lpstr>
      <vt:lpstr>Conclusion</vt:lpstr>
      <vt:lpstr>Slide 54</vt:lpstr>
      <vt:lpstr>Errors in EFPA</vt:lpstr>
      <vt:lpstr>Network blocking probability for long-lived traffic by OPCA</vt:lpstr>
      <vt:lpstr>Network blocking probability for long-lived traffic by OPCA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 of blocking probability for large circuit switched networks</dc:title>
  <dc:creator/>
  <cp:lastModifiedBy>mqwang</cp:lastModifiedBy>
  <cp:revision>1261</cp:revision>
  <dcterms:created xsi:type="dcterms:W3CDTF">2006-08-16T00:00:00Z</dcterms:created>
  <dcterms:modified xsi:type="dcterms:W3CDTF">2013-07-04T04:50:24Z</dcterms:modified>
</cp:coreProperties>
</file>