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wmv" ContentType="video/x-ms-wm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72"/>
  </p:notesMasterIdLst>
  <p:sldIdLst>
    <p:sldId id="256" r:id="rId2"/>
    <p:sldId id="357" r:id="rId3"/>
    <p:sldId id="263" r:id="rId4"/>
    <p:sldId id="262" r:id="rId5"/>
    <p:sldId id="264" r:id="rId6"/>
    <p:sldId id="355" r:id="rId7"/>
    <p:sldId id="356" r:id="rId8"/>
    <p:sldId id="358" r:id="rId9"/>
    <p:sldId id="321" r:id="rId10"/>
    <p:sldId id="267" r:id="rId11"/>
    <p:sldId id="286" r:id="rId12"/>
    <p:sldId id="287" r:id="rId13"/>
    <p:sldId id="288" r:id="rId14"/>
    <p:sldId id="372" r:id="rId15"/>
    <p:sldId id="317" r:id="rId16"/>
    <p:sldId id="322" r:id="rId17"/>
    <p:sldId id="289" r:id="rId18"/>
    <p:sldId id="291" r:id="rId19"/>
    <p:sldId id="324" r:id="rId20"/>
    <p:sldId id="294" r:id="rId21"/>
    <p:sldId id="359" r:id="rId22"/>
    <p:sldId id="329" r:id="rId23"/>
    <p:sldId id="300" r:id="rId24"/>
    <p:sldId id="361" r:id="rId25"/>
    <p:sldId id="362" r:id="rId26"/>
    <p:sldId id="323" r:id="rId27"/>
    <p:sldId id="330" r:id="rId28"/>
    <p:sldId id="308" r:id="rId29"/>
    <p:sldId id="309" r:id="rId30"/>
    <p:sldId id="310" r:id="rId31"/>
    <p:sldId id="311" r:id="rId32"/>
    <p:sldId id="313" r:id="rId33"/>
    <p:sldId id="331" r:id="rId34"/>
    <p:sldId id="332" r:id="rId35"/>
    <p:sldId id="333" r:id="rId36"/>
    <p:sldId id="334" r:id="rId37"/>
    <p:sldId id="336" r:id="rId38"/>
    <p:sldId id="337" r:id="rId39"/>
    <p:sldId id="365" r:id="rId40"/>
    <p:sldId id="338" r:id="rId41"/>
    <p:sldId id="343" r:id="rId42"/>
    <p:sldId id="342" r:id="rId43"/>
    <p:sldId id="344" r:id="rId44"/>
    <p:sldId id="346" r:id="rId45"/>
    <p:sldId id="347" r:id="rId46"/>
    <p:sldId id="348" r:id="rId47"/>
    <p:sldId id="349" r:id="rId48"/>
    <p:sldId id="350" r:id="rId49"/>
    <p:sldId id="366" r:id="rId50"/>
    <p:sldId id="354" r:id="rId51"/>
    <p:sldId id="351" r:id="rId52"/>
    <p:sldId id="352" r:id="rId53"/>
    <p:sldId id="315" r:id="rId54"/>
    <p:sldId id="375" r:id="rId55"/>
    <p:sldId id="316" r:id="rId56"/>
    <p:sldId id="299" r:id="rId57"/>
    <p:sldId id="373" r:id="rId58"/>
    <p:sldId id="377" r:id="rId59"/>
    <p:sldId id="378" r:id="rId60"/>
    <p:sldId id="379" r:id="rId61"/>
    <p:sldId id="363" r:id="rId62"/>
    <p:sldId id="326" r:id="rId63"/>
    <p:sldId id="327" r:id="rId64"/>
    <p:sldId id="320" r:id="rId65"/>
    <p:sldId id="367" r:id="rId66"/>
    <p:sldId id="380" r:id="rId67"/>
    <p:sldId id="381" r:id="rId68"/>
    <p:sldId id="382" r:id="rId69"/>
    <p:sldId id="374" r:id="rId70"/>
    <p:sldId id="370"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704A5B-0126-4655-81BE-33C7845103AF}" v="4" dt="2018-12-09T08:51:41.7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00" autoAdjust="0"/>
    <p:restoredTop sz="82854" autoAdjust="0"/>
  </p:normalViewPr>
  <p:slideViewPr>
    <p:cSldViewPr snapToGrid="0">
      <p:cViewPr varScale="1">
        <p:scale>
          <a:sx n="96" d="100"/>
          <a:sy n="96" d="100"/>
        </p:scale>
        <p:origin x="2196" y="90"/>
      </p:cViewPr>
      <p:guideLst/>
    </p:cSldViewPr>
  </p:slideViewPr>
  <p:notesTextViewPr>
    <p:cViewPr>
      <p:scale>
        <a:sx n="1" d="1"/>
        <a:sy n="1" d="1"/>
      </p:scale>
      <p:origin x="0" y="0"/>
    </p:cViewPr>
  </p:notesTextViewPr>
  <p:sorterViewPr>
    <p:cViewPr>
      <p:scale>
        <a:sx n="100" d="100"/>
        <a:sy n="100" d="100"/>
      </p:scale>
      <p:origin x="0" y="-80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78"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 LEE En-yuan Joshua" userId="c0e077e4-fa61-4c04-a729-63cd86852c7a" providerId="ADAL" clId="{F6704A5B-0126-4655-81BE-33C7845103AF}"/>
    <pc:docChg chg="undo custSel modMainMaster">
      <pc:chgData name="Dr. LEE En-yuan Joshua" userId="c0e077e4-fa61-4c04-a729-63cd86852c7a" providerId="ADAL" clId="{F6704A5B-0126-4655-81BE-33C7845103AF}" dt="2018-12-09T08:58:20.504" v="88" actId="14100"/>
      <pc:docMkLst>
        <pc:docMk/>
      </pc:docMkLst>
      <pc:sldMasterChg chg="addSp delSp modSp">
        <pc:chgData name="Dr. LEE En-yuan Joshua" userId="c0e077e4-fa61-4c04-a729-63cd86852c7a" providerId="ADAL" clId="{F6704A5B-0126-4655-81BE-33C7845103AF}" dt="2018-12-09T08:58:20.504" v="88" actId="14100"/>
        <pc:sldMasterMkLst>
          <pc:docMk/>
          <pc:sldMasterMk cId="2260046011" sldId="2147483660"/>
        </pc:sldMasterMkLst>
        <pc:spChg chg="mod">
          <ac:chgData name="Dr. LEE En-yuan Joshua" userId="c0e077e4-fa61-4c04-a729-63cd86852c7a" providerId="ADAL" clId="{F6704A5B-0126-4655-81BE-33C7845103AF}" dt="2018-12-09T08:58:20.504" v="88" actId="14100"/>
          <ac:spMkLst>
            <pc:docMk/>
            <pc:sldMasterMk cId="2260046011" sldId="2147483660"/>
            <ac:spMk id="3" creationId="{00000000-0000-0000-0000-000000000000}"/>
          </ac:spMkLst>
        </pc:spChg>
        <pc:spChg chg="mod">
          <ac:chgData name="Dr. LEE En-yuan Joshua" userId="c0e077e4-fa61-4c04-a729-63cd86852c7a" providerId="ADAL" clId="{F6704A5B-0126-4655-81BE-33C7845103AF}" dt="2018-12-09T08:56:09.057" v="39" actId="14100"/>
          <ac:spMkLst>
            <pc:docMk/>
            <pc:sldMasterMk cId="2260046011" sldId="2147483660"/>
            <ac:spMk id="5" creationId="{00000000-0000-0000-0000-000000000000}"/>
          </ac:spMkLst>
        </pc:spChg>
        <pc:spChg chg="mod">
          <ac:chgData name="Dr. LEE En-yuan Joshua" userId="c0e077e4-fa61-4c04-a729-63cd86852c7a" providerId="ADAL" clId="{F6704A5B-0126-4655-81BE-33C7845103AF}" dt="2018-12-09T08:56:02.610" v="38" actId="1038"/>
          <ac:spMkLst>
            <pc:docMk/>
            <pc:sldMasterMk cId="2260046011" sldId="2147483660"/>
            <ac:spMk id="6" creationId="{00000000-0000-0000-0000-000000000000}"/>
          </ac:spMkLst>
        </pc:spChg>
        <pc:picChg chg="mod">
          <ac:chgData name="Dr. LEE En-yuan Joshua" userId="c0e077e4-fa61-4c04-a729-63cd86852c7a" providerId="ADAL" clId="{F6704A5B-0126-4655-81BE-33C7845103AF}" dt="2018-12-09T08:55:31.214" v="16" actId="14100"/>
          <ac:picMkLst>
            <pc:docMk/>
            <pc:sldMasterMk cId="2260046011" sldId="2147483660"/>
            <ac:picMk id="7" creationId="{99C70851-76B3-4243-8D95-385587A3A75D}"/>
          </ac:picMkLst>
        </pc:picChg>
        <pc:picChg chg="mod ord">
          <ac:chgData name="Dr. LEE En-yuan Joshua" userId="c0e077e4-fa61-4c04-a729-63cd86852c7a" providerId="ADAL" clId="{F6704A5B-0126-4655-81BE-33C7845103AF}" dt="2018-12-09T08:55:20.216" v="14" actId="14100"/>
          <ac:picMkLst>
            <pc:docMk/>
            <pc:sldMasterMk cId="2260046011" sldId="2147483660"/>
            <ac:picMk id="10" creationId="{65324408-23BD-4B85-9447-AA77F1476CB1}"/>
          </ac:picMkLst>
        </pc:picChg>
        <pc:picChg chg="del">
          <ac:chgData name="Dr. LEE En-yuan Joshua" userId="c0e077e4-fa61-4c04-a729-63cd86852c7a" providerId="ADAL" clId="{F6704A5B-0126-4655-81BE-33C7845103AF}" dt="2018-12-09T08:53:42.376" v="2" actId="478"/>
          <ac:picMkLst>
            <pc:docMk/>
            <pc:sldMasterMk cId="2260046011" sldId="2147483660"/>
            <ac:picMk id="11" creationId="{FBA9CDE2-04D6-41B7-A273-7808EC1612D9}"/>
          </ac:picMkLst>
        </pc:picChg>
        <pc:picChg chg="add del mod">
          <ac:chgData name="Dr. LEE En-yuan Joshua" userId="c0e077e4-fa61-4c04-a729-63cd86852c7a" providerId="ADAL" clId="{F6704A5B-0126-4655-81BE-33C7845103AF}" dt="2018-12-09T08:51:41.722" v="1" actId="931"/>
          <ac:picMkLst>
            <pc:docMk/>
            <pc:sldMasterMk cId="2260046011" sldId="2147483660"/>
            <ac:picMk id="12" creationId="{8E4F6A55-CDB3-4707-B5C2-27E099BBC9EE}"/>
          </ac:picMkLst>
        </pc:picChg>
        <pc:cxnChg chg="mod">
          <ac:chgData name="Dr. LEE En-yuan Joshua" userId="c0e077e4-fa61-4c04-a729-63cd86852c7a" providerId="ADAL" clId="{F6704A5B-0126-4655-81BE-33C7845103AF}" dt="2018-12-09T08:57:47.476" v="72" actId="692"/>
          <ac:cxnSpMkLst>
            <pc:docMk/>
            <pc:sldMasterMk cId="2260046011" sldId="2147483660"/>
            <ac:cxnSpMk id="8" creationId="{5A16B863-0BD6-4715-BAE9-8FD5CA53F7AC}"/>
          </ac:cxnSpMkLst>
        </pc:cxnChg>
        <pc:cxnChg chg="mod">
          <ac:chgData name="Dr. LEE En-yuan Joshua" userId="c0e077e4-fa61-4c04-a729-63cd86852c7a" providerId="ADAL" clId="{F6704A5B-0126-4655-81BE-33C7845103AF}" dt="2018-12-09T08:58:08.430" v="87" actId="692"/>
          <ac:cxnSpMkLst>
            <pc:docMk/>
            <pc:sldMasterMk cId="2260046011" sldId="2147483660"/>
            <ac:cxnSpMk id="9" creationId="{B1337BEF-F725-4082-9997-922DE534D7EF}"/>
          </ac:cxnSpMkLst>
        </pc:cxnChg>
      </pc:sldMasterChg>
    </pc:docChg>
  </pc:docChgLst>
  <pc:docChgLst>
    <pc:chgData name="Dr. LEE En-yuan Joshua" userId="c0e077e4-fa61-4c04-a729-63cd86852c7a" providerId="ADAL" clId="{968F52D4-13AF-4091-9DE5-E2E3B50CB91C}"/>
    <pc:docChg chg="undo addSld delSld modSld modMainMaster">
      <pc:chgData name="Dr. LEE En-yuan Joshua" userId="c0e077e4-fa61-4c04-a729-63cd86852c7a" providerId="ADAL" clId="{968F52D4-13AF-4091-9DE5-E2E3B50CB91C}" dt="2018-12-09T08:45:59.865" v="57"/>
      <pc:docMkLst>
        <pc:docMk/>
      </pc:docMkLst>
      <pc:sldChg chg="del">
        <pc:chgData name="Dr. LEE En-yuan Joshua" userId="c0e077e4-fa61-4c04-a729-63cd86852c7a" providerId="ADAL" clId="{968F52D4-13AF-4091-9DE5-E2E3B50CB91C}" dt="2018-12-09T08:38:51.362" v="30" actId="2696"/>
        <pc:sldMkLst>
          <pc:docMk/>
          <pc:sldMk cId="231530470" sldId="256"/>
        </pc:sldMkLst>
      </pc:sldChg>
      <pc:sldChg chg="add">
        <pc:chgData name="Dr. LEE En-yuan Joshua" userId="c0e077e4-fa61-4c04-a729-63cd86852c7a" providerId="ADAL" clId="{968F52D4-13AF-4091-9DE5-E2E3B50CB91C}" dt="2018-12-09T08:45:59.865" v="57"/>
        <pc:sldMkLst>
          <pc:docMk/>
          <pc:sldMk cId="3316988938" sldId="256"/>
        </pc:sldMkLst>
      </pc:sldChg>
      <pc:sldChg chg="del">
        <pc:chgData name="Dr. LEE En-yuan Joshua" userId="c0e077e4-fa61-4c04-a729-63cd86852c7a" providerId="ADAL" clId="{968F52D4-13AF-4091-9DE5-E2E3B50CB91C}" dt="2018-12-09T08:38:45.099" v="26" actId="2696"/>
        <pc:sldMkLst>
          <pc:docMk/>
          <pc:sldMk cId="3239345461" sldId="257"/>
        </pc:sldMkLst>
      </pc:sldChg>
      <pc:sldChg chg="del">
        <pc:chgData name="Dr. LEE En-yuan Joshua" userId="c0e077e4-fa61-4c04-a729-63cd86852c7a" providerId="ADAL" clId="{968F52D4-13AF-4091-9DE5-E2E3B50CB91C}" dt="2018-12-09T08:38:44.803" v="14" actId="2696"/>
        <pc:sldMkLst>
          <pc:docMk/>
          <pc:sldMk cId="2908645554" sldId="259"/>
        </pc:sldMkLst>
      </pc:sldChg>
      <pc:sldChg chg="del">
        <pc:chgData name="Dr. LEE En-yuan Joshua" userId="c0e077e4-fa61-4c04-a729-63cd86852c7a" providerId="ADAL" clId="{968F52D4-13AF-4091-9DE5-E2E3B50CB91C}" dt="2018-12-09T08:38:44.950" v="19" actId="2696"/>
        <pc:sldMkLst>
          <pc:docMk/>
          <pc:sldMk cId="1488829636" sldId="263"/>
        </pc:sldMkLst>
      </pc:sldChg>
      <pc:sldChg chg="del">
        <pc:chgData name="Dr. LEE En-yuan Joshua" userId="c0e077e4-fa61-4c04-a729-63cd86852c7a" providerId="ADAL" clId="{968F52D4-13AF-4091-9DE5-E2E3B50CB91C}" dt="2018-12-09T08:38:45.015" v="23" actId="2696"/>
        <pc:sldMkLst>
          <pc:docMk/>
          <pc:sldMk cId="1089175705" sldId="265"/>
        </pc:sldMkLst>
      </pc:sldChg>
      <pc:sldChg chg="del">
        <pc:chgData name="Dr. LEE En-yuan Joshua" userId="c0e077e4-fa61-4c04-a729-63cd86852c7a" providerId="ADAL" clId="{968F52D4-13AF-4091-9DE5-E2E3B50CB91C}" dt="2018-12-09T08:38:44.967" v="20" actId="2696"/>
        <pc:sldMkLst>
          <pc:docMk/>
          <pc:sldMk cId="3917605631" sldId="268"/>
        </pc:sldMkLst>
      </pc:sldChg>
      <pc:sldChg chg="del">
        <pc:chgData name="Dr. LEE En-yuan Joshua" userId="c0e077e4-fa61-4c04-a729-63cd86852c7a" providerId="ADAL" clId="{968F52D4-13AF-4091-9DE5-E2E3B50CB91C}" dt="2018-12-09T08:38:44.986" v="22" actId="2696"/>
        <pc:sldMkLst>
          <pc:docMk/>
          <pc:sldMk cId="2838678576" sldId="270"/>
        </pc:sldMkLst>
      </pc:sldChg>
      <pc:sldChg chg="del">
        <pc:chgData name="Dr. LEE En-yuan Joshua" userId="c0e077e4-fa61-4c04-a729-63cd86852c7a" providerId="ADAL" clId="{968F52D4-13AF-4091-9DE5-E2E3B50CB91C}" dt="2018-12-09T08:38:44.684" v="6" actId="2696"/>
        <pc:sldMkLst>
          <pc:docMk/>
          <pc:sldMk cId="4138058023" sldId="273"/>
        </pc:sldMkLst>
      </pc:sldChg>
      <pc:sldChg chg="del">
        <pc:chgData name="Dr. LEE En-yuan Joshua" userId="c0e077e4-fa61-4c04-a729-63cd86852c7a" providerId="ADAL" clId="{968F52D4-13AF-4091-9DE5-E2E3B50CB91C}" dt="2018-12-09T08:38:45.087" v="25" actId="2696"/>
        <pc:sldMkLst>
          <pc:docMk/>
          <pc:sldMk cId="3016436774" sldId="279"/>
        </pc:sldMkLst>
      </pc:sldChg>
      <pc:sldChg chg="del">
        <pc:chgData name="Dr. LEE En-yuan Joshua" userId="c0e077e4-fa61-4c04-a729-63cd86852c7a" providerId="ADAL" clId="{968F52D4-13AF-4091-9DE5-E2E3B50CB91C}" dt="2018-12-09T08:38:44.716" v="7" actId="2696"/>
        <pc:sldMkLst>
          <pc:docMk/>
          <pc:sldMk cId="1519248245" sldId="281"/>
        </pc:sldMkLst>
      </pc:sldChg>
      <pc:sldChg chg="del">
        <pc:chgData name="Dr. LEE En-yuan Joshua" userId="c0e077e4-fa61-4c04-a729-63cd86852c7a" providerId="ADAL" clId="{968F52D4-13AF-4091-9DE5-E2E3B50CB91C}" dt="2018-12-09T08:38:44.983" v="21" actId="2696"/>
        <pc:sldMkLst>
          <pc:docMk/>
          <pc:sldMk cId="2941874498" sldId="285"/>
        </pc:sldMkLst>
      </pc:sldChg>
      <pc:sldChg chg="del">
        <pc:chgData name="Dr. LEE En-yuan Joshua" userId="c0e077e4-fa61-4c04-a729-63cd86852c7a" providerId="ADAL" clId="{968F52D4-13AF-4091-9DE5-E2E3B50CB91C}" dt="2018-12-09T08:38:44.616" v="3" actId="2696"/>
        <pc:sldMkLst>
          <pc:docMk/>
          <pc:sldMk cId="367923868" sldId="324"/>
        </pc:sldMkLst>
      </pc:sldChg>
      <pc:sldChg chg="del">
        <pc:chgData name="Dr. LEE En-yuan Joshua" userId="c0e077e4-fa61-4c04-a729-63cd86852c7a" providerId="ADAL" clId="{968F52D4-13AF-4091-9DE5-E2E3B50CB91C}" dt="2018-12-09T08:38:44.632" v="4" actId="2696"/>
        <pc:sldMkLst>
          <pc:docMk/>
          <pc:sldMk cId="723939246" sldId="325"/>
        </pc:sldMkLst>
      </pc:sldChg>
      <pc:sldChg chg="del">
        <pc:chgData name="Dr. LEE En-yuan Joshua" userId="c0e077e4-fa61-4c04-a729-63cd86852c7a" providerId="ADAL" clId="{968F52D4-13AF-4091-9DE5-E2E3B50CB91C}" dt="2018-12-09T08:38:44.737" v="8" actId="2696"/>
        <pc:sldMkLst>
          <pc:docMk/>
          <pc:sldMk cId="2004022135" sldId="332"/>
        </pc:sldMkLst>
      </pc:sldChg>
      <pc:sldChg chg="del">
        <pc:chgData name="Dr. LEE En-yuan Joshua" userId="c0e077e4-fa61-4c04-a729-63cd86852c7a" providerId="ADAL" clId="{968F52D4-13AF-4091-9DE5-E2E3B50CB91C}" dt="2018-12-09T08:38:44.799" v="13" actId="2696"/>
        <pc:sldMkLst>
          <pc:docMk/>
          <pc:sldMk cId="3427230873" sldId="333"/>
        </pc:sldMkLst>
      </pc:sldChg>
      <pc:sldChg chg="del">
        <pc:chgData name="Dr. LEE En-yuan Joshua" userId="c0e077e4-fa61-4c04-a729-63cd86852c7a" providerId="ADAL" clId="{968F52D4-13AF-4091-9DE5-E2E3B50CB91C}" dt="2018-12-09T08:38:44.783" v="12" actId="2696"/>
        <pc:sldMkLst>
          <pc:docMk/>
          <pc:sldMk cId="527250355" sldId="334"/>
        </pc:sldMkLst>
      </pc:sldChg>
      <pc:sldChg chg="del">
        <pc:chgData name="Dr. LEE En-yuan Joshua" userId="c0e077e4-fa61-4c04-a729-63cd86852c7a" providerId="ADAL" clId="{968F52D4-13AF-4091-9DE5-E2E3B50CB91C}" dt="2018-12-09T08:38:44.650" v="5" actId="2696"/>
        <pc:sldMkLst>
          <pc:docMk/>
          <pc:sldMk cId="3539891003" sldId="339"/>
        </pc:sldMkLst>
      </pc:sldChg>
      <pc:sldChg chg="del">
        <pc:chgData name="Dr. LEE En-yuan Joshua" userId="c0e077e4-fa61-4c04-a729-63cd86852c7a" providerId="ADAL" clId="{968F52D4-13AF-4091-9DE5-E2E3B50CB91C}" dt="2018-12-09T08:38:44.833" v="17" actId="2696"/>
        <pc:sldMkLst>
          <pc:docMk/>
          <pc:sldMk cId="857357871" sldId="346"/>
        </pc:sldMkLst>
      </pc:sldChg>
      <pc:sldChg chg="del">
        <pc:chgData name="Dr. LEE En-yuan Joshua" userId="c0e077e4-fa61-4c04-a729-63cd86852c7a" providerId="ADAL" clId="{968F52D4-13AF-4091-9DE5-E2E3B50CB91C}" dt="2018-12-09T08:38:44.816" v="15" actId="2696"/>
        <pc:sldMkLst>
          <pc:docMk/>
          <pc:sldMk cId="1666617081" sldId="348"/>
        </pc:sldMkLst>
      </pc:sldChg>
      <pc:sldChg chg="del">
        <pc:chgData name="Dr. LEE En-yuan Joshua" userId="c0e077e4-fa61-4c04-a729-63cd86852c7a" providerId="ADAL" clId="{968F52D4-13AF-4091-9DE5-E2E3B50CB91C}" dt="2018-12-09T08:38:45.117" v="28" actId="2696"/>
        <pc:sldMkLst>
          <pc:docMk/>
          <pc:sldMk cId="3535693408" sldId="363"/>
        </pc:sldMkLst>
      </pc:sldChg>
      <pc:sldChg chg="del">
        <pc:chgData name="Dr. LEE En-yuan Joshua" userId="c0e077e4-fa61-4c04-a729-63cd86852c7a" providerId="ADAL" clId="{968F52D4-13AF-4091-9DE5-E2E3B50CB91C}" dt="2018-12-09T08:38:45.125" v="29" actId="2696"/>
        <pc:sldMkLst>
          <pc:docMk/>
          <pc:sldMk cId="815430978" sldId="364"/>
        </pc:sldMkLst>
      </pc:sldChg>
      <pc:sldChg chg="del">
        <pc:chgData name="Dr. LEE En-yuan Joshua" userId="c0e077e4-fa61-4c04-a729-63cd86852c7a" providerId="ADAL" clId="{968F52D4-13AF-4091-9DE5-E2E3B50CB91C}" dt="2018-12-09T08:38:45.099" v="27" actId="2696"/>
        <pc:sldMkLst>
          <pc:docMk/>
          <pc:sldMk cId="650412658" sldId="366"/>
        </pc:sldMkLst>
      </pc:sldChg>
      <pc:sldChg chg="del">
        <pc:chgData name="Dr. LEE En-yuan Joshua" userId="c0e077e4-fa61-4c04-a729-63cd86852c7a" providerId="ADAL" clId="{968F52D4-13AF-4091-9DE5-E2E3B50CB91C}" dt="2018-12-09T08:38:44.935" v="18" actId="2696"/>
        <pc:sldMkLst>
          <pc:docMk/>
          <pc:sldMk cId="3107971223" sldId="367"/>
        </pc:sldMkLst>
      </pc:sldChg>
      <pc:sldChg chg="del">
        <pc:chgData name="Dr. LEE En-yuan Joshua" userId="c0e077e4-fa61-4c04-a729-63cd86852c7a" providerId="ADAL" clId="{968F52D4-13AF-4091-9DE5-E2E3B50CB91C}" dt="2018-12-09T08:38:44.601" v="2" actId="2696"/>
        <pc:sldMkLst>
          <pc:docMk/>
          <pc:sldMk cId="1204984083" sldId="368"/>
        </pc:sldMkLst>
      </pc:sldChg>
      <pc:sldChg chg="del">
        <pc:chgData name="Dr. LEE En-yuan Joshua" userId="c0e077e4-fa61-4c04-a729-63cd86852c7a" providerId="ADAL" clId="{968F52D4-13AF-4091-9DE5-E2E3B50CB91C}" dt="2018-12-09T08:38:44.448" v="0" actId="2696"/>
        <pc:sldMkLst>
          <pc:docMk/>
          <pc:sldMk cId="1213812926" sldId="369"/>
        </pc:sldMkLst>
      </pc:sldChg>
      <pc:sldChg chg="del">
        <pc:chgData name="Dr. LEE En-yuan Joshua" userId="c0e077e4-fa61-4c04-a729-63cd86852c7a" providerId="ADAL" clId="{968F52D4-13AF-4091-9DE5-E2E3B50CB91C}" dt="2018-12-09T08:38:44.601" v="1" actId="2696"/>
        <pc:sldMkLst>
          <pc:docMk/>
          <pc:sldMk cId="4176905233" sldId="370"/>
        </pc:sldMkLst>
      </pc:sldChg>
      <pc:sldChg chg="del">
        <pc:chgData name="Dr. LEE En-yuan Joshua" userId="c0e077e4-fa61-4c04-a729-63cd86852c7a" providerId="ADAL" clId="{968F52D4-13AF-4091-9DE5-E2E3B50CB91C}" dt="2018-12-09T08:38:44.750" v="9" actId="2696"/>
        <pc:sldMkLst>
          <pc:docMk/>
          <pc:sldMk cId="3764667959" sldId="371"/>
        </pc:sldMkLst>
      </pc:sldChg>
      <pc:sldChg chg="del">
        <pc:chgData name="Dr. LEE En-yuan Joshua" userId="c0e077e4-fa61-4c04-a729-63cd86852c7a" providerId="ADAL" clId="{968F52D4-13AF-4091-9DE5-E2E3B50CB91C}" dt="2018-12-09T08:38:44.758" v="10" actId="2696"/>
        <pc:sldMkLst>
          <pc:docMk/>
          <pc:sldMk cId="2608593967" sldId="372"/>
        </pc:sldMkLst>
      </pc:sldChg>
      <pc:sldChg chg="del">
        <pc:chgData name="Dr. LEE En-yuan Joshua" userId="c0e077e4-fa61-4c04-a729-63cd86852c7a" providerId="ADAL" clId="{968F52D4-13AF-4091-9DE5-E2E3B50CB91C}" dt="2018-12-09T08:38:44.773" v="11" actId="2696"/>
        <pc:sldMkLst>
          <pc:docMk/>
          <pc:sldMk cId="3886621597" sldId="373"/>
        </pc:sldMkLst>
      </pc:sldChg>
      <pc:sldChg chg="del">
        <pc:chgData name="Dr. LEE En-yuan Joshua" userId="c0e077e4-fa61-4c04-a729-63cd86852c7a" providerId="ADAL" clId="{968F52D4-13AF-4091-9DE5-E2E3B50CB91C}" dt="2018-12-09T08:38:44.817" v="16" actId="2696"/>
        <pc:sldMkLst>
          <pc:docMk/>
          <pc:sldMk cId="385688027" sldId="374"/>
        </pc:sldMkLst>
      </pc:sldChg>
      <pc:sldChg chg="del">
        <pc:chgData name="Dr. LEE En-yuan Joshua" userId="c0e077e4-fa61-4c04-a729-63cd86852c7a" providerId="ADAL" clId="{968F52D4-13AF-4091-9DE5-E2E3B50CB91C}" dt="2018-12-09T08:38:45.073" v="24" actId="2696"/>
        <pc:sldMkLst>
          <pc:docMk/>
          <pc:sldMk cId="3719432489" sldId="375"/>
        </pc:sldMkLst>
      </pc:sldChg>
      <pc:sldMasterChg chg="modSp delSldLayout modSldLayout">
        <pc:chgData name="Dr. LEE En-yuan Joshua" userId="c0e077e4-fa61-4c04-a729-63cd86852c7a" providerId="ADAL" clId="{968F52D4-13AF-4091-9DE5-E2E3B50CB91C}" dt="2018-12-09T08:42:18.729" v="56" actId="20577"/>
        <pc:sldMasterMkLst>
          <pc:docMk/>
          <pc:sldMasterMk cId="2260046011" sldId="2147483660"/>
        </pc:sldMasterMkLst>
        <pc:spChg chg="mod">
          <ac:chgData name="Dr. LEE En-yuan Joshua" userId="c0e077e4-fa61-4c04-a729-63cd86852c7a" providerId="ADAL" clId="{968F52D4-13AF-4091-9DE5-E2E3B50CB91C}" dt="2018-12-09T08:42:18.729" v="56" actId="20577"/>
          <ac:spMkLst>
            <pc:docMk/>
            <pc:sldMasterMk cId="2260046011" sldId="2147483660"/>
            <ac:spMk id="3" creationId="{00000000-0000-0000-0000-000000000000}"/>
          </ac:spMkLst>
        </pc:spChg>
        <pc:spChg chg="mod">
          <ac:chgData name="Dr. LEE En-yuan Joshua" userId="c0e077e4-fa61-4c04-a729-63cd86852c7a" providerId="ADAL" clId="{968F52D4-13AF-4091-9DE5-E2E3B50CB91C}" dt="2018-12-09T08:39:43.134" v="44" actId="20577"/>
          <ac:spMkLst>
            <pc:docMk/>
            <pc:sldMasterMk cId="2260046011" sldId="2147483660"/>
            <ac:spMk id="5" creationId="{00000000-0000-0000-0000-000000000000}"/>
          </ac:spMkLst>
        </pc:spChg>
        <pc:sldLayoutChg chg="modSp">
          <pc:chgData name="Dr. LEE En-yuan Joshua" userId="c0e077e4-fa61-4c04-a729-63cd86852c7a" providerId="ADAL" clId="{968F52D4-13AF-4091-9DE5-E2E3B50CB91C}" dt="2018-12-09T08:40:30.845" v="47" actId="6549"/>
          <pc:sldLayoutMkLst>
            <pc:docMk/>
            <pc:sldMasterMk cId="2260046011" sldId="2147483660"/>
            <pc:sldLayoutMk cId="77234429" sldId="2147483661"/>
          </pc:sldLayoutMkLst>
          <pc:spChg chg="mod">
            <ac:chgData name="Dr. LEE En-yuan Joshua" userId="c0e077e4-fa61-4c04-a729-63cd86852c7a" providerId="ADAL" clId="{968F52D4-13AF-4091-9DE5-E2E3B50CB91C}" dt="2018-12-09T08:40:30.845" v="47" actId="6549"/>
            <ac:spMkLst>
              <pc:docMk/>
              <pc:sldMasterMk cId="2260046011" sldId="2147483660"/>
              <pc:sldLayoutMk cId="77234429" sldId="2147483661"/>
              <ac:spMk id="5" creationId="{00000000-0000-0000-0000-000000000000}"/>
            </ac:spMkLst>
          </pc:spChg>
        </pc:sldLayoutChg>
        <pc:sldLayoutChg chg="modSp">
          <pc:chgData name="Dr. LEE En-yuan Joshua" userId="c0e077e4-fa61-4c04-a729-63cd86852c7a" providerId="ADAL" clId="{968F52D4-13AF-4091-9DE5-E2E3B50CB91C}" dt="2018-12-09T08:42:11.897" v="53" actId="6549"/>
          <pc:sldLayoutMkLst>
            <pc:docMk/>
            <pc:sldMasterMk cId="2260046011" sldId="2147483660"/>
            <pc:sldLayoutMk cId="889972088" sldId="2147483662"/>
          </pc:sldLayoutMkLst>
          <pc:spChg chg="mod">
            <ac:chgData name="Dr. LEE En-yuan Joshua" userId="c0e077e4-fa61-4c04-a729-63cd86852c7a" providerId="ADAL" clId="{968F52D4-13AF-4091-9DE5-E2E3B50CB91C}" dt="2018-12-09T08:42:11.897" v="53" actId="6549"/>
            <ac:spMkLst>
              <pc:docMk/>
              <pc:sldMasterMk cId="2260046011" sldId="2147483660"/>
              <pc:sldLayoutMk cId="889972088" sldId="2147483662"/>
              <ac:spMk id="3" creationId="{00000000-0000-0000-0000-000000000000}"/>
            </ac:spMkLst>
          </pc:spChg>
          <pc:spChg chg="mod">
            <ac:chgData name="Dr. LEE En-yuan Joshua" userId="c0e077e4-fa61-4c04-a729-63cd86852c7a" providerId="ADAL" clId="{968F52D4-13AF-4091-9DE5-E2E3B50CB91C}" dt="2018-12-09T08:40:35.698" v="48" actId="6549"/>
            <ac:spMkLst>
              <pc:docMk/>
              <pc:sldMasterMk cId="2260046011" sldId="2147483660"/>
              <pc:sldLayoutMk cId="889972088" sldId="2147483662"/>
              <ac:spMk id="5" creationId="{00000000-0000-0000-0000-000000000000}"/>
            </ac:spMkLst>
          </pc:spChg>
        </pc:sldLayoutChg>
        <pc:sldLayoutChg chg="del">
          <pc:chgData name="Dr. LEE En-yuan Joshua" userId="c0e077e4-fa61-4c04-a729-63cd86852c7a" providerId="ADAL" clId="{968F52D4-13AF-4091-9DE5-E2E3B50CB91C}" dt="2018-12-09T08:40:21.006" v="45" actId="2696"/>
          <pc:sldLayoutMkLst>
            <pc:docMk/>
            <pc:sldMasterMk cId="2260046011" sldId="2147483660"/>
            <pc:sldLayoutMk cId="1337533735" sldId="2147483663"/>
          </pc:sldLayoutMkLst>
        </pc:sldLayoutChg>
        <pc:sldLayoutChg chg="del">
          <pc:chgData name="Dr. LEE En-yuan Joshua" userId="c0e077e4-fa61-4c04-a729-63cd86852c7a" providerId="ADAL" clId="{968F52D4-13AF-4091-9DE5-E2E3B50CB91C}" dt="2018-12-09T08:40:22.807" v="46" actId="2696"/>
          <pc:sldLayoutMkLst>
            <pc:docMk/>
            <pc:sldMasterMk cId="2260046011" sldId="2147483660"/>
            <pc:sldLayoutMk cId="2275063851" sldId="2147483664"/>
          </pc:sldLayoutMkLst>
        </pc:sldLayoutChg>
        <pc:sldLayoutChg chg="modSp">
          <pc:chgData name="Dr. LEE En-yuan Joshua" userId="c0e077e4-fa61-4c04-a729-63cd86852c7a" providerId="ADAL" clId="{968F52D4-13AF-4091-9DE5-E2E3B50CB91C}" dt="2018-12-09T08:40:40.630" v="49" actId="6549"/>
          <pc:sldLayoutMkLst>
            <pc:docMk/>
            <pc:sldMasterMk cId="2260046011" sldId="2147483660"/>
            <pc:sldLayoutMk cId="2260775217" sldId="2147483666"/>
          </pc:sldLayoutMkLst>
          <pc:spChg chg="mod">
            <ac:chgData name="Dr. LEE En-yuan Joshua" userId="c0e077e4-fa61-4c04-a729-63cd86852c7a" providerId="ADAL" clId="{968F52D4-13AF-4091-9DE5-E2E3B50CB91C}" dt="2018-12-09T08:40:40.630" v="49" actId="6549"/>
            <ac:spMkLst>
              <pc:docMk/>
              <pc:sldMasterMk cId="2260046011" sldId="2147483660"/>
              <pc:sldLayoutMk cId="2260775217" sldId="2147483666"/>
              <ac:spMk id="4" creationId="{00000000-0000-0000-0000-000000000000}"/>
            </ac:spMkLst>
          </pc:spChg>
        </pc:sldLayoutChg>
        <pc:sldLayoutChg chg="modSp">
          <pc:chgData name="Dr. LEE En-yuan Joshua" userId="c0e077e4-fa61-4c04-a729-63cd86852c7a" providerId="ADAL" clId="{968F52D4-13AF-4091-9DE5-E2E3B50CB91C}" dt="2018-12-09T08:40:47.443" v="50" actId="6549"/>
          <pc:sldLayoutMkLst>
            <pc:docMk/>
            <pc:sldMasterMk cId="2260046011" sldId="2147483660"/>
            <pc:sldLayoutMk cId="3311149209" sldId="2147483667"/>
          </pc:sldLayoutMkLst>
          <pc:spChg chg="mod">
            <ac:chgData name="Dr. LEE En-yuan Joshua" userId="c0e077e4-fa61-4c04-a729-63cd86852c7a" providerId="ADAL" clId="{968F52D4-13AF-4091-9DE5-E2E3B50CB91C}" dt="2018-12-09T08:40:47.443" v="50" actId="6549"/>
            <ac:spMkLst>
              <pc:docMk/>
              <pc:sldMasterMk cId="2260046011" sldId="2147483660"/>
              <pc:sldLayoutMk cId="3311149209" sldId="2147483667"/>
              <ac:spMk id="3"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H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4171D0-DB31-4C05-8A38-B23693752770}" type="datetimeFigureOut">
              <a:rPr lang="en-HK" smtClean="0"/>
              <a:t>6/8/2019</a:t>
            </a:fld>
            <a:endParaRPr lang="en-HK"/>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H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H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AF6070-33A3-40E6-B999-9DE5EDFC7CAE}" type="slidenum">
              <a:rPr lang="en-HK" smtClean="0"/>
              <a:t>‹#›</a:t>
            </a:fld>
            <a:endParaRPr lang="en-HK"/>
          </a:p>
        </p:txBody>
      </p:sp>
    </p:spTree>
    <p:extLst>
      <p:ext uri="{BB962C8B-B14F-4D97-AF65-F5344CB8AC3E}">
        <p14:creationId xmlns:p14="http://schemas.microsoft.com/office/powerpoint/2010/main" val="59148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sz="1200" b="0" i="0" kern="1200" dirty="0">
                <a:solidFill>
                  <a:schemeClr val="tx1"/>
                </a:solidFill>
                <a:effectLst/>
                <a:latin typeface="+mn-lt"/>
                <a:ea typeface="+mn-ea"/>
                <a:cs typeface="+mn-cs"/>
              </a:rPr>
              <a:t>Good morning, my name is Qing</a:t>
            </a:r>
            <a:r>
              <a:rPr lang="en-HK" sz="1200" b="0" i="0" kern="1200" baseline="0" dirty="0">
                <a:solidFill>
                  <a:schemeClr val="tx1"/>
                </a:solidFill>
                <a:effectLst/>
                <a:latin typeface="+mn-lt"/>
                <a:ea typeface="+mn-ea"/>
                <a:cs typeface="+mn-cs"/>
              </a:rPr>
              <a:t> WANG</a:t>
            </a:r>
            <a:r>
              <a:rPr lang="en-HK" sz="1200" b="0" i="0" kern="1200" dirty="0">
                <a:solidFill>
                  <a:schemeClr val="tx1"/>
                </a:solidFill>
                <a:effectLst/>
                <a:latin typeface="+mn-lt"/>
                <a:ea typeface="+mn-ea"/>
                <a:cs typeface="+mn-cs"/>
              </a:rPr>
              <a:t>, and welcome to my thesis defence. </a:t>
            </a:r>
            <a:endParaRPr lang="en-US" dirty="0"/>
          </a:p>
        </p:txBody>
      </p:sp>
      <p:sp>
        <p:nvSpPr>
          <p:cNvPr id="4" name="Slide Number Placeholder 3"/>
          <p:cNvSpPr>
            <a:spLocks noGrp="1"/>
          </p:cNvSpPr>
          <p:nvPr>
            <p:ph type="sldNum" sz="quarter" idx="10"/>
          </p:nvPr>
        </p:nvSpPr>
        <p:spPr/>
        <p:txBody>
          <a:bodyPr/>
          <a:lstStyle/>
          <a:p>
            <a:fld id="{D3AF6070-33A3-40E6-B999-9DE5EDFC7CAE}" type="slidenum">
              <a:rPr lang="en-HK" smtClean="0"/>
              <a:t>1</a:t>
            </a:fld>
            <a:endParaRPr lang="en-HK"/>
          </a:p>
        </p:txBody>
      </p:sp>
    </p:spTree>
    <p:extLst>
      <p:ext uri="{BB962C8B-B14F-4D97-AF65-F5344CB8AC3E}">
        <p14:creationId xmlns:p14="http://schemas.microsoft.com/office/powerpoint/2010/main" val="108214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4960938" cy="3722687"/>
          </a:xfrm>
        </p:spPr>
      </p:sp>
      <p:sp>
        <p:nvSpPr>
          <p:cNvPr id="3" name="Notes Placeholder 2"/>
          <p:cNvSpPr>
            <a:spLocks noGrp="1"/>
          </p:cNvSpPr>
          <p:nvPr>
            <p:ph type="body" idx="1"/>
          </p:nvPr>
        </p:nvSpPr>
        <p:spPr/>
        <p:txBody>
          <a:bodyPr/>
          <a:lstStyle/>
          <a:p>
            <a:r>
              <a:rPr lang="en-US" dirty="0"/>
              <a:t>Another</a:t>
            </a:r>
            <a:r>
              <a:rPr lang="en-US" baseline="0" dirty="0"/>
              <a:t> way to reduce the failure rate is to add protection to the cable. So we need to conceive an algorithm for that but before we need to understand the type of protection that the cable can have.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In practice, there are several types of cables (e.g. light weight cable, single armored, double armored. </a:t>
            </a:r>
            <a:r>
              <a:rPr lang="en-US" baseline="0" dirty="0" err="1"/>
              <a:t>etc</a:t>
            </a:r>
            <a:r>
              <a:rPr lang="en-US" baseline="0" dirty="0"/>
              <a:t>) that can be chosen depending on the laying environment and realistic topography. So we take into consideration </a:t>
            </a:r>
            <a:r>
              <a:rPr lang="en-HK" sz="1200" dirty="0">
                <a:latin typeface="Times New Roman" pitchFamily="18" charset="0"/>
                <a:cs typeface="Times New Roman" pitchFamily="18" charset="0"/>
              </a:rPr>
              <a:t>both the path planning and the non-homogeneous construction of the cable to provide special shielding or extra protection as appropriate to strengthen the cable in sensitive areas.</a:t>
            </a:r>
            <a:endParaRPr lang="en-US" baseline="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a:latin typeface="Times New Roman" pitchFamily="18" charset="0"/>
                <a:cs typeface="Times New Roman" pitchFamily="18" charset="0"/>
              </a:rPr>
              <a:t>We consider both the path planning and the non-homogeneous construction of the cable to provide special shielding or extra protection as appropriate to strengthen the cable in sensitive areas.</a:t>
            </a:r>
            <a:endParaRPr lang="en-US" sz="1200" dirty="0">
              <a:latin typeface="Times New Roman" pitchFamily="18" charset="0"/>
              <a:cs typeface="Times New Roman" pitchFamily="18" charset="0"/>
            </a:endParaRPr>
          </a:p>
          <a:p>
            <a:endParaRPr lang="en-GB" dirty="0"/>
          </a:p>
        </p:txBody>
      </p:sp>
      <p:sp>
        <p:nvSpPr>
          <p:cNvPr id="4" name="Slide Number Placeholder 3"/>
          <p:cNvSpPr>
            <a:spLocks noGrp="1"/>
          </p:cNvSpPr>
          <p:nvPr>
            <p:ph type="sldNum" sz="quarter" idx="10"/>
          </p:nvPr>
        </p:nvSpPr>
        <p:spPr/>
        <p:txBody>
          <a:bodyPr/>
          <a:lstStyle/>
          <a:p>
            <a:pPr>
              <a:defRPr/>
            </a:pPr>
            <a:fld id="{18337118-CD39-4B65-9ACC-FCD9F364BC5D}" type="slidenum">
              <a:rPr lang="en-US" smtClean="0"/>
              <a:pPr>
                <a:defRPr/>
              </a:pPr>
              <a:t>11</a:t>
            </a:fld>
            <a:endParaRPr lang="en-US"/>
          </a:p>
        </p:txBody>
      </p:sp>
    </p:spTree>
    <p:extLst>
      <p:ext uri="{BB962C8B-B14F-4D97-AF65-F5344CB8AC3E}">
        <p14:creationId xmlns:p14="http://schemas.microsoft.com/office/powerpoint/2010/main" val="1271904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bwMode="auto">
          <a:xfrm>
            <a:off x="854075" y="744538"/>
            <a:ext cx="4960938" cy="3722687"/>
          </a:xfrm>
          <a:noFill/>
          <a:ln>
            <a:solidFill>
              <a:srgbClr val="000000"/>
            </a:solidFill>
            <a:miter lim="800000"/>
            <a:headEnd/>
            <a:tailEnd/>
          </a:ln>
        </p:spPr>
      </p:sp>
      <p:sp>
        <p:nvSpPr>
          <p:cNvPr id="27650" name="Rectangle 3"/>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a:latin typeface="Times New Roman" pitchFamily="18" charset="0"/>
                <a:cs typeface="Times New Roman" pitchFamily="18" charset="0"/>
              </a:rPr>
              <a:t>The v</a:t>
            </a:r>
            <a:r>
              <a:rPr lang="en-US" sz="1200" dirty="0">
                <a:latin typeface="Times New Roman" pitchFamily="18" charset="0"/>
                <a:cs typeface="Times New Roman" pitchFamily="18" charset="0"/>
              </a:rPr>
              <a:t>arious considerations and restrictions include</a:t>
            </a:r>
            <a:r>
              <a:rPr lang="en-US" sz="1200" baseline="0" dirty="0">
                <a:latin typeface="Times New Roman" pitchFamily="18" charset="0"/>
                <a:cs typeface="Times New Roman" pitchFamily="18" charset="0"/>
              </a:rPr>
              <a:t> </a:t>
            </a:r>
            <a:r>
              <a:rPr lang="en-US" sz="1200" dirty="0">
                <a:latin typeface="Times New Roman" pitchFamily="18" charset="0"/>
                <a:cs typeface="Times New Roman" pitchFamily="18" charset="0"/>
              </a:rPr>
              <a:t>environmental factors such as very hard seabed, areas with</a:t>
            </a:r>
            <a:r>
              <a:rPr lang="en-US" sz="1200" baseline="0" dirty="0">
                <a:latin typeface="Times New Roman" pitchFamily="18" charset="0"/>
                <a:cs typeface="Times New Roman" pitchFamily="18" charset="0"/>
              </a:rPr>
              <a:t> </a:t>
            </a:r>
            <a:r>
              <a:rPr lang="en-US" sz="1200" dirty="0">
                <a:latin typeface="Times New Roman" pitchFamily="18" charset="0"/>
                <a:cs typeface="Times New Roman" pitchFamily="18" charset="0"/>
              </a:rPr>
              <a:t>very</a:t>
            </a:r>
            <a:r>
              <a:rPr lang="en-US" sz="1200" baseline="0" dirty="0">
                <a:latin typeface="Times New Roman" pitchFamily="18" charset="0"/>
                <a:cs typeface="Times New Roman" pitchFamily="18" charset="0"/>
              </a:rPr>
              <a:t> steep slope, marine protected areas, reef and seagrass.</a:t>
            </a:r>
            <a:endParaRPr lang="en-US" altLang="en-US" sz="1200" dirty="0">
              <a:latin typeface="Times New Roman" pitchFamily="18" charset="0"/>
              <a:cs typeface="Times New Roman" pitchFamily="18" charset="0"/>
            </a:endParaRPr>
          </a:p>
        </p:txBody>
      </p:sp>
    </p:spTree>
    <p:extLst>
      <p:ext uri="{BB962C8B-B14F-4D97-AF65-F5344CB8AC3E}">
        <p14:creationId xmlns:p14="http://schemas.microsoft.com/office/powerpoint/2010/main" val="1947451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4960938" cy="3722687"/>
          </a:xfrm>
        </p:spPr>
      </p:sp>
      <p:sp>
        <p:nvSpPr>
          <p:cNvPr id="3" name="Notes Placeholder 2"/>
          <p:cNvSpPr>
            <a:spLocks noGrp="1"/>
          </p:cNvSpPr>
          <p:nvPr>
            <p:ph type="body" idx="1"/>
          </p:nvPr>
        </p:nvSpPr>
        <p:spPr/>
        <p:txBody>
          <a:bodyPr/>
          <a:lstStyle/>
          <a:p>
            <a:r>
              <a:rPr lang="en-US" dirty="0"/>
              <a:t>And also include areas with</a:t>
            </a:r>
            <a:r>
              <a:rPr lang="en-US" baseline="0" dirty="0"/>
              <a:t> frequent </a:t>
            </a:r>
            <a:r>
              <a:rPr lang="en-US" dirty="0"/>
              <a:t>human activities</a:t>
            </a:r>
            <a:r>
              <a:rPr lang="en-US" baseline="0" dirty="0"/>
              <a:t> </a:t>
            </a:r>
            <a:r>
              <a:rPr lang="en-GB" sz="1200" b="0" i="0" kern="1200" dirty="0">
                <a:solidFill>
                  <a:schemeClr val="tx1"/>
                </a:solidFill>
                <a:effectLst/>
                <a:latin typeface="+mn-lt"/>
                <a:ea typeface="SimSun" pitchFamily="2" charset="-122"/>
                <a:cs typeface="+mn-cs"/>
              </a:rPr>
              <a:t>like fishing, anchorage, renewable energy parks and existing cables and pipelines. So from all these various factors</a:t>
            </a:r>
            <a:r>
              <a:rPr lang="en-GB" sz="1200" b="0" i="0" kern="1200" baseline="0" dirty="0">
                <a:solidFill>
                  <a:schemeClr val="tx1"/>
                </a:solidFill>
                <a:effectLst/>
                <a:latin typeface="+mn-lt"/>
                <a:ea typeface="SimSun" pitchFamily="2" charset="-122"/>
                <a:cs typeface="+mn-cs"/>
              </a:rPr>
              <a:t> that we call parameters we start building models</a:t>
            </a:r>
            <a:endParaRPr lang="en-GB" dirty="0"/>
          </a:p>
        </p:txBody>
      </p:sp>
      <p:sp>
        <p:nvSpPr>
          <p:cNvPr id="4" name="Slide Number Placeholder 3"/>
          <p:cNvSpPr>
            <a:spLocks noGrp="1"/>
          </p:cNvSpPr>
          <p:nvPr>
            <p:ph type="sldNum" sz="quarter" idx="10"/>
          </p:nvPr>
        </p:nvSpPr>
        <p:spPr/>
        <p:txBody>
          <a:bodyPr/>
          <a:lstStyle/>
          <a:p>
            <a:pPr>
              <a:defRPr/>
            </a:pPr>
            <a:fld id="{18337118-CD39-4B65-9ACC-FCD9F364BC5D}" type="slidenum">
              <a:rPr lang="en-US" smtClean="0"/>
              <a:pPr>
                <a:defRPr/>
              </a:pPr>
              <a:t>13</a:t>
            </a:fld>
            <a:endParaRPr lang="en-US"/>
          </a:p>
        </p:txBody>
      </p:sp>
    </p:spTree>
    <p:extLst>
      <p:ext uri="{BB962C8B-B14F-4D97-AF65-F5344CB8AC3E}">
        <p14:creationId xmlns:p14="http://schemas.microsoft.com/office/powerpoint/2010/main" val="2811720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Installing cable with high slack can result in using more cable that is unnecessary and increase the chance</a:t>
            </a:r>
            <a:r>
              <a:rPr lang="en-US" baseline="0" dirty="0"/>
              <a:t> </a:t>
            </a:r>
            <a:r>
              <a:rPr lang="en-US" dirty="0"/>
              <a:t>of unwanted</a:t>
            </a:r>
            <a:r>
              <a:rPr lang="en-US" baseline="0" dirty="0"/>
              <a:t> loops.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On the other hand, installing a cable with tension that is too high will result in suspensions of the cable at the contact point. At these contact points, the cable has a high risk to break</a:t>
            </a:r>
            <a:r>
              <a:rPr lang="en-US" baseline="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aseline="0" dirty="0"/>
              <a:t>(On the other hand, installing a cable with tension that is too high will result in suspensions leading to extreme forces at the contact point. This exposes the cable to higher current forces which vibrate the cable causing where and in some cases failure at the heavily loaded contact points.)</a:t>
            </a:r>
            <a:endParaRPr lang="en-US" dirty="0"/>
          </a:p>
        </p:txBody>
      </p:sp>
      <p:sp>
        <p:nvSpPr>
          <p:cNvPr id="4" name="Slide Number Placeholder 3"/>
          <p:cNvSpPr>
            <a:spLocks noGrp="1"/>
          </p:cNvSpPr>
          <p:nvPr>
            <p:ph type="sldNum" sz="quarter" idx="10"/>
          </p:nvPr>
        </p:nvSpPr>
        <p:spPr/>
        <p:txBody>
          <a:bodyPr/>
          <a:lstStyle/>
          <a:p>
            <a:fld id="{D3AF6070-33A3-40E6-B999-9DE5EDFC7CAE}" type="slidenum">
              <a:rPr lang="en-HK" smtClean="0"/>
              <a:t>14</a:t>
            </a:fld>
            <a:endParaRPr lang="en-HK"/>
          </a:p>
        </p:txBody>
      </p:sp>
    </p:spTree>
    <p:extLst>
      <p:ext uri="{BB962C8B-B14F-4D97-AF65-F5344CB8AC3E}">
        <p14:creationId xmlns:p14="http://schemas.microsoft.com/office/powerpoint/2010/main" val="4256195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p:spPr>
      </p:sp>
      <p:sp>
        <p:nvSpPr>
          <p:cNvPr id="27650" name="Rectangle 3"/>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Times New Roman" pitchFamily="18" charset="0"/>
                <a:cs typeface="Times New Roman" pitchFamily="18" charset="0"/>
              </a:rPr>
              <a:t>To develop methodologies and working tools for cost-effective design of a survivable submarine cable path optimizing the shapes and the protection levels of the telecommunication cables considering real earthquake effects,  geography, and various restrictions.</a:t>
            </a:r>
          </a:p>
          <a:p>
            <a:endParaRPr lang="en-US" dirty="0"/>
          </a:p>
        </p:txBody>
      </p:sp>
      <p:sp>
        <p:nvSpPr>
          <p:cNvPr id="2" name="Slide Number Placeholder 1"/>
          <p:cNvSpPr>
            <a:spLocks noGrp="1"/>
          </p:cNvSpPr>
          <p:nvPr>
            <p:ph type="sldNum" sz="quarter" idx="10"/>
          </p:nvPr>
        </p:nvSpPr>
        <p:spPr/>
        <p:txBody>
          <a:bodyPr/>
          <a:lstStyle/>
          <a:p>
            <a:pPr>
              <a:defRPr/>
            </a:pPr>
            <a:fld id="{18337118-CD39-4B65-9ACC-FCD9F364BC5D}" type="slidenum">
              <a:rPr lang="en-US" smtClean="0"/>
              <a:pPr>
                <a:defRPr/>
              </a:pPr>
              <a:t>15</a:t>
            </a:fld>
            <a:endParaRPr lang="en-US"/>
          </a:p>
        </p:txBody>
      </p:sp>
    </p:spTree>
    <p:extLst>
      <p:ext uri="{BB962C8B-B14F-4D97-AF65-F5344CB8AC3E}">
        <p14:creationId xmlns:p14="http://schemas.microsoft.com/office/powerpoint/2010/main" val="2862003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bwMode="auto">
          <a:xfrm>
            <a:off x="854075" y="744538"/>
            <a:ext cx="4960938" cy="3722687"/>
          </a:xfrm>
          <a:noFill/>
          <a:ln>
            <a:solidFill>
              <a:srgbClr val="000000"/>
            </a:solidFill>
            <a:miter lim="800000"/>
            <a:headEnd/>
            <a:tailEnd/>
          </a:ln>
        </p:spPr>
      </p:sp>
      <p:sp>
        <p:nvSpPr>
          <p:cNvPr id="27650" name="Rectangle 3"/>
          <p:cNvSpPr>
            <a:spLocks noGrp="1"/>
          </p:cNvSpPr>
          <p:nvPr>
            <p:ph type="body" idx="1"/>
          </p:nvPr>
        </p:nvSpPr>
        <p:spPr bwMode="auto">
          <a:noFill/>
        </p:spPr>
        <p:txBody>
          <a:bodyPr wrap="square" numCol="1" anchor="t" anchorCtr="0" compatLnSpc="1">
            <a:prstTxWarp prst="textNoShape">
              <a:avLst/>
            </a:prstTxWarp>
          </a:bodyPr>
          <a:lstStyle/>
          <a:p>
            <a:r>
              <a:rPr lang="en-US" dirty="0"/>
              <a:t>Landform model: A cable is</a:t>
            </a:r>
            <a:r>
              <a:rPr lang="en-US" baseline="0" dirty="0"/>
              <a:t> surface laid or buried. The surface of the cable route or in our jargon, the corridor, is triangulated into 2-D manifold represented in 3-D. The corridor can be defined from data available at the DTS stage</a:t>
            </a:r>
            <a:r>
              <a:rPr lang="en-US" dirty="0"/>
              <a:t> with </a:t>
            </a:r>
            <a:r>
              <a:rPr lang="en-US" baseline="0" dirty="0"/>
              <a:t>lower resolution or post survey data</a:t>
            </a:r>
            <a:r>
              <a:rPr lang="en-US" dirty="0"/>
              <a:t> that is with </a:t>
            </a:r>
            <a:r>
              <a:rPr lang="en-US" baseline="0" dirty="0"/>
              <a:t>higher resolution. This is uniquely represented by a continuous single valued function Z or Elevation data, a function of (X,Y) set of coordinates.</a:t>
            </a:r>
            <a:endParaRPr lang="en-US" dirty="0"/>
          </a:p>
        </p:txBody>
      </p:sp>
    </p:spTree>
    <p:extLst>
      <p:ext uri="{BB962C8B-B14F-4D97-AF65-F5344CB8AC3E}">
        <p14:creationId xmlns:p14="http://schemas.microsoft.com/office/powerpoint/2010/main" val="1952727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bwMode="auto">
          <a:xfrm>
            <a:off x="854075" y="744538"/>
            <a:ext cx="4960938" cy="3722687"/>
          </a:xfrm>
          <a:noFill/>
          <a:ln>
            <a:solidFill>
              <a:srgbClr val="000000"/>
            </a:solidFill>
            <a:miter lim="800000"/>
            <a:headEnd/>
            <a:tailEnd/>
          </a:ln>
        </p:spPr>
      </p:sp>
      <p:sp>
        <p:nvSpPr>
          <p:cNvPr id="27650" name="Rectangle 3"/>
          <p:cNvSpPr>
            <a:spLocks noGrp="1"/>
          </p:cNvSpPr>
          <p:nvPr>
            <p:ph type="body" idx="1"/>
          </p:nvPr>
        </p:nvSpPr>
        <p:spPr bwMode="auto">
          <a:noFill/>
        </p:spPr>
        <p:txBody>
          <a:bodyPr wrap="square" numCol="1" anchor="t" anchorCtr="0" compatLnSpc="1">
            <a:prstTxWarp prst="textNoShape">
              <a:avLst/>
            </a:prstTxWarp>
          </a:bodyPr>
          <a:lstStyle/>
          <a:p>
            <a:r>
              <a:rPr lang="en-US" dirty="0"/>
              <a:t>Another</a:t>
            </a:r>
            <a:r>
              <a:rPr lang="en-US" baseline="0" dirty="0"/>
              <a:t> model is designed for the laying cost of the cable. Different locations may have different cost, such as rock, sand, protected areas. A cost function h is then established in relation to </a:t>
            </a:r>
            <a:r>
              <a:rPr lang="en-US" baseline="0" dirty="0" err="1"/>
              <a:t>x,y</a:t>
            </a:r>
            <a:r>
              <a:rPr lang="en-US" baseline="0" dirty="0"/>
              <a:t> and z (elevation). Gamma is considered as a continuous path (portion) of a cable under Lipschitz condition. Lipschitz condition guarantees not only the existence but also the uniqueness of the solution of an initial value problem. So the capital cost H is a function of Gamma. The laying cost is cumulative, the more we lay cable the higher the cost is. So in problematic areas the cost of the cable is set to infinite and the area is avoided. A problematic area is not just limited to hazardous areas where earthquakes or fishing activity, amongst others, occur. Problematic areas include areas that require permit such as military zone, protected natural park, etc…</a:t>
            </a:r>
          </a:p>
          <a:p>
            <a:endParaRPr lang="en-US" baseline="0" dirty="0"/>
          </a:p>
          <a:p>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dirty="0">
              <a:solidFill>
                <a:srgbClr val="FF0000"/>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dirty="0">
              <a:solidFill>
                <a:srgbClr val="FF0000"/>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rgbClr val="FF0000"/>
                </a:solidFill>
              </a:rPr>
              <a:t>Actually, the “problematic areas” do not exactly means “risk areas”. Problematic areas include regions in slide 8 and slide 9 which need to permit such as military areas and marine protected areas, where maybe not risk for cable laying but still cannot go through. In this presentation, the “risk areas” means that the region may damage cable caused by earthquake (e.g. you can think that landslide is triggered by earthquake but obviously fishing activity does not have relationship with earthquake). Therefore, for the “problematic areas”, we set to infinite. But for the “risk areas”, we use risk model in slide 12 and 13 to evaluate</a:t>
            </a:r>
          </a:p>
          <a:p>
            <a:endParaRPr lang="en-US" dirty="0"/>
          </a:p>
        </p:txBody>
      </p:sp>
    </p:spTree>
    <p:extLst>
      <p:ext uri="{BB962C8B-B14F-4D97-AF65-F5344CB8AC3E}">
        <p14:creationId xmlns:p14="http://schemas.microsoft.com/office/powerpoint/2010/main" val="1180284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bwMode="auto">
          <a:xfrm>
            <a:off x="854075" y="744538"/>
            <a:ext cx="4960938" cy="3722687"/>
          </a:xfrm>
          <a:noFill/>
          <a:ln>
            <a:solidFill>
              <a:srgbClr val="000000"/>
            </a:solidFill>
            <a:miter lim="800000"/>
            <a:headEnd/>
            <a:tailEnd/>
          </a:ln>
        </p:spPr>
      </p:sp>
      <p:sp>
        <p:nvSpPr>
          <p:cNvPr id="27650" name="Rectangle 3"/>
          <p:cNvSpPr>
            <a:spLocks noGrp="1"/>
          </p:cNvSpPr>
          <p:nvPr>
            <p:ph type="body" idx="1"/>
          </p:nvPr>
        </p:nvSpPr>
        <p:spPr bwMode="auto">
          <a:noFill/>
        </p:spPr>
        <p:txBody>
          <a:bodyPr wrap="square" numCol="1" anchor="t" anchorCtr="0" compatLnSpc="1">
            <a:prstTxWarp prst="textNoShape">
              <a:avLst/>
            </a:prstTxWarp>
          </a:bodyPr>
          <a:lstStyle/>
          <a:p>
            <a:r>
              <a:rPr lang="en-US" dirty="0"/>
              <a:t>Another</a:t>
            </a:r>
            <a:r>
              <a:rPr lang="en-US" baseline="0" dirty="0"/>
              <a:t> model is designed for the laying cost of the cable. Different locations may have different cost, such as rock, sand, protected areas. A cost function h is then established in relation to </a:t>
            </a:r>
            <a:r>
              <a:rPr lang="en-US" baseline="0" dirty="0" err="1"/>
              <a:t>x,y</a:t>
            </a:r>
            <a:r>
              <a:rPr lang="en-US" baseline="0" dirty="0"/>
              <a:t> and z (elevation). Gamma is considered as a continuous path (portion) of a cable under Lipschitz condition. Lipschitz condition guarantees not only the existence but also the uniqueness of the solution of an initial value problem. So the capital cost H is a function of Gamma. The laying cost is cumulative, the more we lay cable the higher the cost is. So in problematic areas the cost of the cable is set to infinite and the area is avoided. A problematic area is not just limited to hazardous areas where earthquakes or fishing activity, amongst others, occur. Problematic areas include areas that require permit such as military zone, protected natural park, etc…</a:t>
            </a:r>
          </a:p>
          <a:p>
            <a:endParaRPr lang="en-US" baseline="0" dirty="0"/>
          </a:p>
          <a:p>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dirty="0">
              <a:solidFill>
                <a:srgbClr val="FF0000"/>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dirty="0">
              <a:solidFill>
                <a:srgbClr val="FF0000"/>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rgbClr val="FF0000"/>
                </a:solidFill>
              </a:rPr>
              <a:t>Actually, the “problematic areas” do not exactly means “risk areas”. Problematic areas include regions in slide 8 and slide 9 which need to permit such as military areas and marine protected areas, where maybe not risk for cable laying but still cannot go through. In this presentation, the “risk areas” means that the region may damage cable caused by earthquake (e.g. you can think that landslide is triggered by earthquake but obviously fishing activity does not have relationship with earthquake). Therefore, for the “problematic areas”, we set to infinite. But for the “risk areas”, we use risk model in slide 12 and 13 to evaluate</a:t>
            </a:r>
          </a:p>
          <a:p>
            <a:endParaRPr lang="en-US" dirty="0"/>
          </a:p>
        </p:txBody>
      </p:sp>
    </p:spTree>
    <p:extLst>
      <p:ext uri="{BB962C8B-B14F-4D97-AF65-F5344CB8AC3E}">
        <p14:creationId xmlns:p14="http://schemas.microsoft.com/office/powerpoint/2010/main" val="84119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bwMode="auto">
          <a:xfrm>
            <a:off x="854075" y="744538"/>
            <a:ext cx="4960938" cy="3722687"/>
          </a:xfrm>
          <a:noFill/>
          <a:ln>
            <a:solidFill>
              <a:srgbClr val="000000"/>
            </a:solidFill>
            <a:miter lim="800000"/>
            <a:headEnd/>
            <a:tailEnd/>
          </a:ln>
        </p:spPr>
      </p:sp>
      <p:sp>
        <p:nvSpPr>
          <p:cNvPr id="27650" name="Rectangle 3"/>
          <p:cNvSpPr>
            <a:spLocks noGrp="1"/>
          </p:cNvSpPr>
          <p:nvPr>
            <p:ph type="body" idx="1"/>
          </p:nvPr>
        </p:nvSpPr>
        <p:spPr bwMode="auto">
          <a:noFill/>
        </p:spPr>
        <p:txBody>
          <a:bodyPr wrap="square" numCol="1" anchor="t" anchorCtr="0" compatLnSpc="1">
            <a:prstTxWarp prst="textNoShape">
              <a:avLst/>
            </a:prstTxWarp>
          </a:bodyPr>
          <a:lstStyle/>
          <a:p>
            <a:r>
              <a:rPr lang="en-US" dirty="0"/>
              <a:t>In</a:t>
            </a:r>
            <a:r>
              <a:rPr lang="en-US" baseline="0" dirty="0"/>
              <a:t> addition to the landform model and laying cost model, a risk model is designed that can take into consideration the direct losses such as repair cost, cable damage at multiple points that require cable rerouting and replacement. Indirect losses such as interruption of network services and long latencies. An index is then set to represent the level of damage (expected damage) and the total number of failures (or repairs) over the lifetime of the cable. This index number is already widely used to assess reliability of water supply networks and gas distribution networks. So for example, the 8 damaged cables in Taiwan earthquake in 2006 had a HIGH Index value. Like the laying cost function h, the repair (or failures) rate function, set g here, is a function of </a:t>
            </a:r>
            <a:r>
              <a:rPr lang="en-US" baseline="0" dirty="0" err="1"/>
              <a:t>x,y</a:t>
            </a:r>
            <a:r>
              <a:rPr lang="en-US" baseline="0" dirty="0"/>
              <a:t> and z (elevation). The number of repairs is cumulative as well, the more failures and repairs the higher the price is.</a:t>
            </a:r>
          </a:p>
          <a:p>
            <a:endParaRPr lang="en-US" baseline="0" dirty="0"/>
          </a:p>
          <a:p>
            <a:r>
              <a:rPr lang="en-US" sz="1200" b="1" dirty="0">
                <a:solidFill>
                  <a:srgbClr val="FF0000"/>
                </a:solidFill>
              </a:rPr>
              <a:t>The index (total number of failures) is for cable, not for an earthquake.</a:t>
            </a:r>
          </a:p>
          <a:p>
            <a:endParaRPr lang="en-US" altLang="zh-CN" sz="1200" b="1" dirty="0">
              <a:solidFill>
                <a:srgbClr val="FF0000"/>
              </a:solidFill>
            </a:endParaRPr>
          </a:p>
          <a:p>
            <a:r>
              <a:rPr lang="en-US" altLang="zh-CN" sz="1200" b="1" dirty="0">
                <a:solidFill>
                  <a:srgbClr val="FF0000"/>
                </a:solidFill>
              </a:rPr>
              <a:t>For example, when the </a:t>
            </a:r>
            <a:r>
              <a:rPr lang="en-US" altLang="zh-CN" sz="1200" b="1" dirty="0" err="1">
                <a:solidFill>
                  <a:srgbClr val="FF0000"/>
                </a:solidFill>
              </a:rPr>
              <a:t>Hengchun</a:t>
            </a:r>
            <a:r>
              <a:rPr lang="en-US" altLang="zh-CN" sz="1200" b="1" dirty="0">
                <a:solidFill>
                  <a:srgbClr val="FF0000"/>
                </a:solidFill>
              </a:rPr>
              <a:t> earthquake happened, the total number of failures of three cables A, B and C caused by the earthquake are G</a:t>
            </a:r>
            <a:r>
              <a:rPr lang="en-US" altLang="zh-CN" sz="1200" b="1" baseline="-25000" dirty="0">
                <a:solidFill>
                  <a:srgbClr val="FF0000"/>
                </a:solidFill>
              </a:rPr>
              <a:t>A</a:t>
            </a:r>
            <a:r>
              <a:rPr lang="en-US" altLang="zh-CN" sz="1200" b="1" dirty="0">
                <a:solidFill>
                  <a:srgbClr val="FF0000"/>
                </a:solidFill>
              </a:rPr>
              <a:t> = 0.7, G</a:t>
            </a:r>
            <a:r>
              <a:rPr lang="en-US" altLang="zh-CN" sz="1200" b="1" baseline="-25000" dirty="0">
                <a:solidFill>
                  <a:srgbClr val="FF0000"/>
                </a:solidFill>
              </a:rPr>
              <a:t>B</a:t>
            </a:r>
            <a:r>
              <a:rPr lang="en-US" altLang="zh-CN" sz="1200" b="1" dirty="0">
                <a:solidFill>
                  <a:srgbClr val="FF0000"/>
                </a:solidFill>
              </a:rPr>
              <a:t>= 2.2 and G</a:t>
            </a:r>
            <a:r>
              <a:rPr lang="en-US" altLang="zh-CN" sz="1200" b="1" baseline="-25000" dirty="0">
                <a:solidFill>
                  <a:srgbClr val="FF0000"/>
                </a:solidFill>
              </a:rPr>
              <a:t>C</a:t>
            </a:r>
            <a:r>
              <a:rPr lang="en-US" altLang="zh-CN" sz="1200" b="1" dirty="0">
                <a:solidFill>
                  <a:srgbClr val="FF0000"/>
                </a:solidFill>
              </a:rPr>
              <a:t> = 8.5. So we can say, Cable C has the highest possibility to be damaged and also Cable C is most likely to be damaged severely.</a:t>
            </a:r>
          </a:p>
          <a:p>
            <a:endParaRPr lang="en-US" baseline="0" dirty="0"/>
          </a:p>
        </p:txBody>
      </p:sp>
    </p:spTree>
    <p:extLst>
      <p:ext uri="{BB962C8B-B14F-4D97-AF65-F5344CB8AC3E}">
        <p14:creationId xmlns:p14="http://schemas.microsoft.com/office/powerpoint/2010/main" val="2528934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bwMode="auto">
          <a:xfrm>
            <a:off x="854075" y="744538"/>
            <a:ext cx="4960938" cy="3722687"/>
          </a:xfrm>
          <a:noFill/>
          <a:ln>
            <a:solidFill>
              <a:srgbClr val="000000"/>
            </a:solidFill>
            <a:miter lim="800000"/>
            <a:headEnd/>
            <a:tailEnd/>
          </a:ln>
        </p:spPr>
      </p:sp>
      <p:sp>
        <p:nvSpPr>
          <p:cNvPr id="27650" name="Rectangle 3"/>
          <p:cNvSpPr>
            <a:spLocks noGrp="1"/>
          </p:cNvSpPr>
          <p:nvPr>
            <p:ph type="body" idx="1"/>
          </p:nvPr>
        </p:nvSpPr>
        <p:spPr bwMode="auto">
          <a:noFill/>
        </p:spPr>
        <p:txBody>
          <a:bodyPr wrap="square" numCol="1" anchor="t" anchorCtr="0" compatLnSpc="1">
            <a:prstTxWarp prst="textNoShape">
              <a:avLst/>
            </a:prstTxWarp>
          </a:bodyPr>
          <a:lstStyle/>
          <a:p>
            <a:r>
              <a:rPr lang="en-US" dirty="0"/>
              <a:t>In</a:t>
            </a:r>
            <a:r>
              <a:rPr lang="en-US" baseline="0" dirty="0"/>
              <a:t> addition to the landform model and laying cost model, a risk model is designed that can take into consideration the direct losses such as repair cost, cable damage at multiple points that require cable rerouting and replacement. Indirect losses such as interruption of network services and long latencies. An index is then set to represent the level of damage (expected damage) and the total number of failures (or repairs) over the lifetime of the cable. This index number is already widely used to assess reliability of water supply networks and gas distribution networks. So for example, the 8 damaged cables in Taiwan earthquake in 2006 had a HIGH Index value. Like the laying cost function h, the repair (or failures) rate function, set g here, is a function of </a:t>
            </a:r>
            <a:r>
              <a:rPr lang="en-US" baseline="0" dirty="0" err="1"/>
              <a:t>x,y</a:t>
            </a:r>
            <a:r>
              <a:rPr lang="en-US" baseline="0" dirty="0"/>
              <a:t> and z (elevation). The number of repairs is cumulative as well, the more failures and repairs the higher the price is.</a:t>
            </a:r>
          </a:p>
          <a:p>
            <a:endParaRPr lang="en-US" baseline="0" dirty="0"/>
          </a:p>
          <a:p>
            <a:r>
              <a:rPr lang="en-US" sz="1200" b="1" dirty="0">
                <a:solidFill>
                  <a:srgbClr val="FF0000"/>
                </a:solidFill>
              </a:rPr>
              <a:t>The index (total number of failures) is for cable, not for an earthquake.</a:t>
            </a:r>
          </a:p>
          <a:p>
            <a:endParaRPr lang="en-US" altLang="zh-CN" sz="1200" b="1" dirty="0">
              <a:solidFill>
                <a:srgbClr val="FF0000"/>
              </a:solidFill>
            </a:endParaRPr>
          </a:p>
          <a:p>
            <a:r>
              <a:rPr lang="en-US" altLang="zh-CN" sz="1200" b="1" dirty="0">
                <a:solidFill>
                  <a:srgbClr val="FF0000"/>
                </a:solidFill>
              </a:rPr>
              <a:t>For example, when the </a:t>
            </a:r>
            <a:r>
              <a:rPr lang="en-US" altLang="zh-CN" sz="1200" b="1" dirty="0" err="1">
                <a:solidFill>
                  <a:srgbClr val="FF0000"/>
                </a:solidFill>
              </a:rPr>
              <a:t>Hengchun</a:t>
            </a:r>
            <a:r>
              <a:rPr lang="en-US" altLang="zh-CN" sz="1200" b="1" dirty="0">
                <a:solidFill>
                  <a:srgbClr val="FF0000"/>
                </a:solidFill>
              </a:rPr>
              <a:t> earthquake happened, the total number of failures of three cables A, B and C caused by the earthquake are G</a:t>
            </a:r>
            <a:r>
              <a:rPr lang="en-US" altLang="zh-CN" sz="1200" b="1" baseline="-25000" dirty="0">
                <a:solidFill>
                  <a:srgbClr val="FF0000"/>
                </a:solidFill>
              </a:rPr>
              <a:t>A</a:t>
            </a:r>
            <a:r>
              <a:rPr lang="en-US" altLang="zh-CN" sz="1200" b="1" dirty="0">
                <a:solidFill>
                  <a:srgbClr val="FF0000"/>
                </a:solidFill>
              </a:rPr>
              <a:t> = 0.7, G</a:t>
            </a:r>
            <a:r>
              <a:rPr lang="en-US" altLang="zh-CN" sz="1200" b="1" baseline="-25000" dirty="0">
                <a:solidFill>
                  <a:srgbClr val="FF0000"/>
                </a:solidFill>
              </a:rPr>
              <a:t>B</a:t>
            </a:r>
            <a:r>
              <a:rPr lang="en-US" altLang="zh-CN" sz="1200" b="1" dirty="0">
                <a:solidFill>
                  <a:srgbClr val="FF0000"/>
                </a:solidFill>
              </a:rPr>
              <a:t>= 2.2 and G</a:t>
            </a:r>
            <a:r>
              <a:rPr lang="en-US" altLang="zh-CN" sz="1200" b="1" baseline="-25000" dirty="0">
                <a:solidFill>
                  <a:srgbClr val="FF0000"/>
                </a:solidFill>
              </a:rPr>
              <a:t>C</a:t>
            </a:r>
            <a:r>
              <a:rPr lang="en-US" altLang="zh-CN" sz="1200" b="1" dirty="0">
                <a:solidFill>
                  <a:srgbClr val="FF0000"/>
                </a:solidFill>
              </a:rPr>
              <a:t> = 8.5. So we can say, Cable C has the highest possibility to be damaged and also Cable C is most likely to be damaged severely.</a:t>
            </a:r>
          </a:p>
          <a:p>
            <a:endParaRPr lang="en-US" baseline="0" dirty="0"/>
          </a:p>
        </p:txBody>
      </p:sp>
    </p:spTree>
    <p:extLst>
      <p:ext uri="{BB962C8B-B14F-4D97-AF65-F5344CB8AC3E}">
        <p14:creationId xmlns:p14="http://schemas.microsoft.com/office/powerpoint/2010/main" val="3689332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are the Outlines of this presentation.</a:t>
            </a:r>
          </a:p>
          <a:p>
            <a:r>
              <a:rPr lang="en-US" baseline="0" dirty="0"/>
              <a:t>First is the background.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Then, I will talk about how to lay a cable </a:t>
            </a:r>
            <a:r>
              <a:rPr lang="en-US" altLang="zh-TW" sz="1200" dirty="0">
                <a:latin typeface="Times New Roman" panose="02020603050405020304" pitchFamily="18" charset="0"/>
                <a:cs typeface="Times New Roman" panose="02020603050405020304" pitchFamily="18" charset="0"/>
              </a:rPr>
              <a:t>between two given nodes on the Earth’s surface</a:t>
            </a:r>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Next, the discussion is extended to </a:t>
            </a:r>
            <a:r>
              <a:rPr lang="en-US" altLang="zh-TW" sz="1200" dirty="0">
                <a:latin typeface="Times New Roman" panose="02020603050405020304" pitchFamily="18" charset="0"/>
                <a:cs typeface="Times New Roman" panose="02020603050405020304" pitchFamily="18" charset="0"/>
              </a:rPr>
              <a:t>Terrain constrained path planning for long-haul cables</a:t>
            </a:r>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Then, I will talk about </a:t>
            </a:r>
            <a:r>
              <a:rPr lang="en-US" altLang="zh-TW" sz="1200" dirty="0">
                <a:latin typeface="Times New Roman" panose="02020603050405020304" pitchFamily="18" charset="0"/>
                <a:cs typeface="Times New Roman" panose="02020603050405020304" pitchFamily="18" charset="0"/>
              </a:rPr>
              <a:t>Submarine cable network extension</a:t>
            </a:r>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last is the Conclusion.</a:t>
            </a:r>
          </a:p>
          <a:p>
            <a:endParaRPr lang="en-US" dirty="0"/>
          </a:p>
        </p:txBody>
      </p:sp>
      <p:sp>
        <p:nvSpPr>
          <p:cNvPr id="4" name="Slide Number Placeholder 3"/>
          <p:cNvSpPr>
            <a:spLocks noGrp="1"/>
          </p:cNvSpPr>
          <p:nvPr>
            <p:ph type="sldNum" sz="quarter" idx="10"/>
          </p:nvPr>
        </p:nvSpPr>
        <p:spPr/>
        <p:txBody>
          <a:bodyPr/>
          <a:lstStyle/>
          <a:p>
            <a:fld id="{D3AF6070-33A3-40E6-B999-9DE5EDFC7CAE}" type="slidenum">
              <a:rPr lang="en-HK" smtClean="0"/>
              <a:t>2</a:t>
            </a:fld>
            <a:endParaRPr lang="en-HK"/>
          </a:p>
        </p:txBody>
      </p:sp>
    </p:spTree>
    <p:extLst>
      <p:ext uri="{BB962C8B-B14F-4D97-AF65-F5344CB8AC3E}">
        <p14:creationId xmlns:p14="http://schemas.microsoft.com/office/powerpoint/2010/main" val="3214834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4960938" cy="3722687"/>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SimSun" pitchFamily="2" charset="-122"/>
                    <a:cs typeface="+mn-cs"/>
                  </a:rPr>
                  <a:t>We can obtain the repair rate from some</a:t>
                </a:r>
                <a:r>
                  <a:rPr lang="en-US" sz="1200" b="0" i="0" kern="1200" baseline="0" dirty="0">
                    <a:solidFill>
                      <a:schemeClr val="tx1"/>
                    </a:solidFill>
                    <a:effectLst/>
                    <a:latin typeface="+mn-lt"/>
                    <a:ea typeface="SimSun" pitchFamily="2" charset="-122"/>
                    <a:cs typeface="+mn-cs"/>
                  </a:rPr>
                  <a:t> ground motion intensities such as PGV, PGA and SA</a:t>
                </a:r>
                <a:r>
                  <a:rPr lang="en-US" sz="1200" b="0" i="0" kern="1200" dirty="0">
                    <a:solidFill>
                      <a:schemeClr val="tx1"/>
                    </a:solidFill>
                    <a:effectLst/>
                    <a:latin typeface="+mn-lt"/>
                    <a:ea typeface="SimSun" pitchFamily="2" charset="-122"/>
                    <a:cs typeface="+mn-cs"/>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baseline="0" dirty="0">
                    <a:solidFill>
                      <a:schemeClr val="tx1"/>
                    </a:solidFill>
                    <a:effectLst/>
                    <a:latin typeface="+mn-lt"/>
                    <a:ea typeface="SimSun" pitchFamily="2" charset="-122"/>
                    <a:cs typeface="+mn-cs"/>
                  </a:rPr>
                  <a:t>The ground motion intensity is used to measure the intensity of a seismic movement. </a:t>
                </a:r>
                <a:endParaRPr lang="en-US" sz="1200" b="0" i="0" kern="1200" dirty="0">
                  <a:solidFill>
                    <a:schemeClr val="tx1"/>
                  </a:solidFill>
                  <a:effectLst/>
                  <a:latin typeface="+mn-lt"/>
                  <a:ea typeface="SimSun" pitchFamily="2" charset="-122"/>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baseline="0" dirty="0">
                    <a:solidFill>
                      <a:schemeClr val="tx1"/>
                    </a:solidFill>
                    <a:effectLst/>
                    <a:latin typeface="+mn-lt"/>
                    <a:ea typeface="SimSun" pitchFamily="2" charset="-122"/>
                    <a:cs typeface="+mn-cs"/>
                  </a:rPr>
                  <a:t>The failure rate of the cable is a function of the cable material, diameter and ground movement. We use existing failure rate function developed by the American Lifelines Alliance. K is a parameter determined by the cable material and diameter. </a:t>
                </a:r>
                <a:endParaRPr lang="en-US" sz="1200" b="0" i="0" kern="1200" dirty="0">
                  <a:solidFill>
                    <a:schemeClr val="tx1"/>
                  </a:solidFill>
                  <a:effectLst/>
                  <a:latin typeface="+mn-lt"/>
                  <a:ea typeface="SimSun" pitchFamily="2" charset="-122"/>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SimSun" pitchFamily="2" charset="-122"/>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SimSun" pitchFamily="2" charset="-122"/>
                    <a:cs typeface="+mn-cs"/>
                  </a:rPr>
                  <a:t>The American Lifelines Alliance (ALA) is a public-private partnership project funded by the Federal Emergency Management Agency (FEMA) and managed by the National Institute of Building Sciences (NIBS), with the goal of reducing risks to lifelines from hazards.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SimSun" pitchFamily="2" charset="-122"/>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14:m>
                  <m:oMath xmlns:m="http://schemas.openxmlformats.org/officeDocument/2006/math">
                    <m:r>
                      <a:rPr lang="en-US" sz="1200" i="1" smtClean="0">
                        <a:latin typeface="Cambria Math" panose="02040503050406030204" pitchFamily="18" charset="0"/>
                      </a:rPr>
                      <m:t>𝑔</m:t>
                    </m:r>
                    <m:d>
                      <m:dPr>
                        <m:ctrlPr>
                          <a:rPr lang="en-US" sz="1200" i="1">
                            <a:latin typeface="Cambria Math" panose="02040503050406030204" pitchFamily="18" charset="0"/>
                          </a:rPr>
                        </m:ctrlPr>
                      </m:dPr>
                      <m:e>
                        <m:r>
                          <a:rPr lang="en-US" sz="1200" i="1">
                            <a:latin typeface="Cambria Math" panose="02040503050406030204" pitchFamily="18" charset="0"/>
                          </a:rPr>
                          <m:t>𝑋</m:t>
                        </m:r>
                        <m:r>
                          <a:rPr lang="en-US" sz="1200" b="0" i="1" smtClean="0">
                            <a:latin typeface="Cambria Math" panose="02040503050406030204" pitchFamily="18" charset="0"/>
                          </a:rPr>
                          <m:t>,</m:t>
                        </m:r>
                        <m:r>
                          <a:rPr lang="en-US" sz="1200" b="0" i="1" smtClean="0">
                            <a:latin typeface="Cambria Math" panose="02040503050406030204" pitchFamily="18" charset="0"/>
                          </a:rPr>
                          <m:t>𝑢</m:t>
                        </m:r>
                      </m:e>
                    </m:d>
                  </m:oMath>
                </a14:m>
                <a:r>
                  <a:rPr lang="en-US" altLang="zh-CN" sz="1200" dirty="0">
                    <a:latin typeface="Times New Roman" pitchFamily="18" charset="0"/>
                    <a:cs typeface="Times New Roman" pitchFamily="18" charset="0"/>
                  </a:rPr>
                  <a:t> is expressed in repair/km and PGV is given in cm/s</a:t>
                </a:r>
                <a:endParaRPr lang="en-US" sz="1200" b="0" i="0" kern="1200" dirty="0">
                  <a:solidFill>
                    <a:schemeClr val="tx1"/>
                  </a:solidFill>
                  <a:effectLst/>
                  <a:latin typeface="+mn-lt"/>
                  <a:ea typeface="SimSun" pitchFamily="2" charset="-122"/>
                  <a:cs typeface="+mn-cs"/>
                </a:endParaRPr>
              </a:p>
            </p:txBody>
          </p:sp>
        </mc:Choice>
        <mc:Fallback xmlns="">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SimSun" pitchFamily="2" charset="-122"/>
                    <a:cs typeface="+mn-cs"/>
                  </a:rPr>
                  <a:t>We can obtain the repair rate from some</a:t>
                </a:r>
                <a:r>
                  <a:rPr lang="en-US" sz="1200" b="0" i="0" kern="1200" baseline="0" dirty="0" smtClean="0">
                    <a:solidFill>
                      <a:schemeClr val="tx1"/>
                    </a:solidFill>
                    <a:effectLst/>
                    <a:latin typeface="+mn-lt"/>
                    <a:ea typeface="SimSun" pitchFamily="2" charset="-122"/>
                    <a:cs typeface="+mn-cs"/>
                  </a:rPr>
                  <a:t> ground motion intensities such as PGV, PGA and SA</a:t>
                </a:r>
                <a:r>
                  <a:rPr lang="en-US" sz="1200" b="0" i="0" kern="1200" dirty="0" smtClean="0">
                    <a:solidFill>
                      <a:schemeClr val="tx1"/>
                    </a:solidFill>
                    <a:effectLst/>
                    <a:latin typeface="+mn-lt"/>
                    <a:ea typeface="SimSun" pitchFamily="2" charset="-122"/>
                    <a:cs typeface="+mn-cs"/>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baseline="0" dirty="0" smtClean="0">
                    <a:solidFill>
                      <a:schemeClr val="tx1"/>
                    </a:solidFill>
                    <a:effectLst/>
                    <a:latin typeface="+mn-lt"/>
                    <a:ea typeface="SimSun" pitchFamily="2" charset="-122"/>
                    <a:cs typeface="+mn-cs"/>
                  </a:rPr>
                  <a:t>The ground motion intensity is used to measure the intensity of a seismic movement. </a:t>
                </a:r>
                <a:endParaRPr lang="en-US" sz="1200" b="0" i="0" kern="1200" dirty="0" smtClean="0">
                  <a:solidFill>
                    <a:schemeClr val="tx1"/>
                  </a:solidFill>
                  <a:effectLst/>
                  <a:latin typeface="+mn-lt"/>
                  <a:ea typeface="SimSun" pitchFamily="2" charset="-122"/>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baseline="0" dirty="0" smtClean="0">
                    <a:solidFill>
                      <a:schemeClr val="tx1"/>
                    </a:solidFill>
                    <a:effectLst/>
                    <a:latin typeface="+mn-lt"/>
                    <a:ea typeface="SimSun" pitchFamily="2" charset="-122"/>
                    <a:cs typeface="+mn-cs"/>
                  </a:rPr>
                  <a:t>The failure rate of the cable is a function of the cable material, diameter and ground movement. We use existing failure rate function developed by the American Lifelines Alliance. K is a parameter determined by the cable material and diameter. </a:t>
                </a:r>
                <a:endParaRPr lang="en-US" sz="1200" b="0" i="0" kern="1200" dirty="0" smtClean="0">
                  <a:solidFill>
                    <a:schemeClr val="tx1"/>
                  </a:solidFill>
                  <a:effectLst/>
                  <a:latin typeface="+mn-lt"/>
                  <a:ea typeface="SimSun" pitchFamily="2" charset="-122"/>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smtClean="0">
                  <a:solidFill>
                    <a:schemeClr val="tx1"/>
                  </a:solidFill>
                  <a:effectLst/>
                  <a:latin typeface="+mn-lt"/>
                  <a:ea typeface="SimSun" pitchFamily="2" charset="-122"/>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SimSun" pitchFamily="2" charset="-122"/>
                    <a:cs typeface="+mn-cs"/>
                  </a:rPr>
                  <a:t>The American Lifelines Alliance (ALA) is a public-private partnership project funded by the Federal Emergency Management Agency (FEMA) and managed by the National Institute of Building Sciences (NIBS), with the goal of reducing risks to lifelines from hazards</a:t>
                </a:r>
                <a:r>
                  <a:rPr lang="en-US" sz="1200" b="0" i="0" kern="1200" dirty="0" smtClean="0">
                    <a:solidFill>
                      <a:schemeClr val="tx1"/>
                    </a:solidFill>
                    <a:effectLst/>
                    <a:latin typeface="+mn-lt"/>
                    <a:ea typeface="SimSun" pitchFamily="2" charset="-122"/>
                    <a:cs typeface="+mn-cs"/>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smtClean="0">
                  <a:solidFill>
                    <a:schemeClr val="tx1"/>
                  </a:solidFill>
                  <a:effectLst/>
                  <a:latin typeface="+mn-lt"/>
                  <a:ea typeface="SimSun" pitchFamily="2" charset="-122"/>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0" smtClean="0">
                    <a:latin typeface="Cambria Math" panose="02040503050406030204" pitchFamily="18" charset="0"/>
                  </a:rPr>
                  <a:t>𝑔</a:t>
                </a:r>
                <a:r>
                  <a:rPr lang="en-US" sz="1200" i="0">
                    <a:latin typeface="Cambria Math" panose="02040503050406030204" pitchFamily="18" charset="0"/>
                  </a:rPr>
                  <a:t>(𝑋</a:t>
                </a:r>
                <a:r>
                  <a:rPr lang="en-US" sz="1200" b="0" i="0" smtClean="0">
                    <a:latin typeface="Cambria Math" panose="02040503050406030204" pitchFamily="18" charset="0"/>
                  </a:rPr>
                  <a:t>,𝑢)</a:t>
                </a:r>
                <a:r>
                  <a:rPr lang="en-US" altLang="zh-CN" sz="1200" dirty="0" smtClean="0">
                    <a:latin typeface="Times New Roman" pitchFamily="18" charset="0"/>
                    <a:cs typeface="Times New Roman" pitchFamily="18" charset="0"/>
                  </a:rPr>
                  <a:t> is expressed in repair/km and PGV is given in cm/s</a:t>
                </a:r>
                <a:endParaRPr lang="en-US" sz="1200" b="0" i="0" kern="1200" dirty="0" smtClean="0">
                  <a:solidFill>
                    <a:schemeClr val="tx1"/>
                  </a:solidFill>
                  <a:effectLst/>
                  <a:latin typeface="+mn-lt"/>
                  <a:ea typeface="SimSun" pitchFamily="2" charset="-122"/>
                  <a:cs typeface="+mn-cs"/>
                </a:endParaRPr>
              </a:p>
            </p:txBody>
          </p:sp>
        </mc:Fallback>
      </mc:AlternateContent>
      <p:sp>
        <p:nvSpPr>
          <p:cNvPr id="4" name="Slide Number Placeholder 3"/>
          <p:cNvSpPr>
            <a:spLocks noGrp="1"/>
          </p:cNvSpPr>
          <p:nvPr>
            <p:ph type="sldNum" sz="quarter" idx="10"/>
          </p:nvPr>
        </p:nvSpPr>
        <p:spPr/>
        <p:txBody>
          <a:bodyPr/>
          <a:lstStyle/>
          <a:p>
            <a:fld id="{0F72F411-8EC0-42FD-890B-665AA8C50AEC}" type="slidenum">
              <a:rPr lang="en-US" smtClean="0"/>
              <a:pPr/>
              <a:t>22</a:t>
            </a:fld>
            <a:endParaRPr lang="en-US"/>
          </a:p>
        </p:txBody>
      </p:sp>
    </p:spTree>
    <p:extLst>
      <p:ext uri="{BB962C8B-B14F-4D97-AF65-F5344CB8AC3E}">
        <p14:creationId xmlns:p14="http://schemas.microsoft.com/office/powerpoint/2010/main" val="2751131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4960938" cy="3722687"/>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Then we set the problem… Minimum</a:t>
            </a:r>
            <a:r>
              <a:rPr lang="en-US" baseline="0" dirty="0"/>
              <a:t> risk doesn’t go well with minimum cost, it is a multi-objective </a:t>
            </a:r>
            <a:r>
              <a:rPr lang="en-US" baseline="0" dirty="0" err="1"/>
              <a:t>variational</a:t>
            </a:r>
            <a:r>
              <a:rPr lang="en-US" baseline="0" dirty="0"/>
              <a:t> optimization problem. So we bring the H (Cost) and G (Fault) and put them together in a formula to get a single objective </a:t>
            </a:r>
            <a:r>
              <a:rPr lang="en-US" baseline="0" dirty="0" err="1"/>
              <a:t>variational</a:t>
            </a:r>
            <a:r>
              <a:rPr lang="en-US" baseline="0" dirty="0"/>
              <a:t> problem where Gamma is </a:t>
            </a:r>
            <a:r>
              <a:rPr lang="el-GR" sz="1200" i="1" dirty="0">
                <a:latin typeface="Times New Roman" pitchFamily="18" charset="0"/>
                <a:cs typeface="Times New Roman" pitchFamily="18" charset="0"/>
              </a:rPr>
              <a:t>γ</a:t>
            </a:r>
            <a:r>
              <a:rPr lang="en-HK" sz="1200" dirty="0">
                <a:latin typeface="Times New Roman" pitchFamily="18" charset="0"/>
                <a:cs typeface="Times New Roman" pitchFamily="18" charset="0"/>
              </a:rPr>
              <a:t> is the (Lipschitz) continuous path of a cable</a:t>
            </a:r>
            <a:r>
              <a:rPr lang="en-US" baseline="0" dirty="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HK" sz="1200" dirty="0"/>
              <a:t>This</a:t>
            </a:r>
            <a:r>
              <a:rPr lang="en-HK" sz="1200" baseline="0" dirty="0"/>
              <a:t> lead us to solve 1 </a:t>
            </a:r>
            <a:r>
              <a:rPr lang="en-HK" sz="1200" baseline="0" dirty="0" err="1"/>
              <a:t>variational</a:t>
            </a:r>
            <a:r>
              <a:rPr lang="en-HK" sz="1200" baseline="0" dirty="0"/>
              <a:t> problem.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HK" sz="120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Pareto Optimal </a:t>
            </a:r>
            <a:r>
              <a:rPr lang="en-US" sz="1200" dirty="0"/>
              <a:t>is a state that means </a:t>
            </a:r>
            <a:r>
              <a:rPr lang="en-HK" sz="1200" dirty="0"/>
              <a:t>it is impossible to make one objective better without making at least another objective worse. </a:t>
            </a:r>
            <a:endParaRPr lang="en-US" dirty="0"/>
          </a:p>
        </p:txBody>
      </p:sp>
      <p:sp>
        <p:nvSpPr>
          <p:cNvPr id="4" name="Slide Number Placeholder 3"/>
          <p:cNvSpPr>
            <a:spLocks noGrp="1"/>
          </p:cNvSpPr>
          <p:nvPr>
            <p:ph type="sldNum" sz="quarter" idx="10"/>
          </p:nvPr>
        </p:nvSpPr>
        <p:spPr/>
        <p:txBody>
          <a:bodyPr/>
          <a:lstStyle/>
          <a:p>
            <a:pPr>
              <a:defRPr/>
            </a:pPr>
            <a:fld id="{18337118-CD39-4B65-9ACC-FCD9F364BC5D}" type="slidenum">
              <a:rPr lang="en-US" smtClean="0"/>
              <a:pPr>
                <a:defRPr/>
              </a:pPr>
              <a:t>23</a:t>
            </a:fld>
            <a:endParaRPr lang="en-US"/>
          </a:p>
        </p:txBody>
      </p:sp>
    </p:spTree>
    <p:extLst>
      <p:ext uri="{BB962C8B-B14F-4D97-AF65-F5344CB8AC3E}">
        <p14:creationId xmlns:p14="http://schemas.microsoft.com/office/powerpoint/2010/main" val="1360872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4960938" cy="3722687"/>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Then we set the problem… Minimum</a:t>
            </a:r>
            <a:r>
              <a:rPr lang="en-US" baseline="0" dirty="0"/>
              <a:t> risk doesn’t go well with minimum cost, it is a multi-objective </a:t>
            </a:r>
            <a:r>
              <a:rPr lang="en-US" baseline="0" dirty="0" err="1"/>
              <a:t>variational</a:t>
            </a:r>
            <a:r>
              <a:rPr lang="en-US" baseline="0" dirty="0"/>
              <a:t> optimization problem. So we bring the H (Cost) and G (Fault) and put them together in a formula to get a single objective </a:t>
            </a:r>
            <a:r>
              <a:rPr lang="en-US" baseline="0" dirty="0" err="1"/>
              <a:t>variational</a:t>
            </a:r>
            <a:r>
              <a:rPr lang="en-US" baseline="0" dirty="0"/>
              <a:t> problem where Gamma is </a:t>
            </a:r>
            <a:r>
              <a:rPr lang="el-GR" sz="1200" i="1" dirty="0">
                <a:latin typeface="Times New Roman" pitchFamily="18" charset="0"/>
                <a:cs typeface="Times New Roman" pitchFamily="18" charset="0"/>
              </a:rPr>
              <a:t>γ</a:t>
            </a:r>
            <a:r>
              <a:rPr lang="en-HK" sz="1200" dirty="0">
                <a:latin typeface="Times New Roman" pitchFamily="18" charset="0"/>
                <a:cs typeface="Times New Roman" pitchFamily="18" charset="0"/>
              </a:rPr>
              <a:t> is the (Lipschitz) continuous path of a cable</a:t>
            </a:r>
            <a:r>
              <a:rPr lang="en-US" baseline="0" dirty="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HK" sz="1200" dirty="0"/>
              <a:t>This</a:t>
            </a:r>
            <a:r>
              <a:rPr lang="en-HK" sz="1200" baseline="0" dirty="0"/>
              <a:t> lead us to solve 1 </a:t>
            </a:r>
            <a:r>
              <a:rPr lang="en-HK" sz="1200" baseline="0" dirty="0" err="1"/>
              <a:t>variational</a:t>
            </a:r>
            <a:r>
              <a:rPr lang="en-HK" sz="1200" baseline="0" dirty="0"/>
              <a:t> problem.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HK" sz="120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Pareto Optimal </a:t>
            </a:r>
            <a:r>
              <a:rPr lang="en-US" sz="1200" dirty="0"/>
              <a:t>is a state that means </a:t>
            </a:r>
            <a:r>
              <a:rPr lang="en-HK" sz="1200" dirty="0"/>
              <a:t>it is impossible to make one objective better without making at least another objective worse. </a:t>
            </a:r>
            <a:endParaRPr lang="en-US" dirty="0"/>
          </a:p>
        </p:txBody>
      </p:sp>
      <p:sp>
        <p:nvSpPr>
          <p:cNvPr id="4" name="Slide Number Placeholder 3"/>
          <p:cNvSpPr>
            <a:spLocks noGrp="1"/>
          </p:cNvSpPr>
          <p:nvPr>
            <p:ph type="sldNum" sz="quarter" idx="10"/>
          </p:nvPr>
        </p:nvSpPr>
        <p:spPr/>
        <p:txBody>
          <a:bodyPr/>
          <a:lstStyle/>
          <a:p>
            <a:pPr>
              <a:defRPr/>
            </a:pPr>
            <a:fld id="{18337118-CD39-4B65-9ACC-FCD9F364BC5D}" type="slidenum">
              <a:rPr lang="en-US" smtClean="0"/>
              <a:pPr>
                <a:defRPr/>
              </a:pPr>
              <a:t>24</a:t>
            </a:fld>
            <a:endParaRPr lang="en-US"/>
          </a:p>
        </p:txBody>
      </p:sp>
    </p:spTree>
    <p:extLst>
      <p:ext uri="{BB962C8B-B14F-4D97-AF65-F5344CB8AC3E}">
        <p14:creationId xmlns:p14="http://schemas.microsoft.com/office/powerpoint/2010/main" val="3520568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4960938" cy="3722687"/>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Then we set the problem… Minimum</a:t>
            </a:r>
            <a:r>
              <a:rPr lang="en-US" baseline="0" dirty="0"/>
              <a:t> risk doesn’t go well with minimum cost, it is a multi-objective </a:t>
            </a:r>
            <a:r>
              <a:rPr lang="en-US" baseline="0" dirty="0" err="1"/>
              <a:t>variational</a:t>
            </a:r>
            <a:r>
              <a:rPr lang="en-US" baseline="0" dirty="0"/>
              <a:t> optimization problem. So we bring the H (Cost) and G (Fault) and put them together in a formula to get a single objective </a:t>
            </a:r>
            <a:r>
              <a:rPr lang="en-US" baseline="0" dirty="0" err="1"/>
              <a:t>variational</a:t>
            </a:r>
            <a:r>
              <a:rPr lang="en-US" baseline="0" dirty="0"/>
              <a:t> problem where Gamma is </a:t>
            </a:r>
            <a:r>
              <a:rPr lang="el-GR" sz="1200" i="1" dirty="0">
                <a:latin typeface="Times New Roman" pitchFamily="18" charset="0"/>
                <a:cs typeface="Times New Roman" pitchFamily="18" charset="0"/>
              </a:rPr>
              <a:t>γ</a:t>
            </a:r>
            <a:r>
              <a:rPr lang="en-HK" sz="1200" dirty="0">
                <a:latin typeface="Times New Roman" pitchFamily="18" charset="0"/>
                <a:cs typeface="Times New Roman" pitchFamily="18" charset="0"/>
              </a:rPr>
              <a:t> is the (Lipschitz) continuous path of a cable</a:t>
            </a:r>
            <a:r>
              <a:rPr lang="en-US" baseline="0" dirty="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HK" sz="1200" dirty="0"/>
              <a:t>This</a:t>
            </a:r>
            <a:r>
              <a:rPr lang="en-HK" sz="1200" baseline="0" dirty="0"/>
              <a:t> lead us to solve 1 </a:t>
            </a:r>
            <a:r>
              <a:rPr lang="en-HK" sz="1200" baseline="0" dirty="0" err="1"/>
              <a:t>variational</a:t>
            </a:r>
            <a:r>
              <a:rPr lang="en-HK" sz="1200" baseline="0" dirty="0"/>
              <a:t> problem.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HK" sz="120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Pareto Optimal </a:t>
            </a:r>
            <a:r>
              <a:rPr lang="en-US" sz="1200" dirty="0"/>
              <a:t>is a state that means </a:t>
            </a:r>
            <a:r>
              <a:rPr lang="en-HK" sz="1200" dirty="0"/>
              <a:t>it is impossible to make one objective better without making at least another objective worse. </a:t>
            </a:r>
            <a:endParaRPr lang="en-US" dirty="0"/>
          </a:p>
        </p:txBody>
      </p:sp>
      <p:sp>
        <p:nvSpPr>
          <p:cNvPr id="4" name="Slide Number Placeholder 3"/>
          <p:cNvSpPr>
            <a:spLocks noGrp="1"/>
          </p:cNvSpPr>
          <p:nvPr>
            <p:ph type="sldNum" sz="quarter" idx="10"/>
          </p:nvPr>
        </p:nvSpPr>
        <p:spPr/>
        <p:txBody>
          <a:bodyPr/>
          <a:lstStyle/>
          <a:p>
            <a:pPr>
              <a:defRPr/>
            </a:pPr>
            <a:fld id="{18337118-CD39-4B65-9ACC-FCD9F364BC5D}" type="slidenum">
              <a:rPr lang="en-US" smtClean="0"/>
              <a:pPr>
                <a:defRPr/>
              </a:pPr>
              <a:t>25</a:t>
            </a:fld>
            <a:endParaRPr lang="en-US"/>
          </a:p>
        </p:txBody>
      </p:sp>
    </p:spTree>
    <p:extLst>
      <p:ext uri="{BB962C8B-B14F-4D97-AF65-F5344CB8AC3E}">
        <p14:creationId xmlns:p14="http://schemas.microsoft.com/office/powerpoint/2010/main" val="15530669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4960938" cy="3722687"/>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So </a:t>
                </a:r>
                <a:r>
                  <a:rPr lang="en-US" dirty="0" err="1"/>
                  <a:t>variational</a:t>
                </a:r>
                <a:r>
                  <a:rPr lang="en-US" dirty="0"/>
                  <a:t> problem is a continuous</a:t>
                </a:r>
                <a:r>
                  <a:rPr lang="en-US" baseline="0" dirty="0"/>
                  <a:t> problem that requires a solution continuously. The continuous solution is to generate a path where the cost and failure are always in their optimal states. For that we use Fast Marching Method which have the continuous physical solution and a powerful computational complexity as the Dijkstra Algorithm. Dijkstra's algorithm is used to find the shortest path between 2 nodes. However this algorithm generate huge amount of interim data compared to the FMM. So we stick to FMM.</a:t>
                </a:r>
              </a:p>
              <a:p>
                <a:pPr/>
                <a14:m>
                  <m:oMathPara xmlns:m="http://schemas.openxmlformats.org/officeDocument/2006/math">
                    <m:oMathParaPr>
                      <m:jc m:val="centerGroup"/>
                    </m:oMathParaPr>
                    <m:oMath xmlns:m="http://schemas.openxmlformats.org/officeDocument/2006/math">
                      <m:r>
                        <m:rPr>
                          <m:nor/>
                        </m:rPr>
                        <a:rPr lang="en-US" altLang="zh-CN" sz="1200" b="0" dirty="0" smtClean="0">
                          <a:latin typeface="Times New Roman" pitchFamily="18" charset="0"/>
                          <a:cs typeface="Times New Roman" pitchFamily="18" charset="0"/>
                        </a:rPr>
                        <m:t>where</m:t>
                      </m:r>
                      <m:r>
                        <m:rPr>
                          <m:nor/>
                        </m:rPr>
                        <a:rPr lang="en-US" altLang="zh-CN" sz="1200" b="0" i="1" dirty="0" smtClean="0">
                          <a:latin typeface="Times New Roman" pitchFamily="18" charset="0"/>
                          <a:cs typeface="Times New Roman" pitchFamily="18" charset="0"/>
                        </a:rPr>
                        <m:t> </m:t>
                      </m:r>
                      <m:r>
                        <m:rPr>
                          <m:nor/>
                        </m:rPr>
                        <a:rPr lang="en-US" altLang="zh-CN" sz="1200" i="1" dirty="0" smtClean="0">
                          <a:latin typeface="Times New Roman" pitchFamily="18" charset="0"/>
                          <a:cs typeface="Times New Roman" pitchFamily="18" charset="0"/>
                        </a:rPr>
                        <m:t>S</m:t>
                      </m:r>
                      <m:r>
                        <m:rPr>
                          <m:nor/>
                        </m:rPr>
                        <a:rPr lang="en-US" altLang="zh-CN" sz="1200" dirty="0" smtClean="0">
                          <a:latin typeface="Times New Roman" pitchFamily="18" charset="0"/>
                          <a:cs typeface="Times New Roman" pitchFamily="18" charset="0"/>
                        </a:rPr>
                        <m:t> </m:t>
                      </m:r>
                      <m:r>
                        <m:rPr>
                          <m:nor/>
                        </m:rPr>
                        <a:rPr lang="en-US" altLang="zh-CN" sz="1200" dirty="0" smtClean="0">
                          <a:latin typeface="Times New Roman" pitchFamily="18" charset="0"/>
                          <a:cs typeface="Times New Roman" pitchFamily="18" charset="0"/>
                        </a:rPr>
                        <m:t>can</m:t>
                      </m:r>
                      <m:r>
                        <m:rPr>
                          <m:nor/>
                        </m:rPr>
                        <a:rPr lang="en-US" altLang="zh-CN" sz="1200" dirty="0" smtClean="0">
                          <a:latin typeface="Times New Roman" pitchFamily="18" charset="0"/>
                          <a:cs typeface="Times New Roman" pitchFamily="18" charset="0"/>
                        </a:rPr>
                        <m:t> </m:t>
                      </m:r>
                      <m:r>
                        <m:rPr>
                          <m:nor/>
                        </m:rPr>
                        <a:rPr lang="en-US" altLang="zh-CN" sz="1200" dirty="0" smtClean="0">
                          <a:latin typeface="Times New Roman" pitchFamily="18" charset="0"/>
                          <a:cs typeface="Times New Roman" pitchFamily="18" charset="0"/>
                        </a:rPr>
                        <m:t>be</m:t>
                      </m:r>
                      <m:r>
                        <m:rPr>
                          <m:nor/>
                        </m:rPr>
                        <a:rPr lang="en-US" altLang="zh-CN" sz="1200" dirty="0" smtClean="0">
                          <a:latin typeface="Times New Roman" pitchFamily="18" charset="0"/>
                          <a:cs typeface="Times New Roman" pitchFamily="18" charset="0"/>
                        </a:rPr>
                        <m:t> </m:t>
                      </m:r>
                      <m:r>
                        <m:rPr>
                          <m:nor/>
                        </m:rPr>
                        <a:rPr lang="en-US" altLang="zh-CN" sz="1200" dirty="0" smtClean="0">
                          <a:latin typeface="Times New Roman" pitchFamily="18" charset="0"/>
                          <a:cs typeface="Times New Roman" pitchFamily="18" charset="0"/>
                        </a:rPr>
                        <m:t>any</m:t>
                      </m:r>
                      <m:r>
                        <m:rPr>
                          <m:nor/>
                        </m:rPr>
                        <a:rPr lang="en-US" altLang="zh-CN" sz="1200" dirty="0" smtClean="0">
                          <a:latin typeface="Times New Roman" pitchFamily="18" charset="0"/>
                          <a:cs typeface="Times New Roman" pitchFamily="18" charset="0"/>
                        </a:rPr>
                        <m:t> </m:t>
                      </m:r>
                      <m:r>
                        <m:rPr>
                          <m:nor/>
                        </m:rPr>
                        <a:rPr lang="en-US" altLang="zh-CN" sz="1200" dirty="0" smtClean="0">
                          <a:latin typeface="Times New Roman" pitchFamily="18" charset="0"/>
                          <a:cs typeface="Times New Roman" pitchFamily="18" charset="0"/>
                        </a:rPr>
                        <m:t>node</m:t>
                      </m:r>
                      <m:r>
                        <m:rPr>
                          <m:nor/>
                        </m:rPr>
                        <a:rPr lang="en-US" altLang="zh-CN" sz="1200" dirty="0" smtClean="0">
                          <a:latin typeface="Times New Roman" pitchFamily="18" charset="0"/>
                          <a:cs typeface="Times New Roman" pitchFamily="18" charset="0"/>
                        </a:rPr>
                        <m:t> </m:t>
                      </m:r>
                      <m:r>
                        <m:rPr>
                          <m:nor/>
                        </m:rPr>
                        <a:rPr lang="en-US" altLang="zh-CN" sz="1200" dirty="0" smtClean="0">
                          <a:latin typeface="Times New Roman" pitchFamily="18" charset="0"/>
                          <a:cs typeface="Times New Roman" pitchFamily="18" charset="0"/>
                        </a:rPr>
                        <m:t>on</m:t>
                      </m:r>
                      <m:r>
                        <m:rPr>
                          <m:nor/>
                        </m:rPr>
                        <a:rPr lang="en-US" altLang="zh-CN" sz="1200" dirty="0" smtClean="0">
                          <a:latin typeface="Times New Roman" pitchFamily="18" charset="0"/>
                          <a:cs typeface="Times New Roman" pitchFamily="18" charset="0"/>
                        </a:rPr>
                        <m:t> </m:t>
                      </m:r>
                      <m:r>
                        <m:rPr>
                          <m:nor/>
                        </m:rPr>
                        <a:rPr lang="en-US" altLang="zh-CN" sz="1200" dirty="0" smtClean="0">
                          <a:latin typeface="Times New Roman" pitchFamily="18" charset="0"/>
                          <a:cs typeface="Times New Roman" pitchFamily="18" charset="0"/>
                        </a:rPr>
                        <m:t>the</m:t>
                      </m:r>
                      <m:r>
                        <m:rPr>
                          <m:nor/>
                        </m:rPr>
                        <a:rPr lang="en-US" altLang="zh-CN" sz="1200" dirty="0" smtClean="0">
                          <a:latin typeface="Times New Roman" pitchFamily="18" charset="0"/>
                          <a:cs typeface="Times New Roman" pitchFamily="18" charset="0"/>
                        </a:rPr>
                        <m:t> </m:t>
                      </m:r>
                      <m:r>
                        <m:rPr>
                          <m:nor/>
                        </m:rPr>
                        <a:rPr lang="en-US" altLang="zh-CN" sz="1200" b="0" i="0" dirty="0" smtClean="0">
                          <a:latin typeface="Times New Roman" pitchFamily="18" charset="0"/>
                          <a:cs typeface="Times New Roman" pitchFamily="18" charset="0"/>
                        </a:rPr>
                        <m:t>target</m:t>
                      </m:r>
                      <m:r>
                        <m:rPr>
                          <m:nor/>
                        </m:rPr>
                        <a:rPr lang="en-US" altLang="zh-CN" sz="1200" dirty="0" smtClean="0">
                          <a:latin typeface="Times New Roman" pitchFamily="18" charset="0"/>
                          <a:cs typeface="Times New Roman" pitchFamily="18" charset="0"/>
                        </a:rPr>
                        <m:t> </m:t>
                      </m:r>
                      <m:r>
                        <m:rPr>
                          <m:nor/>
                        </m:rPr>
                        <a:rPr lang="en-US" altLang="zh-CN" sz="1200" dirty="0" smtClean="0">
                          <a:latin typeface="Times New Roman" pitchFamily="18" charset="0"/>
                          <a:cs typeface="Times New Roman" pitchFamily="18" charset="0"/>
                        </a:rPr>
                        <m:t>manifold</m:t>
                      </m:r>
                      <m:r>
                        <m:rPr>
                          <m:nor/>
                        </m:rPr>
                        <a:rPr lang="en-US" altLang="zh-CN" sz="1200" dirty="0" smtClean="0">
                          <a:latin typeface="Times New Roman" pitchFamily="18" charset="0"/>
                          <a:cs typeface="Times New Roman" pitchFamily="18" charset="0"/>
                        </a:rPr>
                        <m:t> </m:t>
                      </m:r>
                      <m:r>
                        <m:rPr>
                          <m:nor/>
                        </m:rPr>
                        <a:rPr lang="en-US" altLang="zh-CN" sz="1200" dirty="0" smtClean="0">
                          <a:latin typeface="Times New Roman" pitchFamily="18" charset="0"/>
                          <a:cs typeface="Times New Roman" pitchFamily="18" charset="0"/>
                        </a:rPr>
                        <m:t>and</m:t>
                      </m:r>
                      <m:r>
                        <m:rPr>
                          <m:nor/>
                        </m:rPr>
                        <a:rPr lang="en-US" altLang="zh-CN" sz="1200" dirty="0" smtClean="0">
                          <a:latin typeface="Times New Roman" pitchFamily="18" charset="0"/>
                          <a:cs typeface="Times New Roman" pitchFamily="18" charset="0"/>
                        </a:rPr>
                        <m:t> </m:t>
                      </m:r>
                      <m:r>
                        <m:rPr>
                          <m:nor/>
                        </m:rPr>
                        <a:rPr lang="en-US" altLang="zh-CN" sz="1200" b="0" i="1" dirty="0" smtClean="0">
                          <a:latin typeface="Times New Roman" pitchFamily="18" charset="0"/>
                          <a:cs typeface="Times New Roman" pitchFamily="18" charset="0"/>
                        </a:rPr>
                        <m:t>B</m:t>
                      </m:r>
                      <m:r>
                        <m:rPr>
                          <m:nor/>
                        </m:rPr>
                        <a:rPr lang="en-US" altLang="zh-CN" sz="1200" dirty="0" smtClean="0">
                          <a:latin typeface="Times New Roman" pitchFamily="18" charset="0"/>
                          <a:cs typeface="Times New Roman" pitchFamily="18" charset="0"/>
                        </a:rPr>
                        <m:t> </m:t>
                      </m:r>
                      <m:r>
                        <m:rPr>
                          <m:nor/>
                        </m:rPr>
                        <a:rPr lang="en-US" altLang="zh-CN" sz="1200" dirty="0" smtClean="0">
                          <a:latin typeface="Times New Roman" pitchFamily="18" charset="0"/>
                          <a:cs typeface="Times New Roman" pitchFamily="18" charset="0"/>
                        </a:rPr>
                        <m:t>is</m:t>
                      </m:r>
                      <m:r>
                        <m:rPr>
                          <m:nor/>
                        </m:rPr>
                        <a:rPr lang="en-US" altLang="zh-CN" sz="1200" dirty="0" smtClean="0">
                          <a:latin typeface="Times New Roman" pitchFamily="18" charset="0"/>
                          <a:cs typeface="Times New Roman" pitchFamily="18" charset="0"/>
                        </a:rPr>
                        <m:t> </m:t>
                      </m:r>
                      <m:r>
                        <m:rPr>
                          <m:nor/>
                        </m:rPr>
                        <a:rPr lang="en-US" altLang="zh-CN" sz="1200" dirty="0" smtClean="0">
                          <a:latin typeface="Times New Roman" pitchFamily="18" charset="0"/>
                          <a:cs typeface="Times New Roman" pitchFamily="18" charset="0"/>
                        </a:rPr>
                        <m:t>the</m:t>
                      </m:r>
                      <m:r>
                        <m:rPr>
                          <m:nor/>
                        </m:rPr>
                        <a:rPr lang="en-US" altLang="zh-CN" sz="1200" b="0" i="0" dirty="0" smtClean="0">
                          <a:latin typeface="Times New Roman" pitchFamily="18" charset="0"/>
                          <a:cs typeface="Times New Roman" pitchFamily="18" charset="0"/>
                        </a:rPr>
                        <m:t> </m:t>
                      </m:r>
                      <m:r>
                        <m:rPr>
                          <m:nor/>
                        </m:rPr>
                        <a:rPr lang="en-US" altLang="zh-CN" sz="1200" b="0" i="0" dirty="0" smtClean="0">
                          <a:latin typeface="Times New Roman" pitchFamily="18" charset="0"/>
                          <a:cs typeface="Times New Roman" pitchFamily="18" charset="0"/>
                        </a:rPr>
                        <m:t>End</m:t>
                      </m:r>
                      <m:r>
                        <m:rPr>
                          <m:nor/>
                        </m:rPr>
                        <a:rPr lang="en-US" altLang="zh-CN" sz="1200" b="0" i="0" dirty="0" smtClean="0">
                          <a:latin typeface="Times New Roman" pitchFamily="18" charset="0"/>
                          <a:cs typeface="Times New Roman" pitchFamily="18" charset="0"/>
                        </a:rPr>
                        <m:t> </m:t>
                      </m:r>
                      <m:r>
                        <m:rPr>
                          <m:nor/>
                        </m:rPr>
                        <a:rPr lang="en-US" altLang="zh-CN" sz="1200" b="0" i="0" dirty="0" smtClean="0">
                          <a:latin typeface="Times New Roman" pitchFamily="18" charset="0"/>
                          <a:cs typeface="Times New Roman" pitchFamily="18" charset="0"/>
                        </a:rPr>
                        <m:t>point</m:t>
                      </m:r>
                      <m:r>
                        <m:rPr>
                          <m:nor/>
                        </m:rPr>
                        <a:rPr lang="en-US" altLang="zh-CN" sz="1200" dirty="0" smtClean="0">
                          <a:latin typeface="Times New Roman" pitchFamily="18" charset="0"/>
                          <a:cs typeface="Times New Roman" pitchFamily="18" charset="0"/>
                        </a:rPr>
                        <m:t>, </m:t>
                      </m:r>
                      <m:r>
                        <a:rPr lang="en-US" sz="1200" i="1">
                          <a:latin typeface="Cambria Math" panose="02040503050406030204" pitchFamily="18" charset="0"/>
                          <a:ea typeface="Cambria Math" panose="02040503050406030204" pitchFamily="18" charset="0"/>
                        </a:rPr>
                        <m:t>𝛽</m:t>
                      </m:r>
                      <m:r>
                        <m:rPr>
                          <m:nor/>
                        </m:rPr>
                        <a:rPr lang="zh-CN" altLang="en-US" sz="1200" dirty="0">
                          <a:latin typeface="Times New Roman" pitchFamily="18" charset="0"/>
                          <a:cs typeface="Times New Roman" pitchFamily="18" charset="0"/>
                        </a:rPr>
                        <m:t> </m:t>
                      </m:r>
                      <m:r>
                        <m:rPr>
                          <m:nor/>
                        </m:rPr>
                        <a:rPr lang="en-US" altLang="zh-CN" sz="1200" dirty="0">
                          <a:latin typeface="Times New Roman" pitchFamily="18" charset="0"/>
                          <a:cs typeface="Times New Roman" pitchFamily="18" charset="0"/>
                        </a:rPr>
                        <m:t>is</m:t>
                      </m:r>
                      <m:r>
                        <m:rPr>
                          <m:nor/>
                        </m:rPr>
                        <a:rPr lang="en-US" altLang="zh-CN" sz="1200" dirty="0">
                          <a:latin typeface="Times New Roman" pitchFamily="18" charset="0"/>
                          <a:cs typeface="Times New Roman" pitchFamily="18" charset="0"/>
                        </a:rPr>
                        <m:t> </m:t>
                      </m:r>
                      <m:r>
                        <m:rPr>
                          <m:nor/>
                        </m:rPr>
                        <a:rPr lang="en-US" altLang="zh-CN" sz="1200" b="0" i="0" dirty="0" smtClean="0">
                          <a:latin typeface="Times New Roman" pitchFamily="18" charset="0"/>
                          <a:cs typeface="Times New Roman" pitchFamily="18" charset="0"/>
                        </a:rPr>
                        <m:t>a</m:t>
                      </m:r>
                      <m:r>
                        <m:rPr>
                          <m:nor/>
                        </m:rPr>
                        <a:rPr lang="en-US" altLang="zh-CN" sz="1200" dirty="0">
                          <a:latin typeface="Times New Roman" pitchFamily="18" charset="0"/>
                          <a:cs typeface="Times New Roman" pitchFamily="18" charset="0"/>
                        </a:rPr>
                        <m:t> </m:t>
                      </m:r>
                      <m:r>
                        <m:rPr>
                          <m:nor/>
                        </m:rPr>
                        <a:rPr lang="en-US" altLang="zh-CN" sz="1200" dirty="0">
                          <a:latin typeface="Times New Roman" pitchFamily="18" charset="0"/>
                          <a:cs typeface="Times New Roman" pitchFamily="18" charset="0"/>
                        </a:rPr>
                        <m:t>path</m:t>
                      </m:r>
                      <m:r>
                        <m:rPr>
                          <m:nor/>
                        </m:rPr>
                        <a:rPr lang="en-US" altLang="zh-CN" sz="1200" dirty="0">
                          <a:latin typeface="Times New Roman" pitchFamily="18" charset="0"/>
                          <a:cs typeface="Times New Roman" pitchFamily="18" charset="0"/>
                        </a:rPr>
                        <m:t> </m:t>
                      </m:r>
                      <m:r>
                        <m:rPr>
                          <m:nor/>
                        </m:rPr>
                        <a:rPr lang="en-US" altLang="zh-CN" sz="1200" dirty="0">
                          <a:latin typeface="Times New Roman" pitchFamily="18" charset="0"/>
                          <a:cs typeface="Times New Roman" pitchFamily="18" charset="0"/>
                        </a:rPr>
                        <m:t>between</m:t>
                      </m:r>
                      <m:r>
                        <m:rPr>
                          <m:nor/>
                        </m:rPr>
                        <a:rPr lang="en-US" altLang="zh-CN" sz="1200" dirty="0">
                          <a:latin typeface="Times New Roman" pitchFamily="18" charset="0"/>
                          <a:cs typeface="Times New Roman" pitchFamily="18" charset="0"/>
                        </a:rPr>
                        <m:t> </m:t>
                      </m:r>
                      <m:r>
                        <m:rPr>
                          <m:nor/>
                        </m:rPr>
                        <a:rPr lang="en-US" altLang="zh-CN" sz="1200" i="1" dirty="0">
                          <a:latin typeface="Times New Roman" pitchFamily="18" charset="0"/>
                          <a:cs typeface="Times New Roman" pitchFamily="18" charset="0"/>
                        </a:rPr>
                        <m:t>S</m:t>
                      </m:r>
                      <m:r>
                        <m:rPr>
                          <m:nor/>
                        </m:rPr>
                        <a:rPr lang="en-US" altLang="zh-CN" sz="1200" dirty="0">
                          <a:latin typeface="Times New Roman" pitchFamily="18" charset="0"/>
                          <a:cs typeface="Times New Roman" pitchFamily="18" charset="0"/>
                        </a:rPr>
                        <m:t> </m:t>
                      </m:r>
                      <m:r>
                        <m:rPr>
                          <m:nor/>
                        </m:rPr>
                        <a:rPr lang="en-US" altLang="zh-CN" sz="1200" dirty="0">
                          <a:latin typeface="Times New Roman" pitchFamily="18" charset="0"/>
                          <a:cs typeface="Times New Roman" pitchFamily="18" charset="0"/>
                        </a:rPr>
                        <m:t>and</m:t>
                      </m:r>
                      <m:r>
                        <m:rPr>
                          <m:nor/>
                        </m:rPr>
                        <a:rPr lang="en-US" altLang="zh-CN" sz="1200" dirty="0">
                          <a:latin typeface="Times New Roman" pitchFamily="18" charset="0"/>
                          <a:cs typeface="Times New Roman" pitchFamily="18" charset="0"/>
                        </a:rPr>
                        <m:t> </m:t>
                      </m:r>
                      <m:r>
                        <m:rPr>
                          <m:nor/>
                        </m:rPr>
                        <a:rPr lang="en-US" altLang="zh-CN" sz="1200" b="0" i="1" dirty="0" smtClean="0">
                          <a:latin typeface="Times New Roman" pitchFamily="18" charset="0"/>
                          <a:cs typeface="Times New Roman" pitchFamily="18" charset="0"/>
                        </a:rPr>
                        <m:t>B</m:t>
                      </m:r>
                      <m:r>
                        <m:rPr>
                          <m:nor/>
                        </m:rPr>
                        <a:rPr lang="en-US" altLang="zh-CN" sz="1200" i="1" dirty="0">
                          <a:latin typeface="Times New Roman" pitchFamily="18" charset="0"/>
                          <a:cs typeface="Times New Roman" pitchFamily="18" charset="0"/>
                        </a:rPr>
                        <m:t>.</m:t>
                      </m:r>
                      <m:r>
                        <m:rPr>
                          <m:nor/>
                        </m:rPr>
                        <a:rPr lang="en-US" altLang="zh-CN" sz="1200" dirty="0" smtClean="0">
                          <a:latin typeface="Times New Roman" pitchFamily="18" charset="0"/>
                          <a:cs typeface="Times New Roman" pitchFamily="18" charset="0"/>
                        </a:rPr>
                        <m:t> </m:t>
                      </m:r>
                    </m:oMath>
                  </m:oMathPara>
                </a14:m>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200" i="1" smtClean="0">
                        <a:latin typeface="Cambria Math" panose="02040503050406030204" pitchFamily="18" charset="0"/>
                        <a:ea typeface="Cambria Math" panose="02040503050406030204" pitchFamily="18" charset="0"/>
                      </a:rPr>
                      <m:t>𝛽</m:t>
                    </m:r>
                    <m:r>
                      <m:rPr>
                        <m:nor/>
                      </m:rPr>
                      <a:rPr lang="zh-CN" altLang="en-US" sz="1200" dirty="0">
                        <a:latin typeface="Times New Roman" pitchFamily="18" charset="0"/>
                        <a:cs typeface="Times New Roman" pitchFamily="18" charset="0"/>
                      </a:rPr>
                      <m:t> </m:t>
                    </m:r>
                    <m:r>
                      <m:rPr>
                        <m:nor/>
                      </m:rPr>
                      <a:rPr lang="en-US" altLang="zh-CN" sz="1200" dirty="0">
                        <a:latin typeface="Times New Roman" pitchFamily="18" charset="0"/>
                        <a:cs typeface="Times New Roman" pitchFamily="18" charset="0"/>
                      </a:rPr>
                      <m:t>is</m:t>
                    </m:r>
                    <m:r>
                      <m:rPr>
                        <m:nor/>
                      </m:rPr>
                      <a:rPr lang="en-US" altLang="zh-CN" sz="1200" dirty="0">
                        <a:latin typeface="Times New Roman" pitchFamily="18" charset="0"/>
                        <a:cs typeface="Times New Roman" pitchFamily="18" charset="0"/>
                      </a:rPr>
                      <m:t> </m:t>
                    </m:r>
                    <m:r>
                      <m:rPr>
                        <m:nor/>
                      </m:rPr>
                      <a:rPr lang="en-US" altLang="zh-CN" sz="1200" dirty="0">
                        <a:latin typeface="Times New Roman" pitchFamily="18" charset="0"/>
                        <a:cs typeface="Times New Roman" pitchFamily="18" charset="0"/>
                      </a:rPr>
                      <m:t>a</m:t>
                    </m:r>
                    <m:r>
                      <m:rPr>
                        <m:nor/>
                      </m:rPr>
                      <a:rPr lang="en-US" altLang="zh-CN" sz="1200" dirty="0">
                        <a:latin typeface="Times New Roman" pitchFamily="18" charset="0"/>
                        <a:cs typeface="Times New Roman" pitchFamily="18" charset="0"/>
                      </a:rPr>
                      <m:t> </m:t>
                    </m:r>
                    <m:r>
                      <m:rPr>
                        <m:nor/>
                      </m:rPr>
                      <a:rPr lang="en-US" altLang="zh-CN" sz="1200" dirty="0">
                        <a:latin typeface="Times New Roman" pitchFamily="18" charset="0"/>
                        <a:cs typeface="Times New Roman" pitchFamily="18" charset="0"/>
                      </a:rPr>
                      <m:t>path</m:t>
                    </m:r>
                    <m:r>
                      <m:rPr>
                        <m:nor/>
                      </m:rPr>
                      <a:rPr lang="en-US" altLang="zh-CN" sz="1200" dirty="0">
                        <a:latin typeface="Times New Roman" pitchFamily="18" charset="0"/>
                        <a:cs typeface="Times New Roman" pitchFamily="18" charset="0"/>
                      </a:rPr>
                      <m:t> </m:t>
                    </m:r>
                    <m:r>
                      <m:rPr>
                        <m:nor/>
                      </m:rPr>
                      <a:rPr lang="en-US" altLang="zh-CN" sz="1200" dirty="0">
                        <a:latin typeface="Times New Roman" pitchFamily="18" charset="0"/>
                        <a:cs typeface="Times New Roman" pitchFamily="18" charset="0"/>
                      </a:rPr>
                      <m:t>between</m:t>
                    </m:r>
                    <m:r>
                      <m:rPr>
                        <m:nor/>
                      </m:rPr>
                      <a:rPr lang="en-US" altLang="zh-CN" sz="1200" dirty="0">
                        <a:latin typeface="Times New Roman" pitchFamily="18" charset="0"/>
                        <a:cs typeface="Times New Roman" pitchFamily="18" charset="0"/>
                      </a:rPr>
                      <m:t> </m:t>
                    </m:r>
                    <m:r>
                      <m:rPr>
                        <m:nor/>
                      </m:rPr>
                      <a:rPr lang="en-US" altLang="zh-CN" sz="1200" i="1" dirty="0">
                        <a:latin typeface="Times New Roman" pitchFamily="18" charset="0"/>
                        <a:cs typeface="Times New Roman" pitchFamily="18" charset="0"/>
                      </a:rPr>
                      <m:t>S</m:t>
                    </m:r>
                    <m:r>
                      <m:rPr>
                        <m:nor/>
                      </m:rPr>
                      <a:rPr lang="en-US" altLang="zh-CN" sz="1200" dirty="0">
                        <a:latin typeface="Times New Roman" pitchFamily="18" charset="0"/>
                        <a:cs typeface="Times New Roman" pitchFamily="18" charset="0"/>
                      </a:rPr>
                      <m:t> </m:t>
                    </m:r>
                    <m:r>
                      <m:rPr>
                        <m:nor/>
                      </m:rPr>
                      <a:rPr lang="en-US" altLang="zh-CN" sz="1200" dirty="0">
                        <a:latin typeface="Times New Roman" pitchFamily="18" charset="0"/>
                        <a:cs typeface="Times New Roman" pitchFamily="18" charset="0"/>
                      </a:rPr>
                      <m:t>and</m:t>
                    </m:r>
                    <m:r>
                      <m:rPr>
                        <m:nor/>
                      </m:rPr>
                      <a:rPr lang="en-US" altLang="zh-CN" sz="1200" dirty="0">
                        <a:latin typeface="Times New Roman" pitchFamily="18" charset="0"/>
                        <a:cs typeface="Times New Roman" pitchFamily="18" charset="0"/>
                      </a:rPr>
                      <m:t> </m:t>
                    </m:r>
                    <m:r>
                      <m:rPr>
                        <m:nor/>
                      </m:rPr>
                      <a:rPr lang="en-US" altLang="zh-CN" sz="1200" i="1" dirty="0">
                        <a:latin typeface="Times New Roman" pitchFamily="18" charset="0"/>
                        <a:cs typeface="Times New Roman" pitchFamily="18" charset="0"/>
                      </a:rPr>
                      <m:t>B</m:t>
                    </m:r>
                  </m:oMath>
                </a14:m>
                <a:r>
                  <a:rPr lang="en-US" sz="1200" dirty="0">
                    <a:latin typeface="Cambria Math" panose="02040503050406030204" pitchFamily="18" charset="0"/>
                    <a:ea typeface="Cambria Math" panose="02040503050406030204" pitchFamily="18" charset="0"/>
                  </a:rPr>
                  <a:t>; </a:t>
                </a:r>
                <a14:m>
                  <m:oMath xmlns:m="http://schemas.openxmlformats.org/officeDocument/2006/math">
                    <m:r>
                      <a:rPr lang="en-US" sz="1200" i="1">
                        <a:latin typeface="Cambria Math" panose="02040503050406030204" pitchFamily="18" charset="0"/>
                        <a:ea typeface="Cambria Math" panose="02040503050406030204" pitchFamily="18" charset="0"/>
                      </a:rPr>
                      <m:t>𝜙</m:t>
                    </m:r>
                    <m:r>
                      <a:rPr lang="en-US" sz="1200" i="1">
                        <a:latin typeface="Cambria Math" panose="02040503050406030204" pitchFamily="18" charset="0"/>
                        <a:ea typeface="Cambria Math" panose="02040503050406030204" pitchFamily="18" charset="0"/>
                      </a:rPr>
                      <m:t>(</m:t>
                    </m:r>
                    <m:r>
                      <a:rPr lang="en-US" sz="1200" i="1">
                        <a:latin typeface="Cambria Math" panose="02040503050406030204" pitchFamily="18" charset="0"/>
                        <a:ea typeface="Cambria Math" panose="02040503050406030204" pitchFamily="18" charset="0"/>
                      </a:rPr>
                      <m:t>𝑆</m:t>
                    </m:r>
                    <m:r>
                      <a:rPr lang="en-US" sz="1200" i="1">
                        <a:latin typeface="Cambria Math" panose="02040503050406030204" pitchFamily="18" charset="0"/>
                        <a:ea typeface="Cambria Math" panose="02040503050406030204" pitchFamily="18" charset="0"/>
                      </a:rPr>
                      <m:t>)</m:t>
                    </m:r>
                  </m:oMath>
                </a14:m>
                <a:r>
                  <a:rPr lang="en-HK" sz="1200" dirty="0">
                    <a:latin typeface="Times New Roman" pitchFamily="18" charset="0"/>
                    <a:cs typeface="Times New Roman" pitchFamily="18" charset="0"/>
                  </a:rPr>
                  <a:t> represents the minimum weighted cost </a:t>
                </a:r>
                <a:r>
                  <a:rPr lang="en-US" sz="1200" dirty="0">
                    <a:latin typeface="Times New Roman" pitchFamily="18" charset="0"/>
                    <a:cs typeface="Times New Roman" pitchFamily="18" charset="0"/>
                  </a:rPr>
                  <a:t>to travel from End point </a:t>
                </a:r>
                <a:r>
                  <a:rPr lang="en-US" sz="1200" i="1" dirty="0">
                    <a:latin typeface="Times New Roman" pitchFamily="18" charset="0"/>
                    <a:cs typeface="Times New Roman" pitchFamily="18" charset="0"/>
                  </a:rPr>
                  <a:t>B </a:t>
                </a:r>
                <a:r>
                  <a:rPr lang="en-US" sz="1200" dirty="0">
                    <a:latin typeface="Times New Roman" pitchFamily="18" charset="0"/>
                    <a:cs typeface="Times New Roman" pitchFamily="18" charset="0"/>
                  </a:rPr>
                  <a:t>to</a:t>
                </a:r>
                <a:r>
                  <a:rPr lang="en-US" sz="1200" i="1" dirty="0">
                    <a:latin typeface="Times New Roman" pitchFamily="18" charset="0"/>
                    <a:cs typeface="Times New Roman" pitchFamily="18" charset="0"/>
                  </a:rPr>
                  <a:t> </a:t>
                </a:r>
                <a:r>
                  <a:rPr lang="en-US" sz="1200" dirty="0">
                    <a:latin typeface="Times New Roman" pitchFamily="18" charset="0"/>
                    <a:cs typeface="Times New Roman" pitchFamily="18" charset="0"/>
                  </a:rPr>
                  <a:t>point</a:t>
                </a:r>
                <a:r>
                  <a:rPr lang="en-US" sz="1200" i="1" dirty="0">
                    <a:latin typeface="Times New Roman" pitchFamily="18" charset="0"/>
                    <a:cs typeface="Times New Roman" pitchFamily="18" charset="0"/>
                  </a:rPr>
                  <a:t> S </a:t>
                </a:r>
                <a:r>
                  <a:rPr lang="en-US" sz="1200" dirty="0">
                    <a:latin typeface="Times New Roman" pitchFamily="18" charset="0"/>
                    <a:cs typeface="Times New Roman" pitchFamily="18" charset="0"/>
                  </a:rPr>
                  <a:t>on the manifold.</a:t>
                </a:r>
                <a:endParaRPr lang="en-US" altLang="zh-CN" sz="1200" dirty="0">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Times New Roman" pitchFamily="18" charset="0"/>
                    <a:cs typeface="Times New Roman" pitchFamily="18" charset="0"/>
                  </a:rPr>
                  <a:t>Applying calculus of variations, </a:t>
                </a:r>
                <a14:m>
                  <m:oMath xmlns:m="http://schemas.openxmlformats.org/officeDocument/2006/math">
                    <m:r>
                      <a:rPr lang="zh-CN" altLang="en-US" sz="1200">
                        <a:latin typeface="Cambria Math" panose="02040503050406030204" pitchFamily="18" charset="0"/>
                        <a:cs typeface="Times New Roman" pitchFamily="18" charset="0"/>
                      </a:rPr>
                      <m:t>𝜙</m:t>
                    </m:r>
                    <m:d>
                      <m:dPr>
                        <m:ctrlPr>
                          <a:rPr lang="en-US" altLang="zh-CN" sz="1200" i="1">
                            <a:latin typeface="Cambria Math" panose="02040503050406030204" pitchFamily="18" charset="0"/>
                            <a:cs typeface="Times New Roman" pitchFamily="18" charset="0"/>
                          </a:rPr>
                        </m:ctrlPr>
                      </m:dPr>
                      <m:e>
                        <m:r>
                          <a:rPr lang="en-US" altLang="zh-CN" sz="1200">
                            <a:latin typeface="Cambria Math" panose="02040503050406030204" pitchFamily="18" charset="0"/>
                            <a:cs typeface="Times New Roman" pitchFamily="18" charset="0"/>
                          </a:rPr>
                          <m:t>𝑆</m:t>
                        </m:r>
                      </m:e>
                    </m:d>
                    <m:r>
                      <a:rPr lang="en-US" altLang="zh-CN" sz="1200">
                        <a:latin typeface="Cambria Math" panose="02040503050406030204" pitchFamily="18" charset="0"/>
                        <a:cs typeface="Times New Roman" pitchFamily="18" charset="0"/>
                      </a:rPr>
                      <m:t> </m:t>
                    </m:r>
                  </m:oMath>
                </a14:m>
                <a:r>
                  <a:rPr lang="en-US" altLang="zh-CN" sz="1200" dirty="0">
                    <a:latin typeface="Times New Roman" pitchFamily="18" charset="0"/>
                    <a:cs typeface="Times New Roman" pitchFamily="18" charset="0"/>
                  </a:rPr>
                  <a:t>is the solution of the </a:t>
                </a:r>
                <a:r>
                  <a:rPr lang="en-US" altLang="zh-CN" sz="1200" dirty="0" err="1">
                    <a:solidFill>
                      <a:srgbClr val="0000FF"/>
                    </a:solidFill>
                    <a:latin typeface="Times New Roman" pitchFamily="18" charset="0"/>
                    <a:cs typeface="Times New Roman" pitchFamily="18" charset="0"/>
                  </a:rPr>
                  <a:t>Eikonal</a:t>
                </a:r>
                <a:r>
                  <a:rPr lang="en-US" altLang="zh-CN" sz="1200" dirty="0">
                    <a:solidFill>
                      <a:srgbClr val="0000FF"/>
                    </a:solidFill>
                    <a:latin typeface="Times New Roman" pitchFamily="18" charset="0"/>
                    <a:cs typeface="Times New Roman" pitchFamily="18" charset="0"/>
                  </a:rPr>
                  <a:t> equation</a:t>
                </a:r>
                <a:r>
                  <a:rPr lang="en-US" altLang="zh-CN" sz="1200" dirty="0">
                    <a:latin typeface="Times New Roman" pitchFamily="18" charset="0"/>
                    <a:cs typeface="Times New Roman" pitchFamily="18" charset="0"/>
                  </a:rPr>
                  <a:t>: </a:t>
                </a:r>
                <a:endParaRPr lang="zh-CN" altLang="en-US" sz="1200" dirty="0">
                  <a:latin typeface="Times New Roman" pitchFamily="18" charset="0"/>
                  <a:cs typeface="Times New Roman" pitchFamily="18" charset="0"/>
                </a:endParaRPr>
              </a:p>
              <a:p>
                <a:endParaRPr lang="en-US" dirty="0"/>
              </a:p>
            </p:txBody>
          </p:sp>
        </mc:Choice>
        <mc:Fallback xmlns="">
          <p:sp>
            <p:nvSpPr>
              <p:cNvPr id="3" name="Notes Placeholder 2"/>
              <p:cNvSpPr>
                <a:spLocks noGrp="1"/>
              </p:cNvSpPr>
              <p:nvPr>
                <p:ph type="body" idx="1"/>
              </p:nvPr>
            </p:nvSpPr>
            <p:spPr/>
            <p:txBody>
              <a:bodyPr/>
              <a:lstStyle/>
              <a:p>
                <a:r>
                  <a:rPr lang="en-US" dirty="0" smtClean="0"/>
                  <a:t>So </a:t>
                </a:r>
                <a:r>
                  <a:rPr lang="en-US" dirty="0" err="1" smtClean="0"/>
                  <a:t>variational</a:t>
                </a:r>
                <a:r>
                  <a:rPr lang="en-US" dirty="0" smtClean="0"/>
                  <a:t> problem is a continuous</a:t>
                </a:r>
                <a:r>
                  <a:rPr lang="en-US" baseline="0" dirty="0" smtClean="0"/>
                  <a:t> problem that requires a solution continuously. The continuous solution is to generate a path where the cost and failure are always in their optimal states. For that we use Fast Marching Method which have the continuous physical solution and a powerful computational complexity as the Dijkstra Algorithm. Dijkstra's algorithm is used to find the shortest path between 2 nodes. However this algorithm generate huge amount of interim data compared to the FMM. So we stick to FMM</a:t>
                </a:r>
                <a:r>
                  <a:rPr lang="en-US" baseline="0" dirty="0" smtClean="0"/>
                  <a:t>.</a:t>
                </a:r>
              </a:p>
              <a:p>
                <a:r>
                  <a:rPr lang="en-US" altLang="zh-CN" sz="1200" b="0" i="0" dirty="0" smtClean="0">
                    <a:latin typeface="Cambria Math" panose="02040503050406030204" pitchFamily="18" charset="0"/>
                    <a:cs typeface="Times New Roman" pitchFamily="18" charset="0"/>
                  </a:rPr>
                  <a:t>"where </a:t>
                </a:r>
                <a:r>
                  <a:rPr lang="en-US" altLang="zh-CN" sz="1200" i="0" dirty="0" smtClean="0">
                    <a:latin typeface="Cambria Math" panose="02040503050406030204" pitchFamily="18" charset="0"/>
                    <a:cs typeface="Times New Roman" pitchFamily="18" charset="0"/>
                  </a:rPr>
                  <a:t>S can be any node on the </a:t>
                </a:r>
                <a:r>
                  <a:rPr lang="en-US" altLang="zh-CN" sz="1200" b="0" i="0" dirty="0" smtClean="0">
                    <a:latin typeface="Cambria Math" panose="02040503050406030204" pitchFamily="18" charset="0"/>
                    <a:cs typeface="Times New Roman" pitchFamily="18" charset="0"/>
                  </a:rPr>
                  <a:t>target</a:t>
                </a:r>
                <a:r>
                  <a:rPr lang="en-US" altLang="zh-CN" sz="1200" i="0" dirty="0" smtClean="0">
                    <a:latin typeface="Cambria Math" panose="02040503050406030204" pitchFamily="18" charset="0"/>
                    <a:cs typeface="Times New Roman" pitchFamily="18" charset="0"/>
                  </a:rPr>
                  <a:t> manifold and </a:t>
                </a:r>
                <a:r>
                  <a:rPr lang="en-US" altLang="zh-CN" sz="1200" b="0" i="0" dirty="0" smtClean="0">
                    <a:latin typeface="Cambria Math" panose="02040503050406030204" pitchFamily="18" charset="0"/>
                    <a:cs typeface="Times New Roman" pitchFamily="18" charset="0"/>
                  </a:rPr>
                  <a:t>B</a:t>
                </a:r>
                <a:r>
                  <a:rPr lang="en-US" altLang="zh-CN" sz="1200" i="0" dirty="0" smtClean="0">
                    <a:latin typeface="Cambria Math" panose="02040503050406030204" pitchFamily="18" charset="0"/>
                    <a:cs typeface="Times New Roman" pitchFamily="18" charset="0"/>
                  </a:rPr>
                  <a:t> is the</a:t>
                </a:r>
                <a:r>
                  <a:rPr lang="en-US" altLang="zh-CN" sz="1200" b="0" i="0" dirty="0" smtClean="0">
                    <a:latin typeface="Cambria Math" panose="02040503050406030204" pitchFamily="18" charset="0"/>
                    <a:cs typeface="Times New Roman" pitchFamily="18" charset="0"/>
                  </a:rPr>
                  <a:t> End point</a:t>
                </a:r>
                <a:r>
                  <a:rPr lang="en-US" altLang="zh-CN" sz="1200" i="0" dirty="0" smtClean="0">
                    <a:latin typeface="Cambria Math" panose="02040503050406030204" pitchFamily="18" charset="0"/>
                    <a:cs typeface="Times New Roman" pitchFamily="18" charset="0"/>
                  </a:rPr>
                  <a:t>, </a:t>
                </a:r>
                <a:r>
                  <a:rPr lang="en-US" altLang="zh-CN" sz="1200" i="0">
                    <a:latin typeface="Cambria Math" panose="02040503050406030204" pitchFamily="18" charset="0"/>
                    <a:ea typeface="Cambria Math" panose="02040503050406030204" pitchFamily="18" charset="0"/>
                    <a:cs typeface="Times New Roman" pitchFamily="18" charset="0"/>
                  </a:rPr>
                  <a:t>" </a:t>
                </a:r>
                <a:r>
                  <a:rPr lang="en-US" sz="1200" i="0">
                    <a:latin typeface="Cambria Math" panose="02040503050406030204" pitchFamily="18" charset="0"/>
                    <a:ea typeface="Cambria Math" panose="02040503050406030204" pitchFamily="18" charset="0"/>
                  </a:rPr>
                  <a:t>𝛽</a:t>
                </a:r>
                <a:r>
                  <a:rPr lang="zh-CN" altLang="en-US" sz="1200" i="0" dirty="0">
                    <a:latin typeface="Cambria Math" panose="02040503050406030204" pitchFamily="18" charset="0"/>
                    <a:ea typeface="Cambria Math" panose="02040503050406030204" pitchFamily="18" charset="0"/>
                  </a:rPr>
                  <a:t>"</a:t>
                </a:r>
                <a:r>
                  <a:rPr lang="zh-CN" altLang="en-US" sz="1200" i="0" dirty="0">
                    <a:latin typeface="Cambria Math" panose="02040503050406030204" pitchFamily="18" charset="0"/>
                    <a:cs typeface="Times New Roman" pitchFamily="18" charset="0"/>
                  </a:rPr>
                  <a:t> </a:t>
                </a:r>
                <a:r>
                  <a:rPr lang="en-US" altLang="zh-CN" sz="1200" i="0" dirty="0">
                    <a:latin typeface="Cambria Math" panose="02040503050406030204" pitchFamily="18" charset="0"/>
                    <a:cs typeface="Times New Roman" pitchFamily="18" charset="0"/>
                  </a:rPr>
                  <a:t>is </a:t>
                </a:r>
                <a:r>
                  <a:rPr lang="en-US" altLang="zh-CN" sz="1200" b="0" i="0" dirty="0" smtClean="0">
                    <a:latin typeface="Cambria Math" panose="02040503050406030204" pitchFamily="18" charset="0"/>
                    <a:cs typeface="Times New Roman" pitchFamily="18" charset="0"/>
                  </a:rPr>
                  <a:t>a</a:t>
                </a:r>
                <a:r>
                  <a:rPr lang="en-US" altLang="zh-CN" sz="1200" i="0" dirty="0">
                    <a:latin typeface="Cambria Math" panose="02040503050406030204" pitchFamily="18" charset="0"/>
                    <a:cs typeface="Times New Roman" pitchFamily="18" charset="0"/>
                  </a:rPr>
                  <a:t> path between S and </a:t>
                </a:r>
                <a:r>
                  <a:rPr lang="en-US" altLang="zh-CN" sz="1200" b="0" i="0" dirty="0" smtClean="0">
                    <a:latin typeface="Cambria Math" panose="02040503050406030204" pitchFamily="18" charset="0"/>
                    <a:cs typeface="Times New Roman" pitchFamily="18" charset="0"/>
                  </a:rPr>
                  <a:t>B</a:t>
                </a:r>
                <a:r>
                  <a:rPr lang="en-US" altLang="zh-CN" sz="1200" i="0" dirty="0">
                    <a:latin typeface="Cambria Math" panose="02040503050406030204" pitchFamily="18" charset="0"/>
                    <a:cs typeface="Times New Roman" pitchFamily="18" charset="0"/>
                  </a:rPr>
                  <a:t>.</a:t>
                </a:r>
                <a:r>
                  <a:rPr lang="en-US" altLang="zh-CN" sz="1200" i="0" dirty="0" smtClean="0">
                    <a:latin typeface="Cambria Math" panose="02040503050406030204" pitchFamily="18" charset="0"/>
                    <a:cs typeface="Times New Roman" pitchFamily="18" charset="0"/>
                  </a:rPr>
                  <a:t> </a:t>
                </a:r>
                <a:r>
                  <a:rPr lang="en-US" altLang="zh-CN" sz="1200" i="0" dirty="0" smtClean="0">
                    <a:latin typeface="Times New Roman" pitchFamily="18" charset="0"/>
                    <a:cs typeface="Times New Roman" pitchFamily="18" charset="0"/>
                  </a:rPr>
                  <a:t>"</a:t>
                </a:r>
                <a:endParaRPr lang="en-US" baseline="0" dirty="0" smtClean="0"/>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smtClean="0">
                    <a:latin typeface="Cambria Math" panose="02040503050406030204" pitchFamily="18" charset="0"/>
                    <a:ea typeface="Cambria Math" panose="02040503050406030204" pitchFamily="18" charset="0"/>
                  </a:rPr>
                  <a:t>𝛽</a:t>
                </a:r>
                <a:r>
                  <a:rPr lang="zh-CN" altLang="en-US" sz="1200" i="0" dirty="0">
                    <a:latin typeface="Cambria Math" panose="02040503050406030204" pitchFamily="18" charset="0"/>
                    <a:ea typeface="Cambria Math" panose="02040503050406030204" pitchFamily="18" charset="0"/>
                  </a:rPr>
                  <a:t>"</a:t>
                </a:r>
                <a:r>
                  <a:rPr lang="zh-CN" altLang="en-US" sz="1200" i="0" dirty="0">
                    <a:latin typeface="Cambria Math" panose="02040503050406030204" pitchFamily="18" charset="0"/>
                    <a:cs typeface="Times New Roman" pitchFamily="18" charset="0"/>
                  </a:rPr>
                  <a:t> </a:t>
                </a:r>
                <a:r>
                  <a:rPr lang="en-US" altLang="zh-CN" sz="1200" i="0" dirty="0">
                    <a:latin typeface="Cambria Math" panose="02040503050406030204" pitchFamily="18" charset="0"/>
                    <a:cs typeface="Times New Roman" pitchFamily="18" charset="0"/>
                  </a:rPr>
                  <a:t>is a path between S and B</a:t>
                </a:r>
                <a:r>
                  <a:rPr lang="en-US" altLang="zh-CN" sz="1200" i="0" dirty="0">
                    <a:latin typeface="Times New Roman" pitchFamily="18" charset="0"/>
                    <a:cs typeface="Times New Roman" pitchFamily="18" charset="0"/>
                  </a:rPr>
                  <a:t>"</a:t>
                </a:r>
                <a:r>
                  <a:rPr lang="en-US" sz="1200" dirty="0" smtClean="0">
                    <a:latin typeface="Cambria Math" panose="02040503050406030204" pitchFamily="18" charset="0"/>
                    <a:ea typeface="Cambria Math" panose="02040503050406030204" pitchFamily="18" charset="0"/>
                  </a:rPr>
                  <a:t>; </a:t>
                </a:r>
                <a:r>
                  <a:rPr lang="en-US" sz="1200" i="0">
                    <a:latin typeface="Cambria Math" panose="02040503050406030204" pitchFamily="18" charset="0"/>
                    <a:ea typeface="Cambria Math" panose="02040503050406030204" pitchFamily="18" charset="0"/>
                  </a:rPr>
                  <a:t>𝜙(𝑆)</a:t>
                </a:r>
                <a:r>
                  <a:rPr lang="en-HK" sz="1200" dirty="0">
                    <a:latin typeface="Times New Roman" pitchFamily="18" charset="0"/>
                    <a:cs typeface="Times New Roman" pitchFamily="18" charset="0"/>
                  </a:rPr>
                  <a:t> represents the minimum weighted cost </a:t>
                </a:r>
                <a:r>
                  <a:rPr lang="en-US" sz="1200" dirty="0">
                    <a:latin typeface="Times New Roman" pitchFamily="18" charset="0"/>
                    <a:cs typeface="Times New Roman" pitchFamily="18" charset="0"/>
                  </a:rPr>
                  <a:t>to travel from End point </a:t>
                </a:r>
                <a:r>
                  <a:rPr lang="en-US" sz="1200" i="1" dirty="0">
                    <a:latin typeface="Times New Roman" pitchFamily="18" charset="0"/>
                    <a:cs typeface="Times New Roman" pitchFamily="18" charset="0"/>
                  </a:rPr>
                  <a:t>B </a:t>
                </a:r>
                <a:r>
                  <a:rPr lang="en-US" sz="1200" dirty="0">
                    <a:latin typeface="Times New Roman" pitchFamily="18" charset="0"/>
                    <a:cs typeface="Times New Roman" pitchFamily="18" charset="0"/>
                  </a:rPr>
                  <a:t>to</a:t>
                </a:r>
                <a:r>
                  <a:rPr lang="en-US" sz="1200" i="1" dirty="0">
                    <a:latin typeface="Times New Roman" pitchFamily="18" charset="0"/>
                    <a:cs typeface="Times New Roman" pitchFamily="18" charset="0"/>
                  </a:rPr>
                  <a:t> </a:t>
                </a:r>
                <a:r>
                  <a:rPr lang="en-US" sz="1200" dirty="0">
                    <a:latin typeface="Times New Roman" pitchFamily="18" charset="0"/>
                    <a:cs typeface="Times New Roman" pitchFamily="18" charset="0"/>
                  </a:rPr>
                  <a:t>point</a:t>
                </a:r>
                <a:r>
                  <a:rPr lang="en-US" sz="1200" i="1" dirty="0">
                    <a:latin typeface="Times New Roman" pitchFamily="18" charset="0"/>
                    <a:cs typeface="Times New Roman" pitchFamily="18" charset="0"/>
                  </a:rPr>
                  <a:t> </a:t>
                </a:r>
                <a:r>
                  <a:rPr lang="en-US" sz="1200" i="1" dirty="0" smtClean="0">
                    <a:latin typeface="Times New Roman" pitchFamily="18" charset="0"/>
                    <a:cs typeface="Times New Roman" pitchFamily="18" charset="0"/>
                  </a:rPr>
                  <a:t>S </a:t>
                </a:r>
                <a:r>
                  <a:rPr lang="en-US" sz="1200" dirty="0" smtClean="0">
                    <a:latin typeface="Times New Roman" pitchFamily="18" charset="0"/>
                    <a:cs typeface="Times New Roman" pitchFamily="18" charset="0"/>
                  </a:rPr>
                  <a:t>on the manifold</a:t>
                </a:r>
                <a:r>
                  <a:rPr lang="en-US" sz="1200" dirty="0" smtClean="0">
                    <a:latin typeface="Times New Roman" pitchFamily="18" charset="0"/>
                    <a:cs typeface="Times New Roman" pitchFamily="18" charset="0"/>
                  </a:rPr>
                  <a:t>.</a:t>
                </a:r>
                <a:endParaRPr lang="en-US" altLang="zh-CN" sz="1200" dirty="0" smtClean="0">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smtClean="0">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latin typeface="Times New Roman" pitchFamily="18" charset="0"/>
                    <a:cs typeface="Times New Roman" pitchFamily="18" charset="0"/>
                  </a:rPr>
                  <a:t>Applying calculus of variations, </a:t>
                </a:r>
                <a:r>
                  <a:rPr lang="zh-CN" altLang="en-US" sz="1200" i="0">
                    <a:latin typeface="Cambria Math" panose="02040503050406030204" pitchFamily="18" charset="0"/>
                    <a:cs typeface="Times New Roman" pitchFamily="18" charset="0"/>
                  </a:rPr>
                  <a:t>𝜙</a:t>
                </a:r>
                <a:r>
                  <a:rPr lang="en-US" altLang="zh-CN" sz="1200" i="0">
                    <a:latin typeface="Cambria Math" panose="02040503050406030204" pitchFamily="18" charset="0"/>
                    <a:cs typeface="Times New Roman" pitchFamily="18" charset="0"/>
                  </a:rPr>
                  <a:t>(𝑆)  </a:t>
                </a:r>
                <a:r>
                  <a:rPr lang="en-US" altLang="zh-CN" sz="1200" dirty="0">
                    <a:latin typeface="Times New Roman" pitchFamily="18" charset="0"/>
                    <a:cs typeface="Times New Roman" pitchFamily="18" charset="0"/>
                  </a:rPr>
                  <a:t>is the solution of the </a:t>
                </a:r>
                <a:r>
                  <a:rPr lang="en-US" altLang="zh-CN" sz="1200" dirty="0" err="1">
                    <a:solidFill>
                      <a:srgbClr val="0000FF"/>
                    </a:solidFill>
                    <a:latin typeface="Times New Roman" pitchFamily="18" charset="0"/>
                    <a:cs typeface="Times New Roman" pitchFamily="18" charset="0"/>
                  </a:rPr>
                  <a:t>Eikonal</a:t>
                </a:r>
                <a:r>
                  <a:rPr lang="en-US" altLang="zh-CN" sz="1200" dirty="0">
                    <a:solidFill>
                      <a:srgbClr val="0000FF"/>
                    </a:solidFill>
                    <a:latin typeface="Times New Roman" pitchFamily="18" charset="0"/>
                    <a:cs typeface="Times New Roman" pitchFamily="18" charset="0"/>
                  </a:rPr>
                  <a:t> </a:t>
                </a:r>
                <a:r>
                  <a:rPr lang="en-US" altLang="zh-CN" sz="1200" dirty="0" smtClean="0">
                    <a:solidFill>
                      <a:srgbClr val="0000FF"/>
                    </a:solidFill>
                    <a:latin typeface="Times New Roman" pitchFamily="18" charset="0"/>
                    <a:cs typeface="Times New Roman" pitchFamily="18" charset="0"/>
                  </a:rPr>
                  <a:t>equation</a:t>
                </a:r>
                <a:r>
                  <a:rPr lang="en-US" altLang="zh-CN" sz="1200" dirty="0" smtClean="0">
                    <a:latin typeface="Times New Roman" pitchFamily="18" charset="0"/>
                    <a:cs typeface="Times New Roman" pitchFamily="18" charset="0"/>
                  </a:rPr>
                  <a:t>: </a:t>
                </a:r>
                <a:endParaRPr lang="zh-CN" altLang="en-US" sz="1200" dirty="0">
                  <a:latin typeface="Times New Roman" pitchFamily="18" charset="0"/>
                  <a:cs typeface="Times New Roman" pitchFamily="18" charset="0"/>
                </a:endParaRPr>
              </a:p>
              <a:p>
                <a:endParaRPr lang="en-US" dirty="0"/>
              </a:p>
            </p:txBody>
          </p:sp>
        </mc:Fallback>
      </mc:AlternateContent>
      <p:sp>
        <p:nvSpPr>
          <p:cNvPr id="4" name="Slide Number Placeholder 3"/>
          <p:cNvSpPr>
            <a:spLocks noGrp="1"/>
          </p:cNvSpPr>
          <p:nvPr>
            <p:ph type="sldNum" sz="quarter" idx="10"/>
          </p:nvPr>
        </p:nvSpPr>
        <p:spPr/>
        <p:txBody>
          <a:bodyPr/>
          <a:lstStyle/>
          <a:p>
            <a:pPr>
              <a:defRPr/>
            </a:pPr>
            <a:fld id="{18337118-CD39-4B65-9ACC-FCD9F364BC5D}" type="slidenum">
              <a:rPr lang="en-US" smtClean="0"/>
              <a:pPr>
                <a:defRPr/>
              </a:pPr>
              <a:t>26</a:t>
            </a:fld>
            <a:endParaRPr lang="en-US"/>
          </a:p>
        </p:txBody>
      </p:sp>
    </p:spTree>
    <p:extLst>
      <p:ext uri="{BB962C8B-B14F-4D97-AF65-F5344CB8AC3E}">
        <p14:creationId xmlns:p14="http://schemas.microsoft.com/office/powerpoint/2010/main" val="1042950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8337118-CD39-4B65-9ACC-FCD9F364BC5D}" type="slidenum">
              <a:rPr lang="en-US" smtClean="0"/>
              <a:pPr>
                <a:defRPr/>
              </a:pPr>
              <a:t>27</a:t>
            </a:fld>
            <a:endParaRPr lang="en-US"/>
          </a:p>
        </p:txBody>
      </p:sp>
    </p:spTree>
    <p:extLst>
      <p:ext uri="{BB962C8B-B14F-4D97-AF65-F5344CB8AC3E}">
        <p14:creationId xmlns:p14="http://schemas.microsoft.com/office/powerpoint/2010/main" val="39712482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4960938" cy="3722687"/>
          </a:xfrm>
        </p:spPr>
      </p:sp>
      <p:sp>
        <p:nvSpPr>
          <p:cNvPr id="3" name="Notes Placeholder 2"/>
          <p:cNvSpPr>
            <a:spLocks noGrp="1"/>
          </p:cNvSpPr>
          <p:nvPr>
            <p:ph type="body" idx="1"/>
          </p:nvPr>
        </p:nvSpPr>
        <p:spPr/>
        <p:txBody>
          <a:bodyPr/>
          <a:lstStyle/>
          <a:p>
            <a:r>
              <a:rPr lang="en-US" dirty="0"/>
              <a:t>Applications: Let’s take an example over land in an</a:t>
            </a:r>
            <a:r>
              <a:rPr lang="en-US" baseline="0" dirty="0"/>
              <a:t> earthquake prone area such as California. All necessary data is available on the web. We aim to plan a cable from Davis to LA. We have the DTM and PGA data downloaded</a:t>
            </a:r>
            <a:endParaRPr lang="en-GB" dirty="0"/>
          </a:p>
        </p:txBody>
      </p:sp>
      <p:sp>
        <p:nvSpPr>
          <p:cNvPr id="4" name="Slide Number Placeholder 3"/>
          <p:cNvSpPr>
            <a:spLocks noGrp="1"/>
          </p:cNvSpPr>
          <p:nvPr>
            <p:ph type="sldNum" sz="quarter" idx="10"/>
          </p:nvPr>
        </p:nvSpPr>
        <p:spPr/>
        <p:txBody>
          <a:bodyPr/>
          <a:lstStyle/>
          <a:p>
            <a:pPr>
              <a:defRPr/>
            </a:pPr>
            <a:fld id="{18337118-CD39-4B65-9ACC-FCD9F364BC5D}" type="slidenum">
              <a:rPr lang="en-US" smtClean="0"/>
              <a:pPr>
                <a:defRPr/>
              </a:pPr>
              <a:t>28</a:t>
            </a:fld>
            <a:endParaRPr lang="en-US"/>
          </a:p>
        </p:txBody>
      </p:sp>
    </p:spTree>
    <p:extLst>
      <p:ext uri="{BB962C8B-B14F-4D97-AF65-F5344CB8AC3E}">
        <p14:creationId xmlns:p14="http://schemas.microsoft.com/office/powerpoint/2010/main" val="34085289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4960938" cy="3722687"/>
          </a:xfrm>
        </p:spPr>
      </p:sp>
      <p:sp>
        <p:nvSpPr>
          <p:cNvPr id="3" name="Notes Placeholder 2"/>
          <p:cNvSpPr>
            <a:spLocks noGrp="1"/>
          </p:cNvSpPr>
          <p:nvPr>
            <p:ph type="body" idx="1"/>
          </p:nvPr>
        </p:nvSpPr>
        <p:spPr/>
        <p:txBody>
          <a:bodyPr/>
          <a:lstStyle/>
          <a:p>
            <a:r>
              <a:rPr lang="en-US" dirty="0"/>
              <a:t>We convert PGA to PGV using this equation</a:t>
            </a:r>
            <a:r>
              <a:rPr lang="en-US" baseline="0" dirty="0"/>
              <a:t> </a:t>
            </a:r>
            <a:r>
              <a:rPr lang="en-GB" baseline="0" dirty="0"/>
              <a:t>and we convert PGV to failure rate using the </a:t>
            </a:r>
            <a:r>
              <a:rPr lang="en-US" altLang="zh-CN" sz="1200" dirty="0">
                <a:latin typeface="Times New Roman" pitchFamily="18" charset="0"/>
                <a:cs typeface="Times New Roman" pitchFamily="18" charset="0"/>
              </a:rPr>
              <a:t>American Lifelines Alliance formula.</a:t>
            </a:r>
            <a:endParaRPr lang="en-US" dirty="0"/>
          </a:p>
        </p:txBody>
      </p:sp>
      <p:sp>
        <p:nvSpPr>
          <p:cNvPr id="4" name="Slide Number Placeholder 3"/>
          <p:cNvSpPr>
            <a:spLocks noGrp="1"/>
          </p:cNvSpPr>
          <p:nvPr>
            <p:ph type="sldNum" sz="quarter" idx="10"/>
          </p:nvPr>
        </p:nvSpPr>
        <p:spPr/>
        <p:txBody>
          <a:bodyPr/>
          <a:lstStyle/>
          <a:p>
            <a:pPr>
              <a:defRPr/>
            </a:pPr>
            <a:fld id="{18337118-CD39-4B65-9ACC-FCD9F364BC5D}" type="slidenum">
              <a:rPr lang="en-US" smtClean="0"/>
              <a:pPr>
                <a:defRPr/>
              </a:pPr>
              <a:t>29</a:t>
            </a:fld>
            <a:endParaRPr lang="en-US"/>
          </a:p>
        </p:txBody>
      </p:sp>
    </p:spTree>
    <p:extLst>
      <p:ext uri="{BB962C8B-B14F-4D97-AF65-F5344CB8AC3E}">
        <p14:creationId xmlns:p14="http://schemas.microsoft.com/office/powerpoint/2010/main" val="3096677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4960938" cy="3722687"/>
          </a:xfrm>
        </p:spPr>
      </p:sp>
      <p:sp>
        <p:nvSpPr>
          <p:cNvPr id="3" name="Notes Placeholder 2"/>
          <p:cNvSpPr>
            <a:spLocks noGrp="1"/>
          </p:cNvSpPr>
          <p:nvPr>
            <p:ph type="body" idx="1"/>
          </p:nvPr>
        </p:nvSpPr>
        <p:spPr/>
        <p:txBody>
          <a:bodyPr/>
          <a:lstStyle/>
          <a:p>
            <a:r>
              <a:rPr lang="en-US" dirty="0"/>
              <a:t>The elevation data and the PGA data have similar resolution.</a:t>
            </a:r>
            <a:r>
              <a:rPr lang="en-US" baseline="0" dirty="0"/>
              <a:t> Geographic coordinates are transformed into UTM then the Digital terrain model is produced using triangulation </a:t>
            </a:r>
            <a:endParaRPr lang="en-GB" dirty="0"/>
          </a:p>
        </p:txBody>
      </p:sp>
      <p:sp>
        <p:nvSpPr>
          <p:cNvPr id="4" name="Slide Number Placeholder 3"/>
          <p:cNvSpPr>
            <a:spLocks noGrp="1"/>
          </p:cNvSpPr>
          <p:nvPr>
            <p:ph type="sldNum" sz="quarter" idx="10"/>
          </p:nvPr>
        </p:nvSpPr>
        <p:spPr/>
        <p:txBody>
          <a:bodyPr/>
          <a:lstStyle/>
          <a:p>
            <a:pPr>
              <a:defRPr/>
            </a:pPr>
            <a:fld id="{18337118-CD39-4B65-9ACC-FCD9F364BC5D}" type="slidenum">
              <a:rPr lang="en-US" smtClean="0"/>
              <a:pPr>
                <a:defRPr/>
              </a:pPr>
              <a:t>30</a:t>
            </a:fld>
            <a:endParaRPr lang="en-US"/>
          </a:p>
        </p:txBody>
      </p:sp>
    </p:spTree>
    <p:extLst>
      <p:ext uri="{BB962C8B-B14F-4D97-AF65-F5344CB8AC3E}">
        <p14:creationId xmlns:p14="http://schemas.microsoft.com/office/powerpoint/2010/main" val="1295147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4960938" cy="3722687"/>
          </a:xfrm>
        </p:spPr>
      </p:sp>
      <p:sp>
        <p:nvSpPr>
          <p:cNvPr id="3" name="Notes Placeholder 2"/>
          <p:cNvSpPr>
            <a:spLocks noGrp="1"/>
          </p:cNvSpPr>
          <p:nvPr>
            <p:ph type="body" idx="1"/>
          </p:nvPr>
        </p:nvSpPr>
        <p:spPr/>
        <p:txBody>
          <a:bodyPr/>
          <a:lstStyle/>
          <a:p>
            <a:r>
              <a:rPr lang="en-US" dirty="0"/>
              <a:t>Et voila… The problem was to lay a cable from LA to Davis over the</a:t>
            </a:r>
            <a:r>
              <a:rPr lang="en-US" baseline="0" dirty="0"/>
              <a:t> fault. So we set the weight “c” to go from 0.001 to 10 (very large value). For each c value, there is a Pareto optimal path and corresponding values G and H. If c = 0, that means we only consider the repair rate (risk). If c tends to infinite, that means we only consider the laying cost. Here we only show three paths on the surface because it is messy to show all the paths.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itchFamily="18" charset="0"/>
                <a:cs typeface="Times New Roman" pitchFamily="18" charset="0"/>
              </a:rPr>
              <a:t>The magenta </a:t>
            </a:r>
            <a:r>
              <a:rPr lang="en-HK" sz="1200" dirty="0">
                <a:latin typeface="Times New Roman" pitchFamily="18" charset="0"/>
                <a:cs typeface="Times New Roman" pitchFamily="18" charset="0"/>
              </a:rPr>
              <a:t>and the black lines represent the path or path segments that adopt design Level 1 and </a:t>
            </a:r>
            <a:r>
              <a:rPr lang="en-US" sz="1200" dirty="0">
                <a:latin typeface="Times New Roman" pitchFamily="18" charset="0"/>
                <a:cs typeface="Times New Roman" pitchFamily="18" charset="0"/>
              </a:rPr>
              <a:t>design Level 2, respectively. </a:t>
            </a:r>
          </a:p>
          <a:p>
            <a:endParaRPr lang="en-US" baseline="0" dirty="0"/>
          </a:p>
        </p:txBody>
      </p:sp>
      <p:sp>
        <p:nvSpPr>
          <p:cNvPr id="4" name="Slide Number Placeholder 3"/>
          <p:cNvSpPr>
            <a:spLocks noGrp="1"/>
          </p:cNvSpPr>
          <p:nvPr>
            <p:ph type="sldNum" sz="quarter" idx="10"/>
          </p:nvPr>
        </p:nvSpPr>
        <p:spPr/>
        <p:txBody>
          <a:bodyPr/>
          <a:lstStyle/>
          <a:p>
            <a:pPr>
              <a:defRPr/>
            </a:pPr>
            <a:fld id="{18337118-CD39-4B65-9ACC-FCD9F364BC5D}" type="slidenum">
              <a:rPr lang="en-US" smtClean="0"/>
              <a:pPr>
                <a:defRPr/>
              </a:pPr>
              <a:t>31</a:t>
            </a:fld>
            <a:endParaRPr lang="en-US"/>
          </a:p>
        </p:txBody>
      </p:sp>
    </p:spTree>
    <p:extLst>
      <p:ext uri="{BB962C8B-B14F-4D97-AF65-F5344CB8AC3E}">
        <p14:creationId xmlns:p14="http://schemas.microsoft.com/office/powerpoint/2010/main" val="360350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look at this map. This map is the submarine cable map.</a:t>
            </a:r>
            <a:r>
              <a:rPr lang="en-US" baseline="0" dirty="0"/>
              <a:t> All the lines in this map are submarine cables.</a:t>
            </a:r>
          </a:p>
          <a:p>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cs typeface="Times New Roman" pitchFamily="18" charset="0"/>
              </a:rPr>
              <a:t>In short, submarine cables have a significant impact on the</a:t>
            </a:r>
            <a:r>
              <a:rPr lang="en-US" altLang="en-US" sz="1200" baseline="0" dirty="0">
                <a:cs typeface="Times New Roman" pitchFamily="18" charset="0"/>
              </a:rPr>
              <a:t> economy and society. </a:t>
            </a:r>
            <a:r>
              <a:rPr lang="en-HK" sz="1200" b="0" i="0" kern="1200" dirty="0">
                <a:solidFill>
                  <a:schemeClr val="tx1"/>
                </a:solidFill>
                <a:effectLst/>
                <a:latin typeface="+mn-lt"/>
                <a:ea typeface="SimSun" pitchFamily="2" charset="-122"/>
                <a:cs typeface="+mn-cs"/>
              </a:rPr>
              <a:t>This impact has led to huge investments</a:t>
            </a:r>
            <a:r>
              <a:rPr lang="en-HK" sz="1200" b="0" i="0" kern="1200" baseline="0" dirty="0">
                <a:solidFill>
                  <a:schemeClr val="tx1"/>
                </a:solidFill>
                <a:effectLst/>
                <a:latin typeface="+mn-lt"/>
                <a:ea typeface="SimSun" pitchFamily="2" charset="-122"/>
                <a:cs typeface="+mn-cs"/>
              </a:rPr>
              <a:t> </a:t>
            </a:r>
            <a:r>
              <a:rPr lang="en-HK" sz="1200" b="0" i="0" kern="1200" dirty="0">
                <a:solidFill>
                  <a:schemeClr val="tx1"/>
                </a:solidFill>
                <a:effectLst/>
                <a:latin typeface="+mn-lt"/>
                <a:ea typeface="SimSun" pitchFamily="2" charset="-122"/>
                <a:cs typeface="+mn-cs"/>
              </a:rPr>
              <a:t>in new submarine cable systems.</a:t>
            </a:r>
            <a:endParaRPr lang="en-US" baseline="0" dirty="0"/>
          </a:p>
          <a:p>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Submarine cable is one of critical infrastructure. These cables carry </a:t>
            </a:r>
            <a:r>
              <a:rPr lang="en-US" altLang="en-US" sz="1200" dirty="0">
                <a:cs typeface="Times New Roman" pitchFamily="18" charset="0"/>
              </a:rPr>
              <a:t>more than 99% of the international voice and data traffic nowadays.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cs typeface="Times New Roman" pitchFamily="18" charset="0"/>
              </a:rPr>
              <a:t>There</a:t>
            </a:r>
            <a:r>
              <a:rPr lang="en-US" altLang="en-US" sz="1200" baseline="0" dirty="0">
                <a:cs typeface="Times New Roman" pitchFamily="18" charset="0"/>
              </a:rPr>
              <a:t> are a</a:t>
            </a:r>
            <a:r>
              <a:rPr lang="en-US" altLang="en-US" sz="1200" dirty="0">
                <a:cs typeface="Times New Roman" pitchFamily="18" charset="0"/>
              </a:rPr>
              <a:t> total of 321 submarine cables (293 in-service and 28 planned) by the year 2016.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cs typeface="Times New Roman" pitchFamily="18" charset="0"/>
              </a:rPr>
              <a:t>The</a:t>
            </a:r>
            <a:r>
              <a:rPr lang="en-US" altLang="en-US" sz="1200" baseline="0" dirty="0">
                <a:cs typeface="Times New Roman" pitchFamily="18" charset="0"/>
              </a:rPr>
              <a:t> t</a:t>
            </a:r>
            <a:r>
              <a:rPr lang="en-US" altLang="en-US" sz="1200" dirty="0">
                <a:cs typeface="Times New Roman" pitchFamily="18" charset="0"/>
              </a:rPr>
              <a:t>otal length</a:t>
            </a:r>
            <a:r>
              <a:rPr lang="en-US" altLang="en-US" sz="1200" baseline="0" dirty="0">
                <a:cs typeface="Times New Roman" pitchFamily="18" charset="0"/>
              </a:rPr>
              <a:t> of these cables is </a:t>
            </a:r>
            <a:r>
              <a:rPr lang="en-US" altLang="en-US" sz="1200" dirty="0">
                <a:cs typeface="Times New Roman" pitchFamily="18" charset="0"/>
              </a:rPr>
              <a:t>over eight</a:t>
            </a:r>
            <a:r>
              <a:rPr lang="en-US" altLang="en-US" sz="1200" baseline="0" dirty="0">
                <a:cs typeface="Times New Roman" pitchFamily="18" charset="0"/>
              </a:rPr>
              <a:t> hundred thousand</a:t>
            </a:r>
            <a:r>
              <a:rPr lang="en-US" altLang="en-US" sz="1200" dirty="0">
                <a:cs typeface="Times New Roman" pitchFamily="18" charset="0"/>
              </a:rPr>
              <a:t> km.</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dirty="0">
              <a:cs typeface="Times New Roman"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cs typeface="Times New Roman" pitchFamily="18" charset="0"/>
              </a:rPr>
              <a:t>In short, submarine cables have a significant impact on the</a:t>
            </a:r>
            <a:r>
              <a:rPr lang="en-US" altLang="en-US" sz="1200" baseline="0" dirty="0">
                <a:cs typeface="Times New Roman" pitchFamily="18" charset="0"/>
              </a:rPr>
              <a:t> economy and society. </a:t>
            </a:r>
            <a:r>
              <a:rPr lang="en-HK" sz="1200" b="0" i="0" kern="1200" dirty="0">
                <a:solidFill>
                  <a:schemeClr val="tx1"/>
                </a:solidFill>
                <a:effectLst/>
                <a:latin typeface="+mn-lt"/>
                <a:ea typeface="SimSun" pitchFamily="2" charset="-122"/>
                <a:cs typeface="+mn-cs"/>
              </a:rPr>
              <a:t>This impact has led to huge investments</a:t>
            </a:r>
            <a:r>
              <a:rPr lang="en-HK" sz="1200" b="0" i="0" kern="1200" baseline="0" dirty="0">
                <a:solidFill>
                  <a:schemeClr val="tx1"/>
                </a:solidFill>
                <a:effectLst/>
                <a:latin typeface="+mn-lt"/>
                <a:ea typeface="SimSun" pitchFamily="2" charset="-122"/>
                <a:cs typeface="+mn-cs"/>
              </a:rPr>
              <a:t> </a:t>
            </a:r>
            <a:r>
              <a:rPr lang="en-HK" sz="1200" b="0" i="0" kern="1200" dirty="0">
                <a:solidFill>
                  <a:schemeClr val="tx1"/>
                </a:solidFill>
                <a:effectLst/>
                <a:latin typeface="+mn-lt"/>
                <a:ea typeface="SimSun" pitchFamily="2" charset="-122"/>
                <a:cs typeface="+mn-cs"/>
              </a:rPr>
              <a:t>in new submarine cable systems.</a:t>
            </a:r>
            <a:endParaRPr lang="en-US" altLang="en-US" sz="1200" dirty="0">
              <a:cs typeface="Times New Roman"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dirty="0">
              <a:cs typeface="Times New Roman"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dirty="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18337118-CD39-4B65-9ACC-FCD9F364BC5D}" type="slidenum">
              <a:rPr lang="en-US" smtClean="0"/>
              <a:pPr>
                <a:defRPr/>
              </a:pPr>
              <a:t>4</a:t>
            </a:fld>
            <a:endParaRPr lang="en-US"/>
          </a:p>
        </p:txBody>
      </p:sp>
    </p:spTree>
    <p:extLst>
      <p:ext uri="{BB962C8B-B14F-4D97-AF65-F5344CB8AC3E}">
        <p14:creationId xmlns:p14="http://schemas.microsoft.com/office/powerpoint/2010/main" val="6910276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4960938" cy="3722687"/>
          </a:xfrm>
        </p:spPr>
      </p:sp>
      <p:sp>
        <p:nvSpPr>
          <p:cNvPr id="3" name="Notes Placeholder 2"/>
          <p:cNvSpPr>
            <a:spLocks noGrp="1"/>
          </p:cNvSpPr>
          <p:nvPr>
            <p:ph type="body" idx="1"/>
          </p:nvPr>
        </p:nvSpPr>
        <p:spPr/>
        <p:txBody>
          <a:bodyPr/>
          <a:lstStyle/>
          <a:p>
            <a:r>
              <a:rPr lang="en-US" sz="1200" dirty="0"/>
              <a:t>Again, the variation</a:t>
            </a:r>
            <a:r>
              <a:rPr lang="en-US" sz="1200" baseline="0" dirty="0"/>
              <a:t> of </a:t>
            </a:r>
            <a:r>
              <a:rPr lang="en-US" sz="1200" dirty="0"/>
              <a:t>the weight c from a very small value to a very large value allows us to find the Pareto optimal solutions and get the Pareto front. If for example the budget is 610 dollars, the node located in the black rectangular with cost 610 has a total number of repairs 53(maybe).</a:t>
            </a:r>
            <a:r>
              <a:rPr lang="en-US" sz="1200" baseline="0" dirty="0"/>
              <a:t> As we saw on the previous slide, the path in the middle (triangle) can be considered as an optimal path (Previous slide) but the other path are as well optimal depending on the operator preference, &gt;cost or &gt; risk!!!. The circle and the plus are on the extreme of the Pareto Front.</a:t>
            </a:r>
          </a:p>
          <a:p>
            <a:endParaRPr lang="en-US" sz="1200" baseline="0" dirty="0"/>
          </a:p>
          <a:p>
            <a:r>
              <a:rPr lang="en-US" sz="1200" b="1" baseline="0" dirty="0"/>
              <a:t>Because there may be so many paths, all the data is in the storage memory. When we input a cost (or total number of repairs), the corresponding total number of repairs (or cost) and the path will be produced.</a:t>
            </a:r>
            <a:endParaRPr lang="en-US" sz="1200" b="1" dirty="0"/>
          </a:p>
        </p:txBody>
      </p:sp>
      <p:sp>
        <p:nvSpPr>
          <p:cNvPr id="4" name="Slide Number Placeholder 3"/>
          <p:cNvSpPr>
            <a:spLocks noGrp="1"/>
          </p:cNvSpPr>
          <p:nvPr>
            <p:ph type="sldNum" sz="quarter" idx="10"/>
          </p:nvPr>
        </p:nvSpPr>
        <p:spPr/>
        <p:txBody>
          <a:bodyPr/>
          <a:lstStyle/>
          <a:p>
            <a:pPr>
              <a:defRPr/>
            </a:pPr>
            <a:fld id="{18337118-CD39-4B65-9ACC-FCD9F364BC5D}" type="slidenum">
              <a:rPr lang="en-US" smtClean="0"/>
              <a:pPr>
                <a:defRPr/>
              </a:pPr>
              <a:t>32</a:t>
            </a:fld>
            <a:endParaRPr lang="en-US"/>
          </a:p>
        </p:txBody>
      </p:sp>
    </p:spTree>
    <p:extLst>
      <p:ext uri="{BB962C8B-B14F-4D97-AF65-F5344CB8AC3E}">
        <p14:creationId xmlns:p14="http://schemas.microsoft.com/office/powerpoint/2010/main" val="30867971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a:latin typeface="Times New Roman" pitchFamily="18" charset="0"/>
                <a:cs typeface="Times New Roman" pitchFamily="18" charset="0"/>
              </a:rPr>
              <a:t>The laying cost consists of two components: (1) a direction-dependent laying cost that depends on the direction of the path and the slope of the terrain in order to account for instability risk of the ROV; (2) a direction-independent laying cost that encompasses all other costs, such as </a:t>
            </a:r>
            <a:r>
              <a:rPr lang="en-HK" sz="1200" dirty="0" err="1">
                <a:latin typeface="Times New Roman" pitchFamily="18" charset="0"/>
                <a:cs typeface="Times New Roman" pitchFamily="18" charset="0"/>
              </a:rPr>
              <a:t>labor</a:t>
            </a:r>
            <a:r>
              <a:rPr lang="en-HK" sz="1200" dirty="0">
                <a:latin typeface="Times New Roman" pitchFamily="18" charset="0"/>
                <a:cs typeface="Times New Roman" pitchFamily="18" charset="0"/>
              </a:rPr>
              <a:t>, licenses and protection level mentioned above.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dirty="0">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a:latin typeface="Times New Roman" pitchFamily="18" charset="0"/>
                <a:cs typeface="Times New Roman" pitchFamily="18" charset="0"/>
              </a:rPr>
              <a:t>In current industry practice, cable burying by using a Remotely operated vehicle (ROV) is a major method to protect a cable from being damaged by human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a:latin typeface="Times New Roman" pitchFamily="18" charset="0"/>
                <a:cs typeface="Times New Roman" pitchFamily="18" charset="0"/>
              </a:rPr>
              <a:t>Remotely operated vehicle (ROV), which is designed to assist burial of cables in water depths of less than 1000 m where seabed conditions allow.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dirty="0">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a:latin typeface="Times New Roman" pitchFamily="18" charset="0"/>
                <a:cs typeface="Times New Roman" pitchFamily="18" charset="0"/>
              </a:rPr>
              <a:t>The laying cost consists of two components: (1) a direction-dependent laying cost that depends on the direction of the path and the slope of the terrain in order to account for instability risk of the ROV; (2) a direction-independent laying cost that encompasses all other costs, such as </a:t>
            </a:r>
            <a:r>
              <a:rPr lang="en-HK" sz="1200" dirty="0" err="1">
                <a:latin typeface="Times New Roman" pitchFamily="18" charset="0"/>
                <a:cs typeface="Times New Roman" pitchFamily="18" charset="0"/>
              </a:rPr>
              <a:t>labor</a:t>
            </a:r>
            <a:r>
              <a:rPr lang="en-HK" sz="1200" dirty="0">
                <a:latin typeface="Times New Roman" pitchFamily="18" charset="0"/>
                <a:cs typeface="Times New Roman" pitchFamily="18" charset="0"/>
              </a:rPr>
              <a:t>, licenses and protection level mentioned above.</a:t>
            </a:r>
            <a:endParaRPr lang="en-US" sz="1200" dirty="0">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dirty="0">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D3AF6070-33A3-40E6-B999-9DE5EDFC7CAE}" type="slidenum">
              <a:rPr lang="en-HK" smtClean="0"/>
              <a:t>34</a:t>
            </a:fld>
            <a:endParaRPr lang="en-HK"/>
          </a:p>
        </p:txBody>
      </p:sp>
    </p:spTree>
    <p:extLst>
      <p:ext uri="{BB962C8B-B14F-4D97-AF65-F5344CB8AC3E}">
        <p14:creationId xmlns:p14="http://schemas.microsoft.com/office/powerpoint/2010/main" val="24023497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a:latin typeface="Times New Roman" pitchFamily="18" charset="0"/>
                <a:cs typeface="Times New Roman" pitchFamily="18" charset="0"/>
              </a:rPr>
              <a:t>To incorporate the two considerations of the side slope and the slope perpendicular to the path, we use an exponential function to model the direction-dependent part of the cable laying cost related to terrain slopes which is defined as follows,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dirty="0">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dirty="0"/>
              <a:t>Inclusion of the direction-independent component h2(x, u) gives the unit-length laying cost function h(x, a, u) as</a:t>
            </a:r>
            <a:endParaRPr lang="en-HK" sz="1200" dirty="0">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D3AF6070-33A3-40E6-B999-9DE5EDFC7CAE}" type="slidenum">
              <a:rPr lang="en-HK" smtClean="0"/>
              <a:t>36</a:t>
            </a:fld>
            <a:endParaRPr lang="en-HK"/>
          </a:p>
        </p:txBody>
      </p:sp>
    </p:spTree>
    <p:extLst>
      <p:ext uri="{BB962C8B-B14F-4D97-AF65-F5344CB8AC3E}">
        <p14:creationId xmlns:p14="http://schemas.microsoft.com/office/powerpoint/2010/main" val="28194541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4960938" cy="3722687"/>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Then we set the problem… Minimum</a:t>
            </a:r>
            <a:r>
              <a:rPr lang="en-US" baseline="0" dirty="0"/>
              <a:t> risk doesn’t go well with minimum cost, it is a multi-objective </a:t>
            </a:r>
            <a:r>
              <a:rPr lang="en-US" baseline="0" dirty="0" err="1"/>
              <a:t>variational</a:t>
            </a:r>
            <a:r>
              <a:rPr lang="en-US" baseline="0" dirty="0"/>
              <a:t> optimization problem. So we bring the H (Cost) and G (Fault) and put them together in a formula to get a single objective </a:t>
            </a:r>
            <a:r>
              <a:rPr lang="en-US" baseline="0" dirty="0" err="1"/>
              <a:t>variational</a:t>
            </a:r>
            <a:r>
              <a:rPr lang="en-US" baseline="0" dirty="0"/>
              <a:t> problem where Gamma is </a:t>
            </a:r>
            <a:r>
              <a:rPr lang="el-GR" sz="1200" i="1" dirty="0">
                <a:latin typeface="Times New Roman" pitchFamily="18" charset="0"/>
                <a:cs typeface="Times New Roman" pitchFamily="18" charset="0"/>
              </a:rPr>
              <a:t>γ</a:t>
            </a:r>
            <a:r>
              <a:rPr lang="en-HK" sz="1200" dirty="0">
                <a:latin typeface="Times New Roman" pitchFamily="18" charset="0"/>
                <a:cs typeface="Times New Roman" pitchFamily="18" charset="0"/>
              </a:rPr>
              <a:t> is the (Lipschitz) continuous path of a cable</a:t>
            </a:r>
            <a:r>
              <a:rPr lang="en-US" baseline="0" dirty="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HK" sz="1200" dirty="0"/>
              <a:t>This</a:t>
            </a:r>
            <a:r>
              <a:rPr lang="en-HK" sz="1200" baseline="0" dirty="0"/>
              <a:t> lead us to solve 1 </a:t>
            </a:r>
            <a:r>
              <a:rPr lang="en-HK" sz="1200" baseline="0" dirty="0" err="1"/>
              <a:t>variational</a:t>
            </a:r>
            <a:r>
              <a:rPr lang="en-HK" sz="1200" baseline="0" dirty="0"/>
              <a:t> problem.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HK" sz="120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Pareto Optimal </a:t>
            </a:r>
            <a:r>
              <a:rPr lang="en-US" sz="1200" dirty="0"/>
              <a:t>is a state that means </a:t>
            </a:r>
            <a:r>
              <a:rPr lang="en-HK" sz="1200" dirty="0"/>
              <a:t>it is impossible to make one objective better without making at least another objective worse. </a:t>
            </a:r>
            <a:endParaRPr lang="en-US" dirty="0"/>
          </a:p>
        </p:txBody>
      </p:sp>
      <p:sp>
        <p:nvSpPr>
          <p:cNvPr id="4" name="Slide Number Placeholder 3"/>
          <p:cNvSpPr>
            <a:spLocks noGrp="1"/>
          </p:cNvSpPr>
          <p:nvPr>
            <p:ph type="sldNum" sz="quarter" idx="10"/>
          </p:nvPr>
        </p:nvSpPr>
        <p:spPr/>
        <p:txBody>
          <a:bodyPr/>
          <a:lstStyle/>
          <a:p>
            <a:pPr>
              <a:defRPr/>
            </a:pPr>
            <a:fld id="{18337118-CD39-4B65-9ACC-FCD9F364BC5D}" type="slidenum">
              <a:rPr lang="en-US" smtClean="0"/>
              <a:pPr>
                <a:defRPr/>
              </a:pPr>
              <a:t>37</a:t>
            </a:fld>
            <a:endParaRPr lang="en-US"/>
          </a:p>
        </p:txBody>
      </p:sp>
    </p:spTree>
    <p:extLst>
      <p:ext uri="{BB962C8B-B14F-4D97-AF65-F5344CB8AC3E}">
        <p14:creationId xmlns:p14="http://schemas.microsoft.com/office/powerpoint/2010/main" val="27613467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4960938" cy="3722687"/>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Then we set the problem… Minimum</a:t>
            </a:r>
            <a:r>
              <a:rPr lang="en-US" baseline="0" dirty="0"/>
              <a:t> risk doesn’t go well with minimum cost, it is a multi-objective </a:t>
            </a:r>
            <a:r>
              <a:rPr lang="en-US" baseline="0" dirty="0" err="1"/>
              <a:t>variational</a:t>
            </a:r>
            <a:r>
              <a:rPr lang="en-US" baseline="0" dirty="0"/>
              <a:t> optimization problem. So we bring the H (Cost) and G (Fault) and put them together in a formula to get a single objective </a:t>
            </a:r>
            <a:r>
              <a:rPr lang="en-US" baseline="0" dirty="0" err="1"/>
              <a:t>variational</a:t>
            </a:r>
            <a:r>
              <a:rPr lang="en-US" baseline="0" dirty="0"/>
              <a:t> problem where Gamma is </a:t>
            </a:r>
            <a:r>
              <a:rPr lang="el-GR" sz="1200" i="1" dirty="0">
                <a:latin typeface="Times New Roman" pitchFamily="18" charset="0"/>
                <a:cs typeface="Times New Roman" pitchFamily="18" charset="0"/>
              </a:rPr>
              <a:t>γ</a:t>
            </a:r>
            <a:r>
              <a:rPr lang="en-HK" sz="1200" dirty="0">
                <a:latin typeface="Times New Roman" pitchFamily="18" charset="0"/>
                <a:cs typeface="Times New Roman" pitchFamily="18" charset="0"/>
              </a:rPr>
              <a:t> is the (Lipschitz) continuous path of a cable</a:t>
            </a:r>
            <a:r>
              <a:rPr lang="en-US" baseline="0" dirty="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HK" sz="1200" dirty="0"/>
              <a:t>This</a:t>
            </a:r>
            <a:r>
              <a:rPr lang="en-HK" sz="1200" baseline="0" dirty="0"/>
              <a:t> lead us to solve 1 </a:t>
            </a:r>
            <a:r>
              <a:rPr lang="en-HK" sz="1200" baseline="0" dirty="0" err="1"/>
              <a:t>variational</a:t>
            </a:r>
            <a:r>
              <a:rPr lang="en-HK" sz="1200" baseline="0" dirty="0"/>
              <a:t> problem.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HK" sz="120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Pareto Optimal </a:t>
            </a:r>
            <a:r>
              <a:rPr lang="en-US" sz="1200" dirty="0"/>
              <a:t>is a state that means </a:t>
            </a:r>
            <a:r>
              <a:rPr lang="en-HK" sz="1200" dirty="0"/>
              <a:t>it is impossible to make one objective better without making at least another objective worse. </a:t>
            </a:r>
            <a:endParaRPr lang="en-US" dirty="0"/>
          </a:p>
        </p:txBody>
      </p:sp>
      <p:sp>
        <p:nvSpPr>
          <p:cNvPr id="4" name="Slide Number Placeholder 3"/>
          <p:cNvSpPr>
            <a:spLocks noGrp="1"/>
          </p:cNvSpPr>
          <p:nvPr>
            <p:ph type="sldNum" sz="quarter" idx="10"/>
          </p:nvPr>
        </p:nvSpPr>
        <p:spPr/>
        <p:txBody>
          <a:bodyPr/>
          <a:lstStyle/>
          <a:p>
            <a:pPr>
              <a:defRPr/>
            </a:pPr>
            <a:fld id="{18337118-CD39-4B65-9ACC-FCD9F364BC5D}" type="slidenum">
              <a:rPr lang="en-US" smtClean="0"/>
              <a:pPr>
                <a:defRPr/>
              </a:pPr>
              <a:t>38</a:t>
            </a:fld>
            <a:endParaRPr lang="en-US"/>
          </a:p>
        </p:txBody>
      </p:sp>
    </p:spTree>
    <p:extLst>
      <p:ext uri="{BB962C8B-B14F-4D97-AF65-F5344CB8AC3E}">
        <p14:creationId xmlns:p14="http://schemas.microsoft.com/office/powerpoint/2010/main" val="16869319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4960938" cy="3722687"/>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Then we set the problem… Minimum</a:t>
            </a:r>
            <a:r>
              <a:rPr lang="en-US" baseline="0" dirty="0"/>
              <a:t> risk doesn’t go well with minimum cost, it is a multi-objective </a:t>
            </a:r>
            <a:r>
              <a:rPr lang="en-US" baseline="0" dirty="0" err="1"/>
              <a:t>variational</a:t>
            </a:r>
            <a:r>
              <a:rPr lang="en-US" baseline="0" dirty="0"/>
              <a:t> optimization problem. So we bring the H (Cost) and G (Fault) and put them together in a formula to get a single objective </a:t>
            </a:r>
            <a:r>
              <a:rPr lang="en-US" baseline="0" dirty="0" err="1"/>
              <a:t>variational</a:t>
            </a:r>
            <a:r>
              <a:rPr lang="en-US" baseline="0" dirty="0"/>
              <a:t> problem where Gamma is </a:t>
            </a:r>
            <a:r>
              <a:rPr lang="el-GR" sz="1200" i="1" dirty="0">
                <a:latin typeface="Times New Roman" pitchFamily="18" charset="0"/>
                <a:cs typeface="Times New Roman" pitchFamily="18" charset="0"/>
              </a:rPr>
              <a:t>γ</a:t>
            </a:r>
            <a:r>
              <a:rPr lang="en-HK" sz="1200" dirty="0">
                <a:latin typeface="Times New Roman" pitchFamily="18" charset="0"/>
                <a:cs typeface="Times New Roman" pitchFamily="18" charset="0"/>
              </a:rPr>
              <a:t> is the (Lipschitz) continuous path of a cable</a:t>
            </a:r>
            <a:r>
              <a:rPr lang="en-US" baseline="0" dirty="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HK" sz="1200" dirty="0"/>
              <a:t>This</a:t>
            </a:r>
            <a:r>
              <a:rPr lang="en-HK" sz="1200" baseline="0" dirty="0"/>
              <a:t> lead us to solve 1 </a:t>
            </a:r>
            <a:r>
              <a:rPr lang="en-HK" sz="1200" baseline="0" dirty="0" err="1"/>
              <a:t>variational</a:t>
            </a:r>
            <a:r>
              <a:rPr lang="en-HK" sz="1200" baseline="0" dirty="0"/>
              <a:t> problem.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HK" sz="120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Pareto Optimal </a:t>
            </a:r>
            <a:r>
              <a:rPr lang="en-US" sz="1200" dirty="0"/>
              <a:t>is a state that means </a:t>
            </a:r>
            <a:r>
              <a:rPr lang="en-HK" sz="1200" dirty="0"/>
              <a:t>it is impossible to make one objective better without making at least another objective worse. </a:t>
            </a:r>
            <a:endParaRPr lang="en-US" dirty="0"/>
          </a:p>
        </p:txBody>
      </p:sp>
      <p:sp>
        <p:nvSpPr>
          <p:cNvPr id="4" name="Slide Number Placeholder 3"/>
          <p:cNvSpPr>
            <a:spLocks noGrp="1"/>
          </p:cNvSpPr>
          <p:nvPr>
            <p:ph type="sldNum" sz="quarter" idx="10"/>
          </p:nvPr>
        </p:nvSpPr>
        <p:spPr/>
        <p:txBody>
          <a:bodyPr/>
          <a:lstStyle/>
          <a:p>
            <a:pPr>
              <a:defRPr/>
            </a:pPr>
            <a:fld id="{18337118-CD39-4B65-9ACC-FCD9F364BC5D}" type="slidenum">
              <a:rPr lang="en-US" smtClean="0"/>
              <a:pPr>
                <a:defRPr/>
              </a:pPr>
              <a:t>39</a:t>
            </a:fld>
            <a:endParaRPr lang="en-US"/>
          </a:p>
        </p:txBody>
      </p:sp>
    </p:spTree>
    <p:extLst>
      <p:ext uri="{BB962C8B-B14F-4D97-AF65-F5344CB8AC3E}">
        <p14:creationId xmlns:p14="http://schemas.microsoft.com/office/powerpoint/2010/main" val="35173718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4960938" cy="3722687"/>
          </a:xfrm>
        </p:spPr>
      </p:sp>
      <p:sp>
        <p:nvSpPr>
          <p:cNvPr id="3" name="Notes Placeholder 2"/>
          <p:cNvSpPr>
            <a:spLocks noGrp="1"/>
          </p:cNvSpPr>
          <p:nvPr>
            <p:ph type="body" idx="1"/>
          </p:nvPr>
        </p:nvSpPr>
        <p:spPr/>
        <p:txBody>
          <a:bodyPr/>
          <a:lstStyle/>
          <a:p>
            <a:r>
              <a:rPr lang="en-US" dirty="0"/>
              <a:t>Applications: Let’s take an example over land in an</a:t>
            </a:r>
            <a:r>
              <a:rPr lang="en-US" baseline="0" dirty="0"/>
              <a:t> earthquake prone area such as California. All necessary data is available on the web. We aim to plan a cable from Davis to LA. We have the DTM and PGA data downloaded</a:t>
            </a:r>
            <a:endParaRPr lang="en-GB" dirty="0"/>
          </a:p>
        </p:txBody>
      </p:sp>
      <p:sp>
        <p:nvSpPr>
          <p:cNvPr id="4" name="Slide Number Placeholder 3"/>
          <p:cNvSpPr>
            <a:spLocks noGrp="1"/>
          </p:cNvSpPr>
          <p:nvPr>
            <p:ph type="sldNum" sz="quarter" idx="10"/>
          </p:nvPr>
        </p:nvSpPr>
        <p:spPr/>
        <p:txBody>
          <a:bodyPr/>
          <a:lstStyle/>
          <a:p>
            <a:pPr>
              <a:defRPr/>
            </a:pPr>
            <a:fld id="{18337118-CD39-4B65-9ACC-FCD9F364BC5D}" type="slidenum">
              <a:rPr lang="en-US" smtClean="0"/>
              <a:pPr>
                <a:defRPr/>
              </a:pPr>
              <a:t>40</a:t>
            </a:fld>
            <a:endParaRPr lang="en-US"/>
          </a:p>
        </p:txBody>
      </p:sp>
    </p:spTree>
    <p:extLst>
      <p:ext uri="{BB962C8B-B14F-4D97-AF65-F5344CB8AC3E}">
        <p14:creationId xmlns:p14="http://schemas.microsoft.com/office/powerpoint/2010/main" val="36993598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4960938" cy="3722687"/>
          </a:xfrm>
        </p:spPr>
      </p:sp>
      <p:sp>
        <p:nvSpPr>
          <p:cNvPr id="3" name="Notes Placeholder 2"/>
          <p:cNvSpPr>
            <a:spLocks noGrp="1"/>
          </p:cNvSpPr>
          <p:nvPr>
            <p:ph type="body" idx="1"/>
          </p:nvPr>
        </p:nvSpPr>
        <p:spPr/>
        <p:txBody>
          <a:bodyPr/>
          <a:lstStyle/>
          <a:p>
            <a:r>
              <a:rPr lang="en-US" sz="1200" dirty="0"/>
              <a:t>Again, the variation</a:t>
            </a:r>
            <a:r>
              <a:rPr lang="en-US" sz="1200" baseline="0" dirty="0"/>
              <a:t> of </a:t>
            </a:r>
            <a:r>
              <a:rPr lang="en-US" sz="1200" dirty="0"/>
              <a:t>the weight c from a very small value to a very large value allows us to find the Pareto optimal solutions and get the Pareto front. If for example the budget is 610 dollars, the node located in the black rectangular with cost 610 has a total number of repairs 53(maybe).</a:t>
            </a:r>
            <a:r>
              <a:rPr lang="en-US" sz="1200" baseline="0" dirty="0"/>
              <a:t> As we saw on the previous slide, the path in the middle (triangle) can be considered as an optimal path (Previous slide) but the other path are as well optimal depending on the operator preference, &gt;cost or &gt; risk!!!. The circle and the plus are on the extreme of the Pareto Front.</a:t>
            </a:r>
          </a:p>
          <a:p>
            <a:endParaRPr lang="en-US" sz="1200" baseline="0" dirty="0"/>
          </a:p>
          <a:p>
            <a:r>
              <a:rPr lang="en-US" sz="1200" b="1" baseline="0" dirty="0"/>
              <a:t>Because there may be so many paths, all the data is in the storage memory. When we input a cost (or total number of repairs), the corresponding total number of repairs (or cost) and the path will be produced.</a:t>
            </a:r>
            <a:endParaRPr lang="en-US" sz="1200" b="1" dirty="0"/>
          </a:p>
        </p:txBody>
      </p:sp>
      <p:sp>
        <p:nvSpPr>
          <p:cNvPr id="4" name="Slide Number Placeholder 3"/>
          <p:cNvSpPr>
            <a:spLocks noGrp="1"/>
          </p:cNvSpPr>
          <p:nvPr>
            <p:ph type="sldNum" sz="quarter" idx="10"/>
          </p:nvPr>
        </p:nvSpPr>
        <p:spPr/>
        <p:txBody>
          <a:bodyPr/>
          <a:lstStyle/>
          <a:p>
            <a:pPr>
              <a:defRPr/>
            </a:pPr>
            <a:fld id="{18337118-CD39-4B65-9ACC-FCD9F364BC5D}" type="slidenum">
              <a:rPr lang="en-US" smtClean="0"/>
              <a:pPr>
                <a:defRPr/>
              </a:pPr>
              <a:t>42</a:t>
            </a:fld>
            <a:endParaRPr lang="en-US"/>
          </a:p>
        </p:txBody>
      </p:sp>
    </p:spTree>
    <p:extLst>
      <p:ext uri="{BB962C8B-B14F-4D97-AF65-F5344CB8AC3E}">
        <p14:creationId xmlns:p14="http://schemas.microsoft.com/office/powerpoint/2010/main" val="19128371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4960938" cy="3722687"/>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Then we set the problem… Minimum</a:t>
            </a:r>
            <a:r>
              <a:rPr lang="en-US" baseline="0" dirty="0"/>
              <a:t> risk doesn’t go well with minimum cost, it is a multi-objective </a:t>
            </a:r>
            <a:r>
              <a:rPr lang="en-US" baseline="0" dirty="0" err="1"/>
              <a:t>variational</a:t>
            </a:r>
            <a:r>
              <a:rPr lang="en-US" baseline="0" dirty="0"/>
              <a:t> optimization problem. So we bring the H (Cost) and G (Fault) and put them together in a formula to get a single objective </a:t>
            </a:r>
            <a:r>
              <a:rPr lang="en-US" baseline="0" dirty="0" err="1"/>
              <a:t>variational</a:t>
            </a:r>
            <a:r>
              <a:rPr lang="en-US" baseline="0" dirty="0"/>
              <a:t> problem where Gamma is </a:t>
            </a:r>
            <a:r>
              <a:rPr lang="el-GR" sz="1200" i="1" dirty="0">
                <a:latin typeface="Times New Roman" pitchFamily="18" charset="0"/>
                <a:cs typeface="Times New Roman" pitchFamily="18" charset="0"/>
              </a:rPr>
              <a:t>γ</a:t>
            </a:r>
            <a:r>
              <a:rPr lang="en-HK" sz="1200" dirty="0">
                <a:latin typeface="Times New Roman" pitchFamily="18" charset="0"/>
                <a:cs typeface="Times New Roman" pitchFamily="18" charset="0"/>
              </a:rPr>
              <a:t> is the (Lipschitz) continuous path of a cable</a:t>
            </a:r>
            <a:r>
              <a:rPr lang="en-US" baseline="0" dirty="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HK" sz="1200" dirty="0"/>
              <a:t>This</a:t>
            </a:r>
            <a:r>
              <a:rPr lang="en-HK" sz="1200" baseline="0" dirty="0"/>
              <a:t> lead us to solve 1 </a:t>
            </a:r>
            <a:r>
              <a:rPr lang="en-HK" sz="1200" baseline="0" dirty="0" err="1"/>
              <a:t>variational</a:t>
            </a:r>
            <a:r>
              <a:rPr lang="en-HK" sz="1200" baseline="0" dirty="0"/>
              <a:t> problem.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HK" sz="120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Pareto Optimal </a:t>
            </a:r>
            <a:r>
              <a:rPr lang="en-US" sz="1200" dirty="0"/>
              <a:t>is a state that means </a:t>
            </a:r>
            <a:r>
              <a:rPr lang="en-HK" sz="1200" dirty="0"/>
              <a:t>it is impossible to make one objective better without making at least another objective worse. </a:t>
            </a:r>
            <a:endParaRPr lang="en-US" dirty="0"/>
          </a:p>
        </p:txBody>
      </p:sp>
      <p:sp>
        <p:nvSpPr>
          <p:cNvPr id="4" name="Slide Number Placeholder 3"/>
          <p:cNvSpPr>
            <a:spLocks noGrp="1"/>
          </p:cNvSpPr>
          <p:nvPr>
            <p:ph type="sldNum" sz="quarter" idx="10"/>
          </p:nvPr>
        </p:nvSpPr>
        <p:spPr/>
        <p:txBody>
          <a:bodyPr/>
          <a:lstStyle/>
          <a:p>
            <a:pPr>
              <a:defRPr/>
            </a:pPr>
            <a:fld id="{18337118-CD39-4B65-9ACC-FCD9F364BC5D}" type="slidenum">
              <a:rPr lang="en-US" smtClean="0"/>
              <a:pPr>
                <a:defRPr/>
              </a:pPr>
              <a:t>47</a:t>
            </a:fld>
            <a:endParaRPr lang="en-US"/>
          </a:p>
        </p:txBody>
      </p:sp>
    </p:spTree>
    <p:extLst>
      <p:ext uri="{BB962C8B-B14F-4D97-AF65-F5344CB8AC3E}">
        <p14:creationId xmlns:p14="http://schemas.microsoft.com/office/powerpoint/2010/main" val="16112472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4960938" cy="3722687"/>
          </a:xfrm>
        </p:spPr>
      </p:sp>
      <p:sp>
        <p:nvSpPr>
          <p:cNvPr id="3" name="Notes Placeholder 2"/>
          <p:cNvSpPr>
            <a:spLocks noGrp="1"/>
          </p:cNvSpPr>
          <p:nvPr>
            <p:ph type="body" idx="1"/>
          </p:nvPr>
        </p:nvSpPr>
        <p:spPr/>
        <p:txBody>
          <a:bodyPr/>
          <a:lstStyle/>
          <a:p>
            <a:r>
              <a:rPr lang="en-US" dirty="0"/>
              <a:t>Applications: Let’s take an example over land in an</a:t>
            </a:r>
            <a:r>
              <a:rPr lang="en-US" baseline="0" dirty="0"/>
              <a:t> earthquake prone area such as California. All necessary data is available on the web. We aim to plan a cable from Davis to LA. We have the DTM and PGA data downloaded</a:t>
            </a:r>
            <a:endParaRPr lang="en-GB" dirty="0"/>
          </a:p>
        </p:txBody>
      </p:sp>
      <p:sp>
        <p:nvSpPr>
          <p:cNvPr id="4" name="Slide Number Placeholder 3"/>
          <p:cNvSpPr>
            <a:spLocks noGrp="1"/>
          </p:cNvSpPr>
          <p:nvPr>
            <p:ph type="sldNum" sz="quarter" idx="10"/>
          </p:nvPr>
        </p:nvSpPr>
        <p:spPr/>
        <p:txBody>
          <a:bodyPr/>
          <a:lstStyle/>
          <a:p>
            <a:pPr>
              <a:defRPr/>
            </a:pPr>
            <a:fld id="{18337118-CD39-4B65-9ACC-FCD9F364BC5D}" type="slidenum">
              <a:rPr lang="en-US" smtClean="0"/>
              <a:pPr>
                <a:defRPr/>
              </a:pPr>
              <a:t>48</a:t>
            </a:fld>
            <a:endParaRPr lang="en-US"/>
          </a:p>
        </p:txBody>
      </p:sp>
    </p:spTree>
    <p:extLst>
      <p:ext uri="{BB962C8B-B14F-4D97-AF65-F5344CB8AC3E}">
        <p14:creationId xmlns:p14="http://schemas.microsoft.com/office/powerpoint/2010/main" val="2784761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xfrm>
            <a:off x="854075" y="744538"/>
            <a:ext cx="4960938" cy="3722687"/>
          </a:xfrm>
          <a:noFill/>
          <a:ln>
            <a:solidFill>
              <a:srgbClr val="000000"/>
            </a:solidFill>
            <a:miter lim="800000"/>
            <a:headEnd/>
            <a:tailEnd/>
          </a:ln>
        </p:spPr>
      </p:sp>
      <p:sp>
        <p:nvSpPr>
          <p:cNvPr id="19458" name="Rectangle 3"/>
          <p:cNvSpPr>
            <a:spLocks noGrp="1"/>
          </p:cNvSpPr>
          <p:nvPr>
            <p:ph type="body" idx="1"/>
          </p:nvPr>
        </p:nvSpPr>
        <p:spPr bwMode="auto">
          <a:noFill/>
        </p:spPr>
        <p:txBody>
          <a:bodyPr wrap="square" numCol="1" anchor="t" anchorCtr="0" compatLnSpc="1">
            <a:prstTxWarp prst="textNoShape">
              <a:avLst/>
            </a:prstTxWarp>
          </a:bodyPr>
          <a:lstStyle/>
          <a:p>
            <a:r>
              <a:rPr lang="en-US" sz="1400" dirty="0"/>
              <a:t>The</a:t>
            </a:r>
            <a:r>
              <a:rPr lang="en-US" sz="1400" baseline="0" dirty="0"/>
              <a:t> survival of a cable rely on many factors, in early stages of this research work, Earthquakes were considered as major hazard to the cable survivability. In 2006 </a:t>
            </a:r>
            <a:r>
              <a:rPr lang="en-US" sz="1400" baseline="0" dirty="0" err="1"/>
              <a:t>Hengchun</a:t>
            </a:r>
            <a:r>
              <a:rPr lang="en-US" sz="1400" baseline="0" dirty="0"/>
              <a:t> Earthquake caused submarine landslides that led to a severe disruption in the internet and phones services in SEA. The disruption lasted several weeks. An incident like that causes a reduction of &gt;1% of GDP per week in a developed country like Switzerland. </a:t>
            </a:r>
          </a:p>
          <a:p>
            <a:endParaRPr lang="en-US" sz="1400" baseline="0" dirty="0"/>
          </a:p>
          <a:p>
            <a:r>
              <a:rPr lang="en-US" sz="1400" baseline="0" dirty="0"/>
              <a:t>Why would this people to do this? Because the cable owners want to save money. They lay cables along the shortest path.</a:t>
            </a:r>
            <a:endParaRPr lang="en-US" sz="1400" dirty="0"/>
          </a:p>
        </p:txBody>
      </p:sp>
    </p:spTree>
    <p:extLst>
      <p:ext uri="{BB962C8B-B14F-4D97-AF65-F5344CB8AC3E}">
        <p14:creationId xmlns:p14="http://schemas.microsoft.com/office/powerpoint/2010/main" val="14506244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dirty="0">
                <a:latin typeface="NimbusRomNo9L-Regu"/>
              </a:rPr>
              <a:t>Case 1 suits a submarine cable system that allows inserting a branching unit on an</a:t>
            </a:r>
            <a:r>
              <a:rPr lang="en-HK" baseline="0" dirty="0">
                <a:latin typeface="NimbusRomNo9L-Regu"/>
              </a:rPr>
              <a:t> </a:t>
            </a:r>
            <a:r>
              <a:rPr lang="en-HK" dirty="0">
                <a:latin typeface="NimbusRomNo9L-Regu"/>
              </a:rPr>
              <a:t>existing cable. Though less practical, this case enables us to obtain a lower bound on</a:t>
            </a:r>
            <a:r>
              <a:rPr lang="en-HK" baseline="0" dirty="0">
                <a:latin typeface="NimbusRomNo9L-Regu"/>
              </a:rPr>
              <a:t> </a:t>
            </a:r>
            <a:r>
              <a:rPr lang="en-HK" dirty="0">
                <a:latin typeface="NimbusRomNo9L-Regu"/>
              </a:rPr>
              <a:t>the cost of cable laying, a matter of significant practical importance. Case 2 works</a:t>
            </a:r>
            <a:r>
              <a:rPr lang="en-HK" baseline="0" dirty="0">
                <a:latin typeface="NimbusRomNo9L-Regu"/>
              </a:rPr>
              <a:t> </a:t>
            </a:r>
            <a:r>
              <a:rPr lang="en-HK" dirty="0">
                <a:latin typeface="NimbusRomNo9L-Regu"/>
              </a:rPr>
              <a:t>for the practical case in which unused branching units exist in the cable system and</a:t>
            </a:r>
            <a:r>
              <a:rPr lang="en-HK" baseline="0" dirty="0">
                <a:latin typeface="NimbusRomNo9L-Regu"/>
              </a:rPr>
              <a:t> </a:t>
            </a:r>
            <a:r>
              <a:rPr lang="en-HK" dirty="0">
                <a:latin typeface="NimbusRomNo9L-Regu"/>
              </a:rPr>
              <a:t>the main trunk allows some of the transmission capacity to be diverted from these</a:t>
            </a:r>
            <a:r>
              <a:rPr lang="en-HK" baseline="0" dirty="0">
                <a:latin typeface="NimbusRomNo9L-Regu"/>
              </a:rPr>
              <a:t> </a:t>
            </a:r>
            <a:r>
              <a:rPr lang="en-HK" dirty="0">
                <a:latin typeface="NimbusRomNo9L-Regu"/>
              </a:rPr>
              <a:t>unused branching units. Case 3 is more appropriate for an end-to-end system and</a:t>
            </a:r>
            <a:r>
              <a:rPr lang="en-HK" baseline="0" dirty="0">
                <a:latin typeface="NimbusRomNo9L-Regu"/>
              </a:rPr>
              <a:t> </a:t>
            </a:r>
            <a:r>
              <a:rPr lang="en-HK" dirty="0">
                <a:latin typeface="NimbusRomNo9L-Regu"/>
              </a:rPr>
              <a:t>does not affect the provision of capacity to the current cable system.</a:t>
            </a:r>
            <a:endParaRPr lang="en-US" dirty="0"/>
          </a:p>
          <a:p>
            <a:endParaRPr lang="en-US" dirty="0"/>
          </a:p>
        </p:txBody>
      </p:sp>
      <p:sp>
        <p:nvSpPr>
          <p:cNvPr id="4" name="Slide Number Placeholder 3"/>
          <p:cNvSpPr>
            <a:spLocks noGrp="1"/>
          </p:cNvSpPr>
          <p:nvPr>
            <p:ph type="sldNum" sz="quarter" idx="10"/>
          </p:nvPr>
        </p:nvSpPr>
        <p:spPr/>
        <p:txBody>
          <a:bodyPr/>
          <a:lstStyle/>
          <a:p>
            <a:fld id="{D3AF6070-33A3-40E6-B999-9DE5EDFC7CAE}" type="slidenum">
              <a:rPr lang="en-HK" smtClean="0"/>
              <a:t>50</a:t>
            </a:fld>
            <a:endParaRPr lang="en-HK"/>
          </a:p>
        </p:txBody>
      </p:sp>
    </p:spTree>
    <p:extLst>
      <p:ext uri="{BB962C8B-B14F-4D97-AF65-F5344CB8AC3E}">
        <p14:creationId xmlns:p14="http://schemas.microsoft.com/office/powerpoint/2010/main" val="23033315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4960938" cy="3722687"/>
          </a:xfrm>
        </p:spPr>
      </p:sp>
      <p:sp>
        <p:nvSpPr>
          <p:cNvPr id="3" name="Notes Placeholder 2"/>
          <p:cNvSpPr>
            <a:spLocks noGrp="1"/>
          </p:cNvSpPr>
          <p:nvPr>
            <p:ph type="body" idx="1"/>
          </p:nvPr>
        </p:nvSpPr>
        <p:spPr/>
        <p:txBody>
          <a:bodyPr/>
          <a:lstStyle/>
          <a:p>
            <a:r>
              <a:rPr lang="en-US" dirty="0"/>
              <a:t>Et voila… The problem was to lay a cable from LA to Davis over the</a:t>
            </a:r>
            <a:r>
              <a:rPr lang="en-US" baseline="0" dirty="0"/>
              <a:t> fault. So we set the weight “c” to go from 0.001 to 10 (very large value). For each c value, there is a Pareto optimal path and corresponding values G and H. If c = 0, that means we only consider the repair rate (risk). If c tends to infinite, that means we only consider the laying cost. Here we only show three paths on the surface because it is messy to show all the paths.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magenta </a:t>
            </a:r>
            <a:r>
              <a:rPr lang="en-HK" dirty="0"/>
              <a:t>and the black lines represent the path or path segments that adopt design Level 1 and </a:t>
            </a:r>
            <a:r>
              <a:rPr lang="en-US" dirty="0"/>
              <a:t>design Level 2, respectively. </a:t>
            </a:r>
          </a:p>
          <a:p>
            <a:endParaRPr lang="en-US" baseline="0" dirty="0"/>
          </a:p>
        </p:txBody>
      </p:sp>
      <p:sp>
        <p:nvSpPr>
          <p:cNvPr id="4" name="Slide Number Placeholder 3"/>
          <p:cNvSpPr>
            <a:spLocks noGrp="1"/>
          </p:cNvSpPr>
          <p:nvPr>
            <p:ph type="sldNum" sz="quarter" idx="10"/>
          </p:nvPr>
        </p:nvSpPr>
        <p:spPr/>
        <p:txBody>
          <a:bodyPr/>
          <a:lstStyle/>
          <a:p>
            <a:pPr>
              <a:defRPr/>
            </a:pPr>
            <a:fld id="{18337118-CD39-4B65-9ACC-FCD9F364BC5D}" type="slidenum">
              <a:rPr lang="en-US" smtClean="0"/>
              <a:pPr>
                <a:defRPr/>
              </a:pPr>
              <a:t>52</a:t>
            </a:fld>
            <a:endParaRPr lang="en-US"/>
          </a:p>
        </p:txBody>
      </p:sp>
    </p:spTree>
    <p:extLst>
      <p:ext uri="{BB962C8B-B14F-4D97-AF65-F5344CB8AC3E}">
        <p14:creationId xmlns:p14="http://schemas.microsoft.com/office/powerpoint/2010/main" val="7868434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4960938" cy="3722687"/>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de-DE" altLang="zh-CN" sz="1200" dirty="0">
              <a:solidFill>
                <a:srgbClr val="FF0000"/>
              </a:solidFill>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pPr>
              <a:defRPr/>
            </a:pPr>
            <a:fld id="{18337118-CD39-4B65-9ACC-FCD9F364BC5D}" type="slidenum">
              <a:rPr lang="en-US" smtClean="0"/>
              <a:pPr>
                <a:defRPr/>
              </a:pPr>
              <a:t>53</a:t>
            </a:fld>
            <a:endParaRPr lang="en-US"/>
          </a:p>
        </p:txBody>
      </p:sp>
    </p:spTree>
    <p:extLst>
      <p:ext uri="{BB962C8B-B14F-4D97-AF65-F5344CB8AC3E}">
        <p14:creationId xmlns:p14="http://schemas.microsoft.com/office/powerpoint/2010/main" val="773699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4960938"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18337118-CD39-4B65-9ACC-FCD9F364BC5D}" type="slidenum">
              <a:rPr lang="en-US" smtClean="0"/>
              <a:pPr>
                <a:defRPr/>
              </a:pPr>
              <a:t>54</a:t>
            </a:fld>
            <a:endParaRPr lang="en-US"/>
          </a:p>
        </p:txBody>
      </p:sp>
    </p:spTree>
    <p:extLst>
      <p:ext uri="{BB962C8B-B14F-4D97-AF65-F5344CB8AC3E}">
        <p14:creationId xmlns:p14="http://schemas.microsoft.com/office/powerpoint/2010/main" val="30252709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bwMode="auto">
          <a:xfrm>
            <a:off x="854075" y="744538"/>
            <a:ext cx="4960938" cy="3722687"/>
          </a:xfrm>
          <a:noFill/>
          <a:ln>
            <a:solidFill>
              <a:srgbClr val="000000"/>
            </a:solidFill>
            <a:miter lim="800000"/>
            <a:headEnd/>
            <a:tailEnd/>
          </a:ln>
        </p:spPr>
      </p:sp>
      <p:sp>
        <p:nvSpPr>
          <p:cNvPr id="27650"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721280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p:spPr>
      </p:sp>
      <p:sp>
        <p:nvSpPr>
          <p:cNvPr id="72706"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2" name="Slide Number Placeholder 1"/>
          <p:cNvSpPr>
            <a:spLocks noGrp="1"/>
          </p:cNvSpPr>
          <p:nvPr>
            <p:ph type="sldNum" sz="quarter" idx="10"/>
          </p:nvPr>
        </p:nvSpPr>
        <p:spPr/>
        <p:txBody>
          <a:bodyPr/>
          <a:lstStyle/>
          <a:p>
            <a:pPr>
              <a:defRPr/>
            </a:pPr>
            <a:fld id="{18337118-CD39-4B65-9ACC-FCD9F364BC5D}" type="slidenum">
              <a:rPr lang="en-US" smtClean="0"/>
              <a:pPr>
                <a:defRPr/>
              </a:pPr>
              <a:t>56</a:t>
            </a:fld>
            <a:endParaRPr lang="en-US"/>
          </a:p>
        </p:txBody>
      </p:sp>
    </p:spTree>
    <p:extLst>
      <p:ext uri="{BB962C8B-B14F-4D97-AF65-F5344CB8AC3E}">
        <p14:creationId xmlns:p14="http://schemas.microsoft.com/office/powerpoint/2010/main" val="14073272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Installing cable with high slack can result in using more cable that is unnecessary and increase the chance</a:t>
            </a:r>
            <a:r>
              <a:rPr lang="en-US" baseline="0" dirty="0"/>
              <a:t> </a:t>
            </a:r>
            <a:r>
              <a:rPr lang="en-US" dirty="0"/>
              <a:t>of unwanted</a:t>
            </a:r>
            <a:r>
              <a:rPr lang="en-US" baseline="0" dirty="0"/>
              <a:t> loops.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On the other hand, installing a cable with tension that is too high will result in suspensions of the cable at the contact point. At these contact points, the cable has a high risk to break.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aseline="0" dirty="0"/>
              <a:t>(On the other hand, installing a cable with tension that is too high will result in suspensions leading to extreme forces at the contact point. This exposes the cable to higher current forces which vibrate the cable causing where and in some cases failure at the heavily loaded contact points.)</a:t>
            </a:r>
            <a:endParaRPr lang="en-US" dirty="0"/>
          </a:p>
        </p:txBody>
      </p:sp>
      <p:sp>
        <p:nvSpPr>
          <p:cNvPr id="4" name="Slide Number Placeholder 3"/>
          <p:cNvSpPr>
            <a:spLocks noGrp="1"/>
          </p:cNvSpPr>
          <p:nvPr>
            <p:ph type="sldNum" sz="quarter" idx="10"/>
          </p:nvPr>
        </p:nvSpPr>
        <p:spPr/>
        <p:txBody>
          <a:bodyPr/>
          <a:lstStyle/>
          <a:p>
            <a:fld id="{D3AF6070-33A3-40E6-B999-9DE5EDFC7CAE}" type="slidenum">
              <a:rPr lang="en-HK" smtClean="0"/>
              <a:t>57</a:t>
            </a:fld>
            <a:endParaRPr lang="en-HK"/>
          </a:p>
        </p:txBody>
      </p:sp>
    </p:spTree>
    <p:extLst>
      <p:ext uri="{BB962C8B-B14F-4D97-AF65-F5344CB8AC3E}">
        <p14:creationId xmlns:p14="http://schemas.microsoft.com/office/powerpoint/2010/main" val="15333224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bwMode="auto">
          <a:xfrm>
            <a:off x="854075" y="744538"/>
            <a:ext cx="4960938" cy="3722687"/>
          </a:xfrm>
          <a:noFill/>
          <a:ln>
            <a:solidFill>
              <a:srgbClr val="000000"/>
            </a:solidFill>
            <a:miter lim="800000"/>
            <a:headEnd/>
            <a:tailEnd/>
          </a:ln>
        </p:spPr>
      </p:sp>
      <p:sp>
        <p:nvSpPr>
          <p:cNvPr id="27650" name="Rectangle 3"/>
          <p:cNvSpPr>
            <a:spLocks noGrp="1"/>
          </p:cNvSpPr>
          <p:nvPr>
            <p:ph type="body" idx="1"/>
          </p:nvPr>
        </p:nvSpPr>
        <p:spPr bwMode="auto">
          <a:noFill/>
        </p:spPr>
        <p:txBody>
          <a:bodyPr wrap="square" numCol="1" anchor="t" anchorCtr="0" compatLnSpc="1">
            <a:prstTxWarp prst="textNoShape">
              <a:avLst/>
            </a:prstTxWarp>
          </a:bodyPr>
          <a:lstStyle/>
          <a:p>
            <a:r>
              <a:rPr lang="en-US" dirty="0"/>
              <a:t>Landform model: A cable is</a:t>
            </a:r>
            <a:r>
              <a:rPr lang="en-US" baseline="0" dirty="0"/>
              <a:t> surface laid or buried. The surface of the cable route or in our jargon, the corridor, is triangulated into 2-D manifold represented in 3-D. The corridor can be defined from data available at the DTS stage</a:t>
            </a:r>
            <a:r>
              <a:rPr lang="en-US" dirty="0"/>
              <a:t> with </a:t>
            </a:r>
            <a:r>
              <a:rPr lang="en-US" baseline="0" dirty="0"/>
              <a:t>lower resolution or post survey data</a:t>
            </a:r>
            <a:r>
              <a:rPr lang="en-US" dirty="0"/>
              <a:t> that is with </a:t>
            </a:r>
            <a:r>
              <a:rPr lang="en-US" baseline="0" dirty="0"/>
              <a:t>higher resolution. This is uniquely represented by a continuous single valued function Z or Elevation data, a function of (X,Y) set of coordinates.</a:t>
            </a:r>
            <a:endParaRPr lang="en-US" dirty="0"/>
          </a:p>
        </p:txBody>
      </p:sp>
    </p:spTree>
    <p:extLst>
      <p:ext uri="{BB962C8B-B14F-4D97-AF65-F5344CB8AC3E}">
        <p14:creationId xmlns:p14="http://schemas.microsoft.com/office/powerpoint/2010/main" val="8632897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2687"/>
          </a:xfrm>
        </p:spPr>
      </p:sp>
      <p:sp>
        <p:nvSpPr>
          <p:cNvPr id="3" name="备注占位符 2"/>
          <p:cNvSpPr>
            <a:spLocks noGrp="1"/>
          </p:cNvSpPr>
          <p:nvPr>
            <p:ph type="body" idx="1"/>
          </p:nvPr>
        </p:nvSpPr>
        <p:spPr/>
        <p:txBody>
          <a:bodyPr/>
          <a:lstStyle/>
          <a:p>
            <a:r>
              <a:rPr lang="en-US" altLang="zh-CN" dirty="0"/>
              <a:t>Cost = combine cost. </a:t>
            </a:r>
            <a:endParaRPr lang="zh-CN" altLang="en-US" dirty="0"/>
          </a:p>
        </p:txBody>
      </p:sp>
      <p:sp>
        <p:nvSpPr>
          <p:cNvPr id="4" name="灯片编号占位符 3"/>
          <p:cNvSpPr>
            <a:spLocks noGrp="1"/>
          </p:cNvSpPr>
          <p:nvPr>
            <p:ph type="sldNum" sz="quarter" idx="10"/>
          </p:nvPr>
        </p:nvSpPr>
        <p:spPr/>
        <p:txBody>
          <a:bodyPr/>
          <a:lstStyle/>
          <a:p>
            <a:pPr>
              <a:defRPr/>
            </a:pPr>
            <a:fld id="{18337118-CD39-4B65-9ACC-FCD9F364BC5D}" type="slidenum">
              <a:rPr lang="en-US" smtClean="0"/>
              <a:pPr>
                <a:defRPr/>
              </a:pPr>
              <a:t>62</a:t>
            </a:fld>
            <a:endParaRPr lang="en-US"/>
          </a:p>
        </p:txBody>
      </p:sp>
    </p:spTree>
    <p:extLst>
      <p:ext uri="{BB962C8B-B14F-4D97-AF65-F5344CB8AC3E}">
        <p14:creationId xmlns:p14="http://schemas.microsoft.com/office/powerpoint/2010/main" val="23870654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2687"/>
          </a:xfrm>
        </p:spPr>
      </p:sp>
      <p:sp>
        <p:nvSpPr>
          <p:cNvPr id="3" name="备注占位符 2"/>
          <p:cNvSpPr>
            <a:spLocks noGrp="1"/>
          </p:cNvSpPr>
          <p:nvPr>
            <p:ph type="body" idx="1"/>
          </p:nvPr>
        </p:nvSpPr>
        <p:spPr/>
        <p:txBody>
          <a:bodyPr/>
          <a:lstStyle/>
          <a:p>
            <a:r>
              <a:rPr lang="en-US" altLang="zh-CN" dirty="0"/>
              <a:t>Cost = combine cost. </a:t>
            </a:r>
            <a:endParaRPr lang="zh-CN" altLang="en-US" dirty="0"/>
          </a:p>
        </p:txBody>
      </p:sp>
      <p:sp>
        <p:nvSpPr>
          <p:cNvPr id="4" name="灯片编号占位符 3"/>
          <p:cNvSpPr>
            <a:spLocks noGrp="1"/>
          </p:cNvSpPr>
          <p:nvPr>
            <p:ph type="sldNum" sz="quarter" idx="10"/>
          </p:nvPr>
        </p:nvSpPr>
        <p:spPr/>
        <p:txBody>
          <a:bodyPr/>
          <a:lstStyle/>
          <a:p>
            <a:pPr>
              <a:defRPr/>
            </a:pPr>
            <a:fld id="{18337118-CD39-4B65-9ACC-FCD9F364BC5D}" type="slidenum">
              <a:rPr lang="en-US" smtClean="0"/>
              <a:pPr>
                <a:defRPr/>
              </a:pPr>
              <a:t>63</a:t>
            </a:fld>
            <a:endParaRPr lang="en-US"/>
          </a:p>
        </p:txBody>
      </p:sp>
    </p:spTree>
    <p:extLst>
      <p:ext uri="{BB962C8B-B14F-4D97-AF65-F5344CB8AC3E}">
        <p14:creationId xmlns:p14="http://schemas.microsoft.com/office/powerpoint/2010/main" val="4095559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TextEdit="1"/>
          </p:cNvSpPr>
          <p:nvPr>
            <p:ph type="sldImg"/>
          </p:nvPr>
        </p:nvSpPr>
        <p:spPr bwMode="auto">
          <a:xfrm>
            <a:off x="854075" y="744538"/>
            <a:ext cx="4960938" cy="3722687"/>
          </a:xfrm>
          <a:noFill/>
          <a:ln>
            <a:solidFill>
              <a:srgbClr val="000000"/>
            </a:solidFill>
            <a:miter lim="800000"/>
            <a:headEnd/>
            <a:tailEnd/>
          </a:ln>
        </p:spPr>
      </p:sp>
      <p:sp>
        <p:nvSpPr>
          <p:cNvPr id="21506" name="Rectangle 3"/>
          <p:cNvSpPr>
            <a:spLocks noGrp="1"/>
          </p:cNvSpPr>
          <p:nvPr>
            <p:ph type="body" idx="1"/>
          </p:nvPr>
        </p:nvSpPr>
        <p:spPr bwMode="auto">
          <a:noFill/>
        </p:spPr>
        <p:txBody>
          <a:bodyPr wrap="square" numCol="1" anchor="t" anchorCtr="0" compatLnSpc="1">
            <a:prstTxWarp prst="textNoShape">
              <a:avLst/>
            </a:prstTxWarp>
          </a:bodyPr>
          <a:lstStyle/>
          <a:p>
            <a:r>
              <a:rPr lang="en-US" sz="1400" dirty="0"/>
              <a:t>In</a:t>
            </a:r>
            <a:r>
              <a:rPr lang="en-US" sz="1400" baseline="0" dirty="0"/>
              <a:t> the Mediterranean Region, earthquakes are common along the Mediterranean ridge and Cyprus arc. Submarine landslides are common on the continental slopes especially in areas with high sedimentation rate like over the Egyptian continental shelf in front of the Nile Delta or the Algerian Shelf.</a:t>
            </a:r>
          </a:p>
          <a:p>
            <a:endParaRPr lang="en-US" sz="1400" baseline="0" dirty="0"/>
          </a:p>
          <a:p>
            <a:r>
              <a:rPr lang="en-US" sz="1400" baseline="0" dirty="0"/>
              <a:t>Ask Joyce for type of fault near Malta</a:t>
            </a:r>
            <a:endParaRPr lang="en-US" sz="1400" dirty="0"/>
          </a:p>
        </p:txBody>
      </p:sp>
    </p:spTree>
    <p:extLst>
      <p:ext uri="{BB962C8B-B14F-4D97-AF65-F5344CB8AC3E}">
        <p14:creationId xmlns:p14="http://schemas.microsoft.com/office/powerpoint/2010/main" val="8529821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sz="1200" b="0" i="0" u="none" strike="noStrike" kern="1200" baseline="0" dirty="0">
                <a:solidFill>
                  <a:schemeClr val="tx1"/>
                </a:solidFill>
                <a:latin typeface="+mn-lt"/>
                <a:ea typeface="+mn-ea"/>
                <a:cs typeface="+mn-cs"/>
              </a:rPr>
              <a:t>The priorities in this case are based on the experience of cable route engineering obtained </a:t>
            </a:r>
            <a:r>
              <a:rPr lang="en-US" sz="1200" b="0" i="0" u="none" strike="noStrike" kern="1200" baseline="0" dirty="0">
                <a:solidFill>
                  <a:schemeClr val="tx1"/>
                </a:solidFill>
                <a:latin typeface="+mn-lt"/>
                <a:ea typeface="+mn-ea"/>
                <a:cs typeface="+mn-cs"/>
              </a:rPr>
              <a:t>from several industry partners.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We then </a:t>
            </a:r>
            <a:r>
              <a:rPr lang="en-HK" sz="1200" b="0" i="0" u="none" strike="noStrike" kern="1200" baseline="0" dirty="0">
                <a:solidFill>
                  <a:schemeClr val="tx1"/>
                </a:solidFill>
                <a:latin typeface="+mn-lt"/>
                <a:ea typeface="+mn-ea"/>
                <a:cs typeface="+mn-cs"/>
              </a:rPr>
              <a:t>apply AHP [16] to translate the qualitative prioritization into weight values for the corresponding design considerations.</a:t>
            </a:r>
            <a:endParaRPr lang="en-US" dirty="0"/>
          </a:p>
        </p:txBody>
      </p:sp>
      <p:sp>
        <p:nvSpPr>
          <p:cNvPr id="4" name="Slide Number Placeholder 3"/>
          <p:cNvSpPr>
            <a:spLocks noGrp="1"/>
          </p:cNvSpPr>
          <p:nvPr>
            <p:ph type="sldNum" sz="quarter" idx="10"/>
          </p:nvPr>
        </p:nvSpPr>
        <p:spPr/>
        <p:txBody>
          <a:bodyPr/>
          <a:lstStyle/>
          <a:p>
            <a:fld id="{D3AF6070-33A3-40E6-B999-9DE5EDFC7CAE}" type="slidenum">
              <a:rPr lang="en-HK" smtClean="0"/>
              <a:t>65</a:t>
            </a:fld>
            <a:endParaRPr lang="en-HK"/>
          </a:p>
        </p:txBody>
      </p:sp>
    </p:spTree>
    <p:extLst>
      <p:ext uri="{BB962C8B-B14F-4D97-AF65-F5344CB8AC3E}">
        <p14:creationId xmlns:p14="http://schemas.microsoft.com/office/powerpoint/2010/main" val="27490971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4960938"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18337118-CD39-4B65-9ACC-FCD9F364BC5D}" type="slidenum">
              <a:rPr lang="en-US" smtClean="0"/>
              <a:pPr>
                <a:defRPr/>
              </a:pPr>
              <a:t>69</a:t>
            </a:fld>
            <a:endParaRPr lang="en-US"/>
          </a:p>
        </p:txBody>
      </p:sp>
    </p:spTree>
    <p:extLst>
      <p:ext uri="{BB962C8B-B14F-4D97-AF65-F5344CB8AC3E}">
        <p14:creationId xmlns:p14="http://schemas.microsoft.com/office/powerpoint/2010/main" val="34687578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4960938"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18337118-CD39-4B65-9ACC-FCD9F364BC5D}" type="slidenum">
              <a:rPr lang="en-US" smtClean="0"/>
              <a:pPr>
                <a:defRPr/>
              </a:pPr>
              <a:t>70</a:t>
            </a:fld>
            <a:endParaRPr lang="en-US"/>
          </a:p>
        </p:txBody>
      </p:sp>
    </p:spTree>
    <p:extLst>
      <p:ext uri="{BB962C8B-B14F-4D97-AF65-F5344CB8AC3E}">
        <p14:creationId xmlns:p14="http://schemas.microsoft.com/office/powerpoint/2010/main" val="3006455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TextEdit="1"/>
          </p:cNvSpPr>
          <p:nvPr>
            <p:ph type="sldImg"/>
          </p:nvPr>
        </p:nvSpPr>
        <p:spPr bwMode="auto">
          <a:xfrm>
            <a:off x="854075" y="744538"/>
            <a:ext cx="4960938" cy="3722687"/>
          </a:xfrm>
          <a:noFill/>
          <a:ln>
            <a:solidFill>
              <a:srgbClr val="000000"/>
            </a:solidFill>
            <a:miter lim="800000"/>
            <a:headEnd/>
            <a:tailEnd/>
          </a:ln>
        </p:spPr>
      </p:sp>
      <p:sp>
        <p:nvSpPr>
          <p:cNvPr id="23554" name="Rectangle 3"/>
          <p:cNvSpPr>
            <a:spLocks noGrp="1"/>
          </p:cNvSpPr>
          <p:nvPr>
            <p:ph type="body" idx="1"/>
          </p:nvPr>
        </p:nvSpPr>
        <p:spPr bwMode="auto">
          <a:noFill/>
        </p:spPr>
        <p:txBody>
          <a:bodyPr wrap="square" numCol="1" anchor="t" anchorCtr="0" compatLnSpc="1">
            <a:prstTxWarp prst="textNoShape">
              <a:avLst/>
            </a:prstTxWarp>
          </a:bodyPr>
          <a:lstStyle/>
          <a:p>
            <a:r>
              <a:rPr lang="en-US" sz="1400" dirty="0"/>
              <a:t>On the west coast of the US the San Andreas Fault complex is active and life threatening</a:t>
            </a:r>
            <a:r>
              <a:rPr lang="en-US" sz="1400" baseline="0" dirty="0"/>
              <a:t>. International cables that transport valuable data between the biggest economy on the planet are always threatened by cable faults due to earthquakes.</a:t>
            </a:r>
            <a:endParaRPr lang="en-US" sz="1400" dirty="0"/>
          </a:p>
          <a:p>
            <a:endParaRPr lang="en-US" sz="1400" dirty="0"/>
          </a:p>
          <a:p>
            <a:r>
              <a:rPr lang="en-US" sz="1400" dirty="0"/>
              <a:t>How are we mitigating this? By</a:t>
            </a:r>
            <a:r>
              <a:rPr lang="en-US" sz="1400" baseline="0" dirty="0"/>
              <a:t> planning for more cables!</a:t>
            </a:r>
            <a:endParaRPr lang="en-US" sz="1400" dirty="0"/>
          </a:p>
        </p:txBody>
      </p:sp>
    </p:spTree>
    <p:extLst>
      <p:ext uri="{BB962C8B-B14F-4D97-AF65-F5344CB8AC3E}">
        <p14:creationId xmlns:p14="http://schemas.microsoft.com/office/powerpoint/2010/main" val="1212197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Stand at different angles to consider how to lay a cable.</a:t>
            </a:r>
          </a:p>
          <a:p>
            <a:endParaRPr lang="en-US" dirty="0"/>
          </a:p>
          <a:p>
            <a:r>
              <a:rPr lang="en-US" dirty="0"/>
              <a:t>Government pay more attention on the public safety, which means government can spend more money to reduce the cable risk.</a:t>
            </a:r>
          </a:p>
          <a:p>
            <a:r>
              <a:rPr lang="en-US" dirty="0"/>
              <a:t>For the infrastructure provider, they focus on the cost saving, that is to say they prefer use less budget to lay the cable. So that the cable may have a high risk.</a:t>
            </a:r>
          </a:p>
        </p:txBody>
      </p:sp>
      <p:sp>
        <p:nvSpPr>
          <p:cNvPr id="4" name="Slide Number Placeholder 3"/>
          <p:cNvSpPr>
            <a:spLocks noGrp="1"/>
          </p:cNvSpPr>
          <p:nvPr>
            <p:ph type="sldNum" sz="quarter" idx="10"/>
          </p:nvPr>
        </p:nvSpPr>
        <p:spPr/>
        <p:txBody>
          <a:bodyPr/>
          <a:lstStyle/>
          <a:p>
            <a:fld id="{D3AF6070-33A3-40E6-B999-9DE5EDFC7CAE}" type="slidenum">
              <a:rPr lang="en-HK" smtClean="0"/>
              <a:t>8</a:t>
            </a:fld>
            <a:endParaRPr lang="en-HK"/>
          </a:p>
        </p:txBody>
      </p:sp>
    </p:spTree>
    <p:extLst>
      <p:ext uri="{BB962C8B-B14F-4D97-AF65-F5344CB8AC3E}">
        <p14:creationId xmlns:p14="http://schemas.microsoft.com/office/powerpoint/2010/main" val="3565008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4960938" cy="3722687"/>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Let’s go back</a:t>
            </a:r>
            <a:r>
              <a:rPr lang="en-US" baseline="0" dirty="0"/>
              <a:t> to </a:t>
            </a:r>
            <a:r>
              <a:rPr lang="en-US" baseline="0" dirty="0" err="1"/>
              <a:t>Hengchun</a:t>
            </a:r>
            <a:r>
              <a:rPr lang="en-US" baseline="0" dirty="0"/>
              <a:t> Earthquake which is the inspiration of this work, the incident generated faults on 8 systems, which were damaged again by the </a:t>
            </a:r>
            <a:r>
              <a:rPr lang="en-US" baseline="0" dirty="0" err="1"/>
              <a:t>Ryuku</a:t>
            </a:r>
            <a:r>
              <a:rPr lang="en-US" baseline="0" dirty="0"/>
              <a:t> Islands earthquake. New cable system off Taiwan are now being planned differently to mitigate the risk from earthquake and their subsequent hazards. The 2 cable systems (i.e. TPE and TGN) laid in 2008 and 2009 were not affected by the Ryukyu Islands earthquake.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Our cable planning takes into consideration other factors as well or problematic areas -&gt; next slide </a:t>
            </a:r>
          </a:p>
        </p:txBody>
      </p:sp>
      <p:sp>
        <p:nvSpPr>
          <p:cNvPr id="4" name="Slide Number Placeholder 3"/>
          <p:cNvSpPr>
            <a:spLocks noGrp="1"/>
          </p:cNvSpPr>
          <p:nvPr>
            <p:ph type="sldNum" sz="quarter" idx="10"/>
          </p:nvPr>
        </p:nvSpPr>
        <p:spPr/>
        <p:txBody>
          <a:bodyPr/>
          <a:lstStyle/>
          <a:p>
            <a:pPr>
              <a:defRPr/>
            </a:pPr>
            <a:fld id="{18337118-CD39-4B65-9ACC-FCD9F364BC5D}" type="slidenum">
              <a:rPr lang="en-US" smtClean="0"/>
              <a:pPr>
                <a:defRPr/>
              </a:pPr>
              <a:t>9</a:t>
            </a:fld>
            <a:endParaRPr lang="en-US"/>
          </a:p>
        </p:txBody>
      </p:sp>
    </p:spTree>
    <p:extLst>
      <p:ext uri="{BB962C8B-B14F-4D97-AF65-F5344CB8AC3E}">
        <p14:creationId xmlns:p14="http://schemas.microsoft.com/office/powerpoint/2010/main" val="425421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p:spPr>
      </p:sp>
      <p:sp>
        <p:nvSpPr>
          <p:cNvPr id="25602" name="Rectangle 3"/>
          <p:cNvSpPr>
            <a:spLocks noGrp="1"/>
          </p:cNvSpPr>
          <p:nvPr>
            <p:ph type="body" idx="1"/>
          </p:nvPr>
        </p:nvSpPr>
        <p:spPr bwMode="auto">
          <a:noFill/>
        </p:spPr>
        <p:txBody>
          <a:bodyPr wrap="square" numCol="1" anchor="t" anchorCtr="0" compatLnSpc="1">
            <a:prstTxWarp prst="textNoShape">
              <a:avLst/>
            </a:prstTxWarp>
          </a:bodyPr>
          <a:lstStyle/>
          <a:p>
            <a:endParaRPr lang="en-US" sz="1400" dirty="0"/>
          </a:p>
        </p:txBody>
      </p:sp>
      <p:sp>
        <p:nvSpPr>
          <p:cNvPr id="2" name="Slide Number Placeholder 1"/>
          <p:cNvSpPr>
            <a:spLocks noGrp="1"/>
          </p:cNvSpPr>
          <p:nvPr>
            <p:ph type="sldNum" sz="quarter" idx="10"/>
          </p:nvPr>
        </p:nvSpPr>
        <p:spPr/>
        <p:txBody>
          <a:bodyPr/>
          <a:lstStyle/>
          <a:p>
            <a:pPr>
              <a:defRPr/>
            </a:pPr>
            <a:fld id="{18337118-CD39-4B65-9ACC-FCD9F364BC5D}" type="slidenum">
              <a:rPr lang="en-US" smtClean="0"/>
              <a:pPr>
                <a:defRPr/>
              </a:pPr>
              <a:t>10</a:t>
            </a:fld>
            <a:endParaRPr lang="en-US"/>
          </a:p>
        </p:txBody>
      </p:sp>
    </p:spTree>
    <p:extLst>
      <p:ext uri="{BB962C8B-B14F-4D97-AF65-F5344CB8AC3E}">
        <p14:creationId xmlns:p14="http://schemas.microsoft.com/office/powerpoint/2010/main" val="1959354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35666" y="1122363"/>
            <a:ext cx="8478456" cy="1858118"/>
          </a:xfrm>
        </p:spPr>
        <p:txBody>
          <a:bodyPr anchor="ctr">
            <a:normAutofit/>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HK" dirty="0"/>
          </a:p>
        </p:txBody>
      </p:sp>
      <p:sp>
        <p:nvSpPr>
          <p:cNvPr id="6" name="Slide Number Placeholder 5"/>
          <p:cNvSpPr>
            <a:spLocks noGrp="1"/>
          </p:cNvSpPr>
          <p:nvPr>
            <p:ph type="sldNum" sz="quarter" idx="12"/>
          </p:nvPr>
        </p:nvSpPr>
        <p:spPr/>
        <p:txBody>
          <a:bodyPr/>
          <a:lstStyle/>
          <a:p>
            <a:fld id="{F2040A06-A54A-4E73-863C-C49DEF3221D9}" type="slidenum">
              <a:rPr lang="en-HK" smtClean="0"/>
              <a:t>‹#›</a:t>
            </a:fld>
            <a:endParaRPr lang="en-HK"/>
          </a:p>
        </p:txBody>
      </p:sp>
    </p:spTree>
    <p:extLst>
      <p:ext uri="{BB962C8B-B14F-4D97-AF65-F5344CB8AC3E}">
        <p14:creationId xmlns:p14="http://schemas.microsoft.com/office/powerpoint/2010/main" val="77234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HK" dirty="0"/>
          </a:p>
        </p:txBody>
      </p:sp>
      <p:sp>
        <p:nvSpPr>
          <p:cNvPr id="6" name="Slide Number Placeholder 5"/>
          <p:cNvSpPr>
            <a:spLocks noGrp="1"/>
          </p:cNvSpPr>
          <p:nvPr>
            <p:ph type="sldNum" sz="quarter" idx="12"/>
          </p:nvPr>
        </p:nvSpPr>
        <p:spPr/>
        <p:txBody>
          <a:bodyPr/>
          <a:lstStyle/>
          <a:p>
            <a:fld id="{F2040A06-A54A-4E73-863C-C49DEF3221D9}" type="slidenum">
              <a:rPr lang="en-HK" smtClean="0"/>
              <a:t>‹#›</a:t>
            </a:fld>
            <a:endParaRPr lang="en-HK"/>
          </a:p>
        </p:txBody>
      </p:sp>
    </p:spTree>
    <p:extLst>
      <p:ext uri="{BB962C8B-B14F-4D97-AF65-F5344CB8AC3E}">
        <p14:creationId xmlns:p14="http://schemas.microsoft.com/office/powerpoint/2010/main" val="889972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HK" dirty="0"/>
          </a:p>
        </p:txBody>
      </p:sp>
      <p:sp>
        <p:nvSpPr>
          <p:cNvPr id="5" name="Slide Number Placeholder 4"/>
          <p:cNvSpPr>
            <a:spLocks noGrp="1"/>
          </p:cNvSpPr>
          <p:nvPr>
            <p:ph type="sldNum" sz="quarter" idx="12"/>
          </p:nvPr>
        </p:nvSpPr>
        <p:spPr/>
        <p:txBody>
          <a:bodyPr/>
          <a:lstStyle/>
          <a:p>
            <a:fld id="{F2040A06-A54A-4E73-863C-C49DEF3221D9}" type="slidenum">
              <a:rPr lang="en-HK" smtClean="0"/>
              <a:t>‹#›</a:t>
            </a:fld>
            <a:endParaRPr lang="en-HK"/>
          </a:p>
        </p:txBody>
      </p:sp>
    </p:spTree>
    <p:extLst>
      <p:ext uri="{BB962C8B-B14F-4D97-AF65-F5344CB8AC3E}">
        <p14:creationId xmlns:p14="http://schemas.microsoft.com/office/powerpoint/2010/main" val="2260775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HK" dirty="0"/>
          </a:p>
        </p:txBody>
      </p:sp>
      <p:sp>
        <p:nvSpPr>
          <p:cNvPr id="4" name="Slide Number Placeholder 3"/>
          <p:cNvSpPr>
            <a:spLocks noGrp="1"/>
          </p:cNvSpPr>
          <p:nvPr>
            <p:ph type="sldNum" sz="quarter" idx="12"/>
          </p:nvPr>
        </p:nvSpPr>
        <p:spPr/>
        <p:txBody>
          <a:bodyPr/>
          <a:lstStyle/>
          <a:p>
            <a:fld id="{F2040A06-A54A-4E73-863C-C49DEF3221D9}" type="slidenum">
              <a:rPr lang="en-HK" smtClean="0"/>
              <a:t>‹#›</a:t>
            </a:fld>
            <a:endParaRPr lang="en-HK"/>
          </a:p>
        </p:txBody>
      </p:sp>
    </p:spTree>
    <p:extLst>
      <p:ext uri="{BB962C8B-B14F-4D97-AF65-F5344CB8AC3E}">
        <p14:creationId xmlns:p14="http://schemas.microsoft.com/office/powerpoint/2010/main" val="33111492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5" descr="D:\Pictures\Logos\cityu_opaque2.png">
            <a:extLst>
              <a:ext uri="{FF2B5EF4-FFF2-40B4-BE49-F238E27FC236}">
                <a16:creationId xmlns="" xmlns:a16="http://schemas.microsoft.com/office/drawing/2014/main" id="{65324408-23BD-4B85-9447-AA77F1476CB1}"/>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851424" y="6019803"/>
            <a:ext cx="1267732" cy="7820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306738" y="86158"/>
            <a:ext cx="8507392" cy="72093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26034" y="1008712"/>
            <a:ext cx="8488096" cy="505835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5" name="Footer Placeholder 4"/>
          <p:cNvSpPr>
            <a:spLocks noGrp="1"/>
          </p:cNvSpPr>
          <p:nvPr>
            <p:ph type="ftr" sz="quarter" idx="3"/>
          </p:nvPr>
        </p:nvSpPr>
        <p:spPr>
          <a:xfrm>
            <a:off x="2269304" y="6397294"/>
            <a:ext cx="3984958" cy="365125"/>
          </a:xfrm>
          <a:prstGeom prst="rect">
            <a:avLst/>
          </a:prstGeom>
        </p:spPr>
        <p:txBody>
          <a:bodyPr vert="horz" lIns="91440" tIns="45720" rIns="91440" bIns="45720" rtlCol="0" anchor="ctr"/>
          <a:lstStyle>
            <a:lvl1pPr algn="l">
              <a:defRPr sz="1200">
                <a:solidFill>
                  <a:schemeClr val="tx1">
                    <a:lumMod val="75000"/>
                    <a:lumOff val="25000"/>
                  </a:schemeClr>
                </a:solidFill>
              </a:defRPr>
            </a:lvl1pPr>
          </a:lstStyle>
          <a:p>
            <a:endParaRPr lang="en-HK" dirty="0"/>
          </a:p>
        </p:txBody>
      </p:sp>
      <p:sp>
        <p:nvSpPr>
          <p:cNvPr id="6" name="Slide Number Placeholder 5"/>
          <p:cNvSpPr>
            <a:spLocks noGrp="1"/>
          </p:cNvSpPr>
          <p:nvPr>
            <p:ph type="sldNum" sz="quarter" idx="4"/>
          </p:nvPr>
        </p:nvSpPr>
        <p:spPr>
          <a:xfrm>
            <a:off x="6749048" y="6397293"/>
            <a:ext cx="685062"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F2040A06-A54A-4E73-863C-C49DEF3221D9}" type="slidenum">
              <a:rPr lang="en-HK" smtClean="0"/>
              <a:pPr/>
              <a:t>‹#›</a:t>
            </a:fld>
            <a:endParaRPr lang="en-HK"/>
          </a:p>
        </p:txBody>
      </p:sp>
      <p:cxnSp>
        <p:nvCxnSpPr>
          <p:cNvPr id="8" name="Straight Connector 7">
            <a:extLst>
              <a:ext uri="{FF2B5EF4-FFF2-40B4-BE49-F238E27FC236}">
                <a16:creationId xmlns="" xmlns:a16="http://schemas.microsoft.com/office/drawing/2014/main" id="{5A16B863-0BD6-4715-BAE9-8FD5CA53F7AC}"/>
              </a:ext>
            </a:extLst>
          </p:cNvPr>
          <p:cNvCxnSpPr/>
          <p:nvPr userDrawn="1"/>
        </p:nvCxnSpPr>
        <p:spPr>
          <a:xfrm>
            <a:off x="306738" y="870018"/>
            <a:ext cx="8507392" cy="0"/>
          </a:xfrm>
          <a:prstGeom prst="line">
            <a:avLst/>
          </a:prstGeom>
          <a:ln w="76200" cmpd="thickThi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B1337BEF-F725-4082-9997-922DE534D7EF}"/>
              </a:ext>
            </a:extLst>
          </p:cNvPr>
          <p:cNvCxnSpPr>
            <a:cxnSpLocks/>
          </p:cNvCxnSpPr>
          <p:nvPr userDrawn="1"/>
        </p:nvCxnSpPr>
        <p:spPr>
          <a:xfrm>
            <a:off x="808892" y="6296350"/>
            <a:ext cx="7215554" cy="0"/>
          </a:xfrm>
          <a:prstGeom prst="line">
            <a:avLst/>
          </a:prstGeom>
          <a:ln w="76200" cmpd="thinThick">
            <a:solidFill>
              <a:srgbClr val="C0000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 xmlns:a16="http://schemas.microsoft.com/office/drawing/2014/main" id="{99C70851-76B3-4243-8D95-385587A3A75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6041" y="6157657"/>
            <a:ext cx="1619200" cy="604762"/>
          </a:xfrm>
          <a:prstGeom prst="rect">
            <a:avLst/>
          </a:prstGeom>
        </p:spPr>
      </p:pic>
    </p:spTree>
    <p:extLst>
      <p:ext uri="{BB962C8B-B14F-4D97-AF65-F5344CB8AC3E}">
        <p14:creationId xmlns:p14="http://schemas.microsoft.com/office/powerpoint/2010/main" val="22600460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Lst>
  <p:hf hdr="0" ftr="0" dt="0"/>
  <p:txStyles>
    <p:titleStyle>
      <a:lvl1pPr algn="ctr" defTabSz="914400" rtl="0" eaLnBrk="1" latinLnBrk="0" hangingPunct="1">
        <a:lnSpc>
          <a:spcPct val="90000"/>
        </a:lnSpc>
        <a:spcBef>
          <a:spcPct val="0"/>
        </a:spcBef>
        <a:buNone/>
        <a:defRPr sz="3600" b="1" kern="1200">
          <a:solidFill>
            <a:srgbClr val="C00000"/>
          </a:solidFill>
          <a:effectLst>
            <a:outerShdw blurRad="38100" dist="38100" dir="2700000" algn="tl">
              <a:srgbClr val="000000">
                <a:alpha val="43137"/>
              </a:srgbClr>
            </a:outerShdw>
          </a:effectLst>
          <a:latin typeface="+mj-lt"/>
          <a:ea typeface="+mj-ea"/>
          <a:cs typeface="+mj-cs"/>
        </a:defRPr>
      </a:lvl1pPr>
    </p:titleStyle>
    <p:bodyStyle>
      <a:lvl1pPr marL="228600" indent="-228600" algn="l" defTabSz="914400" rtl="0" eaLnBrk="1" latinLnBrk="0" hangingPunct="1">
        <a:lnSpc>
          <a:spcPct val="90000"/>
        </a:lnSpc>
        <a:spcBef>
          <a:spcPts val="1000"/>
        </a:spcBef>
        <a:buClr>
          <a:srgbClr val="C00000"/>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lumMod val="65000"/>
            <a:lumOff val="35000"/>
          </a:schemeClr>
        </a:buClr>
        <a:buFont typeface="Cambria" panose="02040503050406030204" pitchFamily="18" charset="0"/>
        <a:buChar char="&gt;"/>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emf"/></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7.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8.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19.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70.png"/><Relationship Id="rId7"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4.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8" Type="http://schemas.openxmlformats.org/officeDocument/2006/relationships/image" Target="../media/image770.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0.tmp"/><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94.png"/><Relationship Id="rId4" Type="http://schemas.openxmlformats.org/officeDocument/2006/relationships/notesSlide" Target="../notesSlides/notesSlide4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hyperlink" Target="https://earthquake.usgs.gov/"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nla.gov.au/nla.obj-234313983"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1F6C9EC2-CFB4-4879-9FA3-2DFE6FA3A9B3}"/>
              </a:ext>
            </a:extLst>
          </p:cNvPr>
          <p:cNvSpPr>
            <a:spLocks noGrp="1"/>
          </p:cNvSpPr>
          <p:nvPr>
            <p:ph type="subTitle" idx="1"/>
          </p:nvPr>
        </p:nvSpPr>
        <p:spPr>
          <a:xfrm>
            <a:off x="1037968" y="3375896"/>
            <a:ext cx="6582032" cy="1492665"/>
          </a:xfrm>
        </p:spPr>
        <p:txBody>
          <a:bodyPr>
            <a:normAutofit lnSpcReduction="10000"/>
          </a:bodyPr>
          <a:lstStyle/>
          <a:p>
            <a:r>
              <a:rPr lang="en-US" altLang="zh-CN" sz="2800" dirty="0">
                <a:latin typeface="Times New Roman" panose="02020603050405020304" pitchFamily="18" charset="0"/>
                <a:cs typeface="Times New Roman" panose="02020603050405020304" pitchFamily="18" charset="0"/>
              </a:rPr>
              <a:t>Qing WANG</a:t>
            </a:r>
          </a:p>
          <a:p>
            <a:r>
              <a:rPr lang="en-US" altLang="zh-CN" sz="2800" dirty="0">
                <a:latin typeface="Times New Roman" panose="02020603050405020304" pitchFamily="18" charset="0"/>
                <a:cs typeface="Times New Roman" panose="02020603050405020304" pitchFamily="18" charset="0"/>
              </a:rPr>
              <a:t>07 August 2019</a:t>
            </a:r>
          </a:p>
          <a:p>
            <a:r>
              <a:rPr lang="en-US" altLang="zh-CN" sz="2800" dirty="0">
                <a:latin typeface="Times New Roman" panose="02020603050405020304" pitchFamily="18" charset="0"/>
                <a:cs typeface="Times New Roman" panose="02020603050405020304" pitchFamily="18" charset="0"/>
              </a:rPr>
              <a:t>Supervisor: Prof. Moshe ZUKERMAN</a:t>
            </a:r>
          </a:p>
          <a:p>
            <a:endParaRPr lang="en-US" altLang="zh-CN" sz="2800" dirty="0">
              <a:latin typeface="Times New Roman" panose="02020603050405020304" pitchFamily="18" charset="0"/>
              <a:cs typeface="Times New Roman" panose="02020603050405020304" pitchFamily="18" charset="0"/>
            </a:endParaRPr>
          </a:p>
          <a:p>
            <a:pPr algn="l"/>
            <a:endParaRPr lang="en-HK" sz="2800" dirty="0"/>
          </a:p>
        </p:txBody>
      </p:sp>
      <p:sp>
        <p:nvSpPr>
          <p:cNvPr id="4" name="Title 1"/>
          <p:cNvSpPr>
            <a:spLocks noGrp="1"/>
          </p:cNvSpPr>
          <p:nvPr>
            <p:ph type="ctrTitle"/>
          </p:nvPr>
        </p:nvSpPr>
        <p:spPr>
          <a:xfrm>
            <a:off x="0" y="1114125"/>
            <a:ext cx="9000698" cy="1858118"/>
          </a:xfrm>
        </p:spPr>
        <p:txBody>
          <a:bodyPr>
            <a:noAutofit/>
          </a:bodyPr>
          <a:lstStyle/>
          <a:p>
            <a:r>
              <a:rPr lang="en-US" sz="4400" dirty="0">
                <a:latin typeface="Times New Roman" pitchFamily="18" charset="0"/>
                <a:cs typeface="Times New Roman" pitchFamily="18" charset="0"/>
              </a:rPr>
              <a:t>Cost Effective and Survivable </a:t>
            </a:r>
            <a:r>
              <a:rPr lang="en-US" altLang="zh-CN" sz="4400" dirty="0">
                <a:latin typeface="Times New Roman" pitchFamily="18" charset="0"/>
                <a:cs typeface="Times New Roman" pitchFamily="18" charset="0"/>
              </a:rPr>
              <a:t>Submarine Cable </a:t>
            </a:r>
            <a:r>
              <a:rPr lang="en-US" sz="4400" dirty="0">
                <a:latin typeface="Times New Roman" pitchFamily="18" charset="0"/>
                <a:cs typeface="Times New Roman" pitchFamily="18" charset="0"/>
              </a:rPr>
              <a:t>Path Planning</a:t>
            </a:r>
            <a:endParaRPr lang="en-US" alt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3316988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0" y="35025"/>
            <a:ext cx="9144000" cy="731838"/>
          </a:xfrm>
        </p:spPr>
        <p:txBody>
          <a:bodyPr>
            <a:noAutofit/>
          </a:bodyPr>
          <a:lstStyle/>
          <a:p>
            <a:r>
              <a:rPr lang="en-US" altLang="en-US" sz="3200" dirty="0">
                <a:latin typeface="Times New Roman" pitchFamily="18" charset="0"/>
                <a:cs typeface="Times New Roman" pitchFamily="18" charset="0"/>
              </a:rPr>
              <a:t>Curving cables or</a:t>
            </a:r>
            <a:r>
              <a:rPr lang="en-US" altLang="zh-CN" sz="3200" dirty="0">
                <a:latin typeface="Times New Roman" pitchFamily="18" charset="0"/>
                <a:cs typeface="Times New Roman" pitchFamily="18" charset="0"/>
              </a:rPr>
              <a:t> strengthening cables c</a:t>
            </a:r>
            <a:r>
              <a:rPr lang="en-US" altLang="en-US" sz="3200" dirty="0">
                <a:latin typeface="Times New Roman" pitchFamily="18" charset="0"/>
                <a:cs typeface="Times New Roman" pitchFamily="18" charset="0"/>
              </a:rPr>
              <a:t>an improve cable network survivability.</a:t>
            </a:r>
          </a:p>
        </p:txBody>
      </p:sp>
      <p:sp>
        <p:nvSpPr>
          <p:cNvPr id="2" name="TextBox 1"/>
          <p:cNvSpPr txBox="1"/>
          <p:nvPr/>
        </p:nvSpPr>
        <p:spPr>
          <a:xfrm>
            <a:off x="898795" y="5840366"/>
            <a:ext cx="7481674"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(Conflict between cable construction cost and survivability)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63" y="2043840"/>
            <a:ext cx="3777643" cy="144800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2374" y="2102067"/>
            <a:ext cx="3929449" cy="146705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604" y="3761986"/>
            <a:ext cx="3777643" cy="158137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2374" y="3666722"/>
            <a:ext cx="3929449" cy="1771897"/>
          </a:xfrm>
          <a:prstGeom prst="rect">
            <a:avLst/>
          </a:prstGeom>
        </p:spPr>
      </p:pic>
      <p:sp>
        <p:nvSpPr>
          <p:cNvPr id="6" name="Rectangle 5"/>
          <p:cNvSpPr/>
          <p:nvPr/>
        </p:nvSpPr>
        <p:spPr>
          <a:xfrm>
            <a:off x="171456" y="1077771"/>
            <a:ext cx="8936352" cy="830997"/>
          </a:xfrm>
          <a:prstGeom prst="rect">
            <a:avLst/>
          </a:prstGeom>
        </p:spPr>
        <p:txBody>
          <a:bodyPr wrap="square">
            <a:spAutoFit/>
          </a:bodyPr>
          <a:lstStyle/>
          <a:p>
            <a:r>
              <a:rPr lang="en-HK" sz="2400" dirty="0">
                <a:solidFill>
                  <a:srgbClr val="FF0000"/>
                </a:solidFill>
                <a:latin typeface="CMSS10"/>
              </a:rPr>
              <a:t>How to lay cables between two sites</a:t>
            </a:r>
            <a:r>
              <a:rPr lang="en-HK" sz="2400" dirty="0">
                <a:solidFill>
                  <a:srgbClr val="FF0000"/>
                </a:solidFill>
                <a:latin typeface="CMSSI10"/>
              </a:rPr>
              <a:t> </a:t>
            </a:r>
            <a:r>
              <a:rPr lang="en-HK" sz="2400" dirty="0">
                <a:solidFill>
                  <a:srgbClr val="FF0000"/>
                </a:solidFill>
                <a:latin typeface="CMSS10"/>
              </a:rPr>
              <a:t>in risk areas to improve network survivability?</a:t>
            </a:r>
            <a:endParaRPr lang="en-US" sz="2400" dirty="0"/>
          </a:p>
        </p:txBody>
      </p:sp>
      <p:sp>
        <p:nvSpPr>
          <p:cNvPr id="8" name="Slide Number Placeholder 7"/>
          <p:cNvSpPr>
            <a:spLocks noGrp="1"/>
          </p:cNvSpPr>
          <p:nvPr>
            <p:ph type="sldNum" sz="quarter" idx="12"/>
          </p:nvPr>
        </p:nvSpPr>
        <p:spPr/>
        <p:txBody>
          <a:bodyPr/>
          <a:lstStyle/>
          <a:p>
            <a:fld id="{F2040A06-A54A-4E73-863C-C49DEF3221D9}" type="slidenum">
              <a:rPr lang="en-HK" smtClean="0"/>
              <a:t>10</a:t>
            </a:fld>
            <a:endParaRPr lang="en-HK"/>
          </a:p>
        </p:txBody>
      </p:sp>
      <p:sp>
        <p:nvSpPr>
          <p:cNvPr id="10" name="TextBox 9"/>
          <p:cNvSpPr txBox="1">
            <a:spLocks noChangeArrowheads="1"/>
          </p:cNvSpPr>
          <p:nvPr/>
        </p:nvSpPr>
        <p:spPr bwMode="auto">
          <a:xfrm>
            <a:off x="2308716" y="5554874"/>
            <a:ext cx="4661831" cy="307777"/>
          </a:xfrm>
          <a:prstGeom prst="rect">
            <a:avLst/>
          </a:prstGeom>
          <a:noFill/>
          <a:ln w="9525">
            <a:noFill/>
            <a:miter lim="800000"/>
            <a:headEnd/>
            <a:tailEnd/>
          </a:ln>
        </p:spPr>
        <p:txBody>
          <a:bodyPr wrap="square">
            <a:spAutoFit/>
          </a:bodyPr>
          <a:lstStyle/>
          <a:p>
            <a:r>
              <a:rPr lang="en-US" altLang="en-US" sz="1400" dirty="0">
                <a:latin typeface="Times New Roman" pitchFamily="18" charset="0"/>
                <a:cs typeface="Times New Roman" pitchFamily="18" charset="0"/>
              </a:rPr>
              <a:t>Credit: </a:t>
            </a:r>
            <a:r>
              <a:rPr lang="en-HK" sz="1400" dirty="0">
                <a:latin typeface="Times New Roman" pitchFamily="18" charset="0"/>
                <a:cs typeface="Times New Roman" pitchFamily="18" charset="0"/>
              </a:rPr>
              <a:t>CRF Interview Presentation by </a:t>
            </a:r>
            <a:r>
              <a:rPr lang="en-HK" sz="1400" dirty="0" err="1">
                <a:latin typeface="Times New Roman" pitchFamily="18" charset="0"/>
                <a:cs typeface="Times New Roman" pitchFamily="18" charset="0"/>
              </a:rPr>
              <a:t>Prof.</a:t>
            </a:r>
            <a:r>
              <a:rPr lang="en-HK" sz="1400" dirty="0">
                <a:latin typeface="Times New Roman" pitchFamily="18" charset="0"/>
                <a:cs typeface="Times New Roman" pitchFamily="18" charset="0"/>
              </a:rPr>
              <a:t> M. Zukerman</a:t>
            </a:r>
            <a:endParaRPr lang="en-US" altLang="en-US" sz="1400" dirty="0">
              <a:latin typeface="Times New Roman" pitchFamily="18" charset="0"/>
              <a:cs typeface="Times New Roman" pitchFamily="18" charset="0"/>
            </a:endParaRPr>
          </a:p>
        </p:txBody>
      </p:sp>
    </p:spTree>
    <p:extLst>
      <p:ext uri="{BB962C8B-B14F-4D97-AF65-F5344CB8AC3E}">
        <p14:creationId xmlns:p14="http://schemas.microsoft.com/office/powerpoint/2010/main" val="4071199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919048" y="2490775"/>
            <a:ext cx="5536564" cy="3175119"/>
          </a:xfrm>
          <a:prstGeom prst="rect">
            <a:avLst/>
          </a:prstGeom>
        </p:spPr>
      </p:pic>
      <p:sp>
        <p:nvSpPr>
          <p:cNvPr id="2" name="Rectangle 1"/>
          <p:cNvSpPr/>
          <p:nvPr/>
        </p:nvSpPr>
        <p:spPr>
          <a:xfrm>
            <a:off x="230660" y="909601"/>
            <a:ext cx="8913340" cy="1421992"/>
          </a:xfrm>
          <a:prstGeom prst="rect">
            <a:avLst/>
          </a:prstGeom>
        </p:spPr>
        <p:txBody>
          <a:bodyPr wrap="square">
            <a:spAutoFit/>
          </a:bodyPr>
          <a:lstStyle/>
          <a:p>
            <a:pPr marL="285750" indent="-285750">
              <a:lnSpc>
                <a:spcPct val="150000"/>
              </a:lnSpc>
              <a:buFont typeface="Arial" panose="020B0604020202020204" pitchFamily="34" charset="0"/>
              <a:buChar char="•"/>
            </a:pPr>
            <a:r>
              <a:rPr lang="en-HK" sz="2000" dirty="0">
                <a:latin typeface="Times New Roman" pitchFamily="18" charset="0"/>
                <a:cs typeface="Times New Roman" pitchFamily="18" charset="0"/>
              </a:rPr>
              <a:t>In practice, there are several types of cables (e.g. lightweight cable, single </a:t>
            </a:r>
            <a:r>
              <a:rPr lang="en-HK" sz="2000" dirty="0" err="1">
                <a:latin typeface="Times New Roman" pitchFamily="18" charset="0"/>
                <a:cs typeface="Times New Roman" pitchFamily="18" charset="0"/>
              </a:rPr>
              <a:t>armored</a:t>
            </a:r>
            <a:r>
              <a:rPr lang="en-HK" sz="2000" dirty="0">
                <a:latin typeface="Times New Roman" pitchFamily="18" charset="0"/>
                <a:cs typeface="Times New Roman" pitchFamily="18" charset="0"/>
              </a:rPr>
              <a:t>, double </a:t>
            </a:r>
            <a:r>
              <a:rPr lang="en-HK" sz="2000" dirty="0" err="1">
                <a:latin typeface="Times New Roman" pitchFamily="18" charset="0"/>
                <a:cs typeface="Times New Roman" pitchFamily="18" charset="0"/>
              </a:rPr>
              <a:t>armored</a:t>
            </a:r>
            <a:r>
              <a:rPr lang="en-HK" sz="2000" dirty="0">
                <a:latin typeface="Times New Roman" pitchFamily="18" charset="0"/>
                <a:cs typeface="Times New Roman" pitchFamily="18" charset="0"/>
              </a:rPr>
              <a:t>.) can be chosen depending on the laying environment and realistic topography.</a:t>
            </a:r>
          </a:p>
        </p:txBody>
      </p:sp>
      <p:sp>
        <p:nvSpPr>
          <p:cNvPr id="3" name="Rectangle 2"/>
          <p:cNvSpPr/>
          <p:nvPr/>
        </p:nvSpPr>
        <p:spPr>
          <a:xfrm>
            <a:off x="698761" y="5665894"/>
            <a:ext cx="7977138" cy="523220"/>
          </a:xfrm>
          <a:prstGeom prst="rect">
            <a:avLst/>
          </a:prstGeom>
        </p:spPr>
        <p:txBody>
          <a:bodyPr wrap="square">
            <a:spAutoFit/>
          </a:bodyPr>
          <a:lstStyle/>
          <a:p>
            <a:pPr algn="ctr"/>
            <a:r>
              <a:rPr lang="en-US" sz="1400" dirty="0">
                <a:solidFill>
                  <a:schemeClr val="tx1">
                    <a:lumMod val="85000"/>
                    <a:lumOff val="15000"/>
                  </a:schemeClr>
                </a:solidFill>
                <a:latin typeface="Times New Roman" pitchFamily="18" charset="0"/>
                <a:ea typeface="+mj-ea"/>
                <a:cs typeface="Times New Roman" pitchFamily="18" charset="0"/>
              </a:rPr>
              <a:t>Modern telecommunication fiber optical cables</a:t>
            </a:r>
          </a:p>
          <a:p>
            <a:r>
              <a:rPr lang="en-US" sz="1400" dirty="0">
                <a:solidFill>
                  <a:schemeClr val="tx1">
                    <a:lumMod val="85000"/>
                    <a:lumOff val="15000"/>
                  </a:schemeClr>
                </a:solidFill>
                <a:latin typeface="Times New Roman" pitchFamily="18" charset="0"/>
                <a:ea typeface="+mj-ea"/>
                <a:cs typeface="Times New Roman" pitchFamily="18" charset="0"/>
              </a:rPr>
              <a:t>(https://www.unep-wcmc.org/resources-and-data/submarine-cables-and-the-oceans--connecting-the-world)</a:t>
            </a:r>
          </a:p>
        </p:txBody>
      </p:sp>
      <p:sp>
        <p:nvSpPr>
          <p:cNvPr id="8" name="Rectangle 2"/>
          <p:cNvSpPr>
            <a:spLocks noGrp="1"/>
          </p:cNvSpPr>
          <p:nvPr>
            <p:ph type="title"/>
          </p:nvPr>
        </p:nvSpPr>
        <p:spPr>
          <a:xfrm>
            <a:off x="2698915" y="166711"/>
            <a:ext cx="3744416" cy="742890"/>
          </a:xfrm>
        </p:spPr>
        <p:txBody>
          <a:bodyPr/>
          <a:lstStyle/>
          <a:p>
            <a:r>
              <a:rPr lang="en-US" altLang="en-US" dirty="0">
                <a:latin typeface="Times New Roman" pitchFamily="18" charset="0"/>
                <a:cs typeface="Times New Roman" pitchFamily="18" charset="0"/>
              </a:rPr>
              <a:t>Cable protection</a:t>
            </a:r>
          </a:p>
        </p:txBody>
      </p:sp>
      <p:sp>
        <p:nvSpPr>
          <p:cNvPr id="4" name="Slide Number Placeholder 3"/>
          <p:cNvSpPr>
            <a:spLocks noGrp="1"/>
          </p:cNvSpPr>
          <p:nvPr>
            <p:ph type="sldNum" sz="quarter" idx="12"/>
          </p:nvPr>
        </p:nvSpPr>
        <p:spPr/>
        <p:txBody>
          <a:bodyPr/>
          <a:lstStyle/>
          <a:p>
            <a:fld id="{F2040A06-A54A-4E73-863C-C49DEF3221D9}" type="slidenum">
              <a:rPr lang="en-HK" smtClean="0"/>
              <a:t>11</a:t>
            </a:fld>
            <a:endParaRPr lang="en-HK"/>
          </a:p>
        </p:txBody>
      </p:sp>
    </p:spTree>
    <p:extLst>
      <p:ext uri="{BB962C8B-B14F-4D97-AF65-F5344CB8AC3E}">
        <p14:creationId xmlns:p14="http://schemas.microsoft.com/office/powerpoint/2010/main" val="3533963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p:cNvSpPr>
          <p:nvPr>
            <p:ph type="title"/>
          </p:nvPr>
        </p:nvSpPr>
        <p:spPr>
          <a:xfrm>
            <a:off x="2080887" y="94011"/>
            <a:ext cx="4968552" cy="742890"/>
          </a:xfrm>
        </p:spPr>
        <p:txBody>
          <a:bodyPr>
            <a:normAutofit/>
          </a:bodyPr>
          <a:lstStyle/>
          <a:p>
            <a:r>
              <a:rPr lang="en-US" altLang="en-US" dirty="0">
                <a:latin typeface="Times New Roman" pitchFamily="18" charset="0"/>
                <a:cs typeface="Times New Roman" pitchFamily="18" charset="0"/>
              </a:rPr>
              <a:t>Other problematic areas</a:t>
            </a:r>
          </a:p>
        </p:txBody>
      </p:sp>
      <p:pic>
        <p:nvPicPr>
          <p:cNvPr id="4"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9545" y="982222"/>
            <a:ext cx="2728491" cy="2393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59546" y="3380319"/>
            <a:ext cx="3002104" cy="307777"/>
          </a:xfrm>
          <a:prstGeom prst="rect">
            <a:avLst/>
          </a:prstGeom>
          <a:noFill/>
        </p:spPr>
        <p:txBody>
          <a:bodyPr wrap="none" rtlCol="0">
            <a:spAutoFit/>
          </a:bodyPr>
          <a:lstStyle/>
          <a:p>
            <a:r>
              <a:rPr lang="en-US" altLang="zh-CN" sz="1400" dirty="0">
                <a:solidFill>
                  <a:schemeClr val="tx1">
                    <a:lumMod val="85000"/>
                    <a:lumOff val="15000"/>
                  </a:schemeClr>
                </a:solidFill>
                <a:latin typeface="Times New Roman" pitchFamily="18" charset="0"/>
                <a:ea typeface="+mj-ea"/>
                <a:cs typeface="Times New Roman" pitchFamily="18" charset="0"/>
              </a:rPr>
              <a:t>Very hard seabed</a:t>
            </a:r>
            <a:r>
              <a:rPr lang="en-US" sz="1400" dirty="0">
                <a:latin typeface="Times New Roman" panose="02020603050405020304" pitchFamily="18" charset="0"/>
                <a:cs typeface="Times New Roman" panose="02020603050405020304" pitchFamily="18" charset="0"/>
              </a:rPr>
              <a:t> (</a:t>
            </a:r>
            <a:r>
              <a:rPr lang="en-US" sz="1400" dirty="0">
                <a:solidFill>
                  <a:schemeClr val="tx1">
                    <a:lumMod val="85000"/>
                    <a:lumOff val="15000"/>
                  </a:schemeClr>
                </a:solidFill>
                <a:latin typeface="Times New Roman" pitchFamily="18" charset="0"/>
                <a:ea typeface="+mj-ea"/>
                <a:cs typeface="Times New Roman" pitchFamily="18" charset="0"/>
              </a:rPr>
              <a:t>https://i.ytimg.com/)</a:t>
            </a:r>
          </a:p>
        </p:txBody>
      </p:sp>
      <p:pic>
        <p:nvPicPr>
          <p:cNvPr id="6"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68767" y="933520"/>
            <a:ext cx="2778826" cy="2414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225361" y="3326120"/>
            <a:ext cx="3054041" cy="307777"/>
          </a:xfrm>
          <a:prstGeom prst="rect">
            <a:avLst/>
          </a:prstGeom>
        </p:spPr>
        <p:txBody>
          <a:bodyPr wrap="none">
            <a:spAutoFit/>
          </a:bodyPr>
          <a:lstStyle/>
          <a:p>
            <a:r>
              <a:rPr lang="en-US" altLang="zh-CN" sz="1400" dirty="0">
                <a:solidFill>
                  <a:schemeClr val="tx1">
                    <a:lumMod val="85000"/>
                    <a:lumOff val="15000"/>
                  </a:schemeClr>
                </a:solidFill>
                <a:latin typeface="Times New Roman" pitchFamily="18" charset="0"/>
                <a:ea typeface="+mj-ea"/>
                <a:cs typeface="Times New Roman" pitchFamily="18" charset="0"/>
              </a:rPr>
              <a:t>Steep slopes (</a:t>
            </a:r>
            <a:r>
              <a:rPr lang="en-US" sz="1400" dirty="0">
                <a:solidFill>
                  <a:schemeClr val="tx1">
                    <a:lumMod val="85000"/>
                    <a:lumOff val="15000"/>
                  </a:schemeClr>
                </a:solidFill>
                <a:latin typeface="Times New Roman" pitchFamily="18" charset="0"/>
                <a:ea typeface="+mj-ea"/>
                <a:cs typeface="Times New Roman" pitchFamily="18" charset="0"/>
              </a:rPr>
              <a:t>http://smashingtops.com/)</a:t>
            </a:r>
          </a:p>
        </p:txBody>
      </p:sp>
      <p:pic>
        <p:nvPicPr>
          <p:cNvPr id="8" name="Picture 2" descr="https://blog.primescuba.com/wp-content/uploads/2015/07/coralreef.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546" y="3666825"/>
            <a:ext cx="2728491" cy="22695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92635" y="5936345"/>
            <a:ext cx="5797773" cy="307777"/>
          </a:xfrm>
          <a:prstGeom prst="rect">
            <a:avLst/>
          </a:prstGeom>
          <a:noFill/>
        </p:spPr>
        <p:txBody>
          <a:bodyPr wrap="square" rtlCol="0">
            <a:spAutoFit/>
          </a:bodyPr>
          <a:lstStyle/>
          <a:p>
            <a:r>
              <a:rPr lang="en-US" sz="1400" dirty="0">
                <a:solidFill>
                  <a:schemeClr val="tx1">
                    <a:lumMod val="85000"/>
                    <a:lumOff val="15000"/>
                  </a:schemeClr>
                </a:solidFill>
                <a:latin typeface="Times New Roman" pitchFamily="18" charset="0"/>
                <a:ea typeface="+mj-ea"/>
                <a:cs typeface="Times New Roman" pitchFamily="18" charset="0"/>
              </a:rPr>
              <a:t>Marine protected areas (https://www.artisanathai.com/)</a:t>
            </a:r>
          </a:p>
        </p:txBody>
      </p:sp>
      <p:pic>
        <p:nvPicPr>
          <p:cNvPr id="10" name="Picture 2" descr="http://www.great-barrier-reef.com/blog/reef-on-tour/great-barrier-reef-cruises-1296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8767" y="3625687"/>
            <a:ext cx="2778826" cy="222546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126507" y="5817521"/>
            <a:ext cx="3510825" cy="523220"/>
          </a:xfrm>
          <a:prstGeom prst="rect">
            <a:avLst/>
          </a:prstGeom>
        </p:spPr>
        <p:txBody>
          <a:bodyPr wrap="square">
            <a:spAutoFit/>
          </a:bodyPr>
          <a:lstStyle/>
          <a:p>
            <a:r>
              <a:rPr lang="en-US" sz="1400" dirty="0"/>
              <a:t>Reef and seagrass (http://www.great-barrier-reef.com/blog/reef-on-tour.html)</a:t>
            </a:r>
          </a:p>
        </p:txBody>
      </p:sp>
      <p:sp>
        <p:nvSpPr>
          <p:cNvPr id="3" name="Slide Number Placeholder 2"/>
          <p:cNvSpPr>
            <a:spLocks noGrp="1"/>
          </p:cNvSpPr>
          <p:nvPr>
            <p:ph type="sldNum" sz="quarter" idx="12"/>
          </p:nvPr>
        </p:nvSpPr>
        <p:spPr/>
        <p:txBody>
          <a:bodyPr/>
          <a:lstStyle/>
          <a:p>
            <a:fld id="{F2040A06-A54A-4E73-863C-C49DEF3221D9}" type="slidenum">
              <a:rPr lang="en-HK" smtClean="0"/>
              <a:t>12</a:t>
            </a:fld>
            <a:endParaRPr lang="en-HK"/>
          </a:p>
        </p:txBody>
      </p:sp>
    </p:spTree>
    <p:extLst>
      <p:ext uri="{BB962C8B-B14F-4D97-AF65-F5344CB8AC3E}">
        <p14:creationId xmlns:p14="http://schemas.microsoft.com/office/powerpoint/2010/main" val="2143470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07933" y="964514"/>
            <a:ext cx="2984837" cy="2232342"/>
          </a:xfrm>
          <a:prstGeom prst="rect">
            <a:avLst/>
          </a:prstGeom>
        </p:spPr>
      </p:pic>
      <p:sp>
        <p:nvSpPr>
          <p:cNvPr id="6" name="TextBox 5"/>
          <p:cNvSpPr txBox="1"/>
          <p:nvPr/>
        </p:nvSpPr>
        <p:spPr>
          <a:xfrm>
            <a:off x="705207" y="3196856"/>
            <a:ext cx="3060453" cy="523220"/>
          </a:xfrm>
          <a:prstGeom prst="rect">
            <a:avLst/>
          </a:prstGeom>
          <a:noFill/>
        </p:spPr>
        <p:txBody>
          <a:bodyPr wrap="none" rtlCol="0">
            <a:spAutoFit/>
          </a:bodyPr>
          <a:lstStyle/>
          <a:p>
            <a:r>
              <a:rPr lang="en-US" altLang="zh-CN" sz="1400" dirty="0">
                <a:solidFill>
                  <a:schemeClr val="tx1">
                    <a:lumMod val="85000"/>
                    <a:lumOff val="15000"/>
                  </a:schemeClr>
                </a:solidFill>
                <a:latin typeface="Times New Roman" pitchFamily="18" charset="0"/>
                <a:ea typeface="+mj-ea"/>
                <a:cs typeface="Times New Roman" pitchFamily="18" charset="0"/>
              </a:rPr>
              <a:t>Fishing activities</a:t>
            </a:r>
            <a:r>
              <a:rPr lang="en-US" sz="1400" dirty="0">
                <a:solidFill>
                  <a:schemeClr val="tx1">
                    <a:lumMod val="85000"/>
                    <a:lumOff val="15000"/>
                  </a:schemeClr>
                </a:solidFill>
                <a:latin typeface="Times New Roman" pitchFamily="18" charset="0"/>
                <a:ea typeface="+mj-ea"/>
                <a:cs typeface="Times New Roman" pitchFamily="18" charset="0"/>
              </a:rPr>
              <a:t> (http://dkcpc-kort.dk/)</a:t>
            </a:r>
          </a:p>
          <a:p>
            <a:endParaRPr lang="en-US" sz="1400" dirty="0">
              <a:solidFill>
                <a:schemeClr val="tx1">
                  <a:lumMod val="85000"/>
                  <a:lumOff val="15000"/>
                </a:schemeClr>
              </a:solidFill>
              <a:latin typeface="Times New Roman" pitchFamily="18" charset="0"/>
              <a:ea typeface="+mj-ea"/>
              <a:cs typeface="Times New Roman" pitchFamily="18" charset="0"/>
            </a:endParaRPr>
          </a:p>
        </p:txBody>
      </p:sp>
      <p:sp>
        <p:nvSpPr>
          <p:cNvPr id="7" name="Rectangle 2"/>
          <p:cNvSpPr>
            <a:spLocks noGrp="1"/>
          </p:cNvSpPr>
          <p:nvPr>
            <p:ph type="title"/>
          </p:nvPr>
        </p:nvSpPr>
        <p:spPr>
          <a:xfrm>
            <a:off x="2167556" y="117457"/>
            <a:ext cx="4968552" cy="742890"/>
          </a:xfrm>
        </p:spPr>
        <p:txBody>
          <a:bodyPr>
            <a:normAutofit/>
          </a:bodyPr>
          <a:lstStyle/>
          <a:p>
            <a:r>
              <a:rPr lang="en-US" altLang="en-US" dirty="0">
                <a:latin typeface="Times New Roman" pitchFamily="18" charset="0"/>
                <a:cs typeface="Times New Roman" pitchFamily="18" charset="0"/>
              </a:rPr>
              <a:t>Other problematic areas</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1812" y="931430"/>
            <a:ext cx="3316545" cy="2233411"/>
          </a:xfrm>
          <a:prstGeom prst="rect">
            <a:avLst/>
          </a:prstGeom>
        </p:spPr>
      </p:pic>
      <p:sp>
        <p:nvSpPr>
          <p:cNvPr id="9" name="TextBox 8"/>
          <p:cNvSpPr txBox="1"/>
          <p:nvPr/>
        </p:nvSpPr>
        <p:spPr>
          <a:xfrm>
            <a:off x="5160062" y="3155218"/>
            <a:ext cx="3995936" cy="523220"/>
          </a:xfrm>
          <a:prstGeom prst="rect">
            <a:avLst/>
          </a:prstGeom>
          <a:noFill/>
        </p:spPr>
        <p:txBody>
          <a:bodyPr wrap="square" rtlCol="0">
            <a:spAutoFit/>
          </a:bodyPr>
          <a:lstStyle/>
          <a:p>
            <a:r>
              <a:rPr lang="en-US" sz="1400" dirty="0">
                <a:solidFill>
                  <a:schemeClr val="tx1">
                    <a:lumMod val="85000"/>
                    <a:lumOff val="15000"/>
                  </a:schemeClr>
                </a:solidFill>
                <a:latin typeface="Times New Roman" pitchFamily="18" charset="0"/>
                <a:ea typeface="+mj-ea"/>
                <a:cs typeface="Times New Roman" pitchFamily="18" charset="0"/>
              </a:rPr>
              <a:t>Anchors (https://www.fs.com/blog/things-you-probably-didnt-know-about-submarine-cables.html)</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389" y="3458466"/>
            <a:ext cx="2981381" cy="2294871"/>
          </a:xfrm>
          <a:prstGeom prst="rect">
            <a:avLst/>
          </a:prstGeom>
        </p:spPr>
      </p:pic>
      <p:sp>
        <p:nvSpPr>
          <p:cNvPr id="11" name="TextBox 10"/>
          <p:cNvSpPr txBox="1"/>
          <p:nvPr/>
        </p:nvSpPr>
        <p:spPr>
          <a:xfrm>
            <a:off x="622829" y="5753337"/>
            <a:ext cx="5011852" cy="738664"/>
          </a:xfrm>
          <a:prstGeom prst="rect">
            <a:avLst/>
          </a:prstGeom>
          <a:noFill/>
        </p:spPr>
        <p:txBody>
          <a:bodyPr wrap="square" rtlCol="0">
            <a:spAutoFit/>
          </a:bodyPr>
          <a:lstStyle/>
          <a:p>
            <a:r>
              <a:rPr lang="en-US" altLang="zh-CN" sz="1400" dirty="0">
                <a:solidFill>
                  <a:schemeClr val="tx1">
                    <a:lumMod val="85000"/>
                    <a:lumOff val="15000"/>
                  </a:schemeClr>
                </a:solidFill>
                <a:latin typeface="Times New Roman" pitchFamily="18" charset="0"/>
                <a:ea typeface="+mj-ea"/>
                <a:cs typeface="Times New Roman" pitchFamily="18" charset="0"/>
              </a:rPr>
              <a:t>Offshore renewable energy generation and hydrocarbon exploitation (</a:t>
            </a:r>
            <a:r>
              <a:rPr lang="en-US" sz="1400" dirty="0">
                <a:solidFill>
                  <a:schemeClr val="tx1">
                    <a:lumMod val="85000"/>
                    <a:lumOff val="15000"/>
                  </a:schemeClr>
                </a:solidFill>
                <a:latin typeface="Times New Roman" pitchFamily="18" charset="0"/>
                <a:ea typeface="+mj-ea"/>
                <a:cs typeface="Times New Roman" pitchFamily="18" charset="0"/>
              </a:rPr>
              <a:t>http://www.industrytap.com/)</a:t>
            </a:r>
          </a:p>
          <a:p>
            <a:endParaRPr lang="en-US" sz="1400" dirty="0">
              <a:solidFill>
                <a:schemeClr val="tx1">
                  <a:lumMod val="85000"/>
                  <a:lumOff val="15000"/>
                </a:schemeClr>
              </a:solidFill>
              <a:latin typeface="Times New Roman" pitchFamily="18" charset="0"/>
              <a:ea typeface="+mj-ea"/>
              <a:cs typeface="Times New Roman" pitchFamily="18" charset="0"/>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8165" y="3657167"/>
            <a:ext cx="3320192" cy="2117441"/>
          </a:xfrm>
          <a:prstGeom prst="rect">
            <a:avLst/>
          </a:prstGeom>
        </p:spPr>
      </p:pic>
      <p:sp>
        <p:nvSpPr>
          <p:cNvPr id="3" name="Rectangle 2"/>
          <p:cNvSpPr/>
          <p:nvPr/>
        </p:nvSpPr>
        <p:spPr>
          <a:xfrm>
            <a:off x="5518508" y="5743590"/>
            <a:ext cx="2910588" cy="707886"/>
          </a:xfrm>
          <a:prstGeom prst="rect">
            <a:avLst/>
          </a:prstGeom>
        </p:spPr>
        <p:txBody>
          <a:bodyPr wrap="square">
            <a:spAutoFit/>
          </a:bodyPr>
          <a:lstStyle/>
          <a:p>
            <a:r>
              <a:rPr lang="en-US" altLang="zh-CN" sz="1400" dirty="0">
                <a:solidFill>
                  <a:schemeClr val="tx1">
                    <a:lumMod val="85000"/>
                    <a:lumOff val="15000"/>
                  </a:schemeClr>
                </a:solidFill>
                <a:latin typeface="Times New Roman" pitchFamily="18" charset="0"/>
                <a:ea typeface="+mj-ea"/>
                <a:cs typeface="Times New Roman" pitchFamily="18" charset="0"/>
              </a:rPr>
              <a:t>Existing cables and pipelines (</a:t>
            </a:r>
            <a:r>
              <a:rPr lang="en-US" sz="1400" dirty="0">
                <a:solidFill>
                  <a:schemeClr val="tx1">
                    <a:lumMod val="85000"/>
                    <a:lumOff val="15000"/>
                  </a:schemeClr>
                </a:solidFill>
                <a:latin typeface="Times New Roman" pitchFamily="18" charset="0"/>
                <a:ea typeface="+mj-ea"/>
                <a:cs typeface="Times New Roman" pitchFamily="18" charset="0"/>
              </a:rPr>
              <a:t>http://www.divingco.com.au/)</a:t>
            </a:r>
          </a:p>
          <a:p>
            <a:endParaRPr lang="en-US" baseline="30000" dirty="0">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F2040A06-A54A-4E73-863C-C49DEF3221D9}" type="slidenum">
              <a:rPr lang="en-HK" smtClean="0"/>
              <a:t>13</a:t>
            </a:fld>
            <a:endParaRPr lang="en-HK"/>
          </a:p>
        </p:txBody>
      </p:sp>
    </p:spTree>
    <p:extLst>
      <p:ext uri="{BB962C8B-B14F-4D97-AF65-F5344CB8AC3E}">
        <p14:creationId xmlns:p14="http://schemas.microsoft.com/office/powerpoint/2010/main" val="3594572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65047" y="5961868"/>
            <a:ext cx="259080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Source: www.makai.com</a:t>
            </a:r>
          </a:p>
        </p:txBody>
      </p:sp>
      <p:sp>
        <p:nvSpPr>
          <p:cNvPr id="2" name="TextBox 1"/>
          <p:cNvSpPr txBox="1"/>
          <p:nvPr/>
        </p:nvSpPr>
        <p:spPr>
          <a:xfrm>
            <a:off x="318271" y="155654"/>
            <a:ext cx="8379217" cy="1200329"/>
          </a:xfrm>
          <a:prstGeom prst="rect">
            <a:avLst/>
          </a:prstGeom>
          <a:noFill/>
        </p:spPr>
        <p:txBody>
          <a:bodyPr wrap="none" rtlCol="0">
            <a:spAutoFit/>
          </a:bodyPr>
          <a:lstStyle/>
          <a:p>
            <a:r>
              <a:rPr lang="en-US" sz="3600" b="1" dirty="0">
                <a:solidFill>
                  <a:srgbClr val="C00000"/>
                </a:solidFill>
                <a:effectLst>
                  <a:outerShdw blurRad="38100" dist="38100" dir="2700000" algn="tl">
                    <a:srgbClr val="000000">
                      <a:alpha val="43137"/>
                    </a:srgbClr>
                  </a:outerShdw>
                </a:effectLst>
                <a:latin typeface="Times New Roman" pitchFamily="18" charset="0"/>
                <a:ea typeface="+mj-ea"/>
                <a:cs typeface="Times New Roman" pitchFamily="18" charset="0"/>
              </a:rPr>
              <a:t>Laying cables and importance of geodesic</a:t>
            </a:r>
          </a:p>
          <a:p>
            <a:endParaRPr lang="en-US" sz="3600" b="1" dirty="0">
              <a:solidFill>
                <a:srgbClr val="C00000"/>
              </a:solidFill>
              <a:effectLst>
                <a:outerShdw blurRad="38100" dist="38100" dir="2700000" algn="tl">
                  <a:srgbClr val="000000">
                    <a:alpha val="43137"/>
                  </a:srgbClr>
                </a:outerShdw>
              </a:effectLst>
              <a:latin typeface="Times New Roman" pitchFamily="18" charset="0"/>
              <a:ea typeface="+mj-ea"/>
              <a:cs typeface="Times New Roman" pitchFamily="18" charset="0"/>
            </a:endParaRPr>
          </a:p>
        </p:txBody>
      </p:sp>
      <p:sp>
        <p:nvSpPr>
          <p:cNvPr id="3" name="Slide Number Placeholder 2"/>
          <p:cNvSpPr>
            <a:spLocks noGrp="1"/>
          </p:cNvSpPr>
          <p:nvPr>
            <p:ph type="sldNum" sz="quarter" idx="12"/>
          </p:nvPr>
        </p:nvSpPr>
        <p:spPr/>
        <p:txBody>
          <a:bodyPr/>
          <a:lstStyle/>
          <a:p>
            <a:fld id="{F2040A06-A54A-4E73-863C-C49DEF3221D9}" type="slidenum">
              <a:rPr lang="en-HK" smtClean="0"/>
              <a:t>14</a:t>
            </a:fld>
            <a:endParaRPr lang="en-HK"/>
          </a:p>
        </p:txBody>
      </p:sp>
      <p:pic>
        <p:nvPicPr>
          <p:cNvPr id="6" name="third par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0481" y="929309"/>
            <a:ext cx="8964128" cy="5042322"/>
          </a:xfrm>
          <a:prstGeom prst="rect">
            <a:avLst/>
          </a:prstGeom>
        </p:spPr>
      </p:pic>
    </p:spTree>
    <p:extLst>
      <p:ext uri="{BB962C8B-B14F-4D97-AF65-F5344CB8AC3E}">
        <p14:creationId xmlns:p14="http://schemas.microsoft.com/office/powerpoint/2010/main" val="13476129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mute="1">
                <p:cTn id="7"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p:cNvSpPr>
          <p:nvPr>
            <p:ph type="title"/>
          </p:nvPr>
        </p:nvSpPr>
        <p:spPr>
          <a:xfrm>
            <a:off x="381000" y="-41189"/>
            <a:ext cx="8229600" cy="1143000"/>
          </a:xfrm>
        </p:spPr>
        <p:txBody>
          <a:bodyPr/>
          <a:lstStyle/>
          <a:p>
            <a:r>
              <a:rPr lang="en-US" altLang="en-US" dirty="0">
                <a:latin typeface="Times New Roman" pitchFamily="18" charset="0"/>
                <a:cs typeface="Times New Roman" pitchFamily="18" charset="0"/>
              </a:rPr>
              <a:t>Main aim</a:t>
            </a:r>
          </a:p>
        </p:txBody>
      </p:sp>
      <p:sp>
        <p:nvSpPr>
          <p:cNvPr id="26626" name="Rectangle 3"/>
          <p:cNvSpPr>
            <a:spLocks noGrp="1"/>
          </p:cNvSpPr>
          <p:nvPr>
            <p:ph type="body" idx="1"/>
          </p:nvPr>
        </p:nvSpPr>
        <p:spPr>
          <a:xfrm>
            <a:off x="529264" y="2178729"/>
            <a:ext cx="8428383" cy="2144794"/>
          </a:xfrm>
        </p:spPr>
        <p:txBody>
          <a:bodyPr>
            <a:normAutofit fontScale="85000" lnSpcReduction="10000"/>
          </a:bodyPr>
          <a:lstStyle/>
          <a:p>
            <a:pPr marL="0" indent="0">
              <a:lnSpc>
                <a:spcPct val="150000"/>
              </a:lnSpc>
              <a:buFont typeface="Arial" charset="0"/>
              <a:buNone/>
            </a:pPr>
            <a:r>
              <a:rPr lang="en-US" altLang="en-US" sz="3600" dirty="0">
                <a:latin typeface="Times New Roman" pitchFamily="18" charset="0"/>
                <a:cs typeface="Times New Roman" pitchFamily="18" charset="0"/>
              </a:rPr>
              <a:t>To develop methodologies based on real data for cable path planning on the Earth’s surface to optimize both construction costs and survivability.</a:t>
            </a:r>
          </a:p>
        </p:txBody>
      </p:sp>
      <p:sp>
        <p:nvSpPr>
          <p:cNvPr id="2" name="Slide Number Placeholder 1"/>
          <p:cNvSpPr>
            <a:spLocks noGrp="1"/>
          </p:cNvSpPr>
          <p:nvPr>
            <p:ph type="sldNum" sz="quarter" idx="12"/>
          </p:nvPr>
        </p:nvSpPr>
        <p:spPr/>
        <p:txBody>
          <a:bodyPr/>
          <a:lstStyle/>
          <a:p>
            <a:fld id="{F2040A06-A54A-4E73-863C-C49DEF3221D9}" type="slidenum">
              <a:rPr lang="en-HK" smtClean="0"/>
              <a:t>15</a:t>
            </a:fld>
            <a:endParaRPr lang="en-HK"/>
          </a:p>
        </p:txBody>
      </p:sp>
    </p:spTree>
    <p:extLst>
      <p:ext uri="{BB962C8B-B14F-4D97-AF65-F5344CB8AC3E}">
        <p14:creationId xmlns:p14="http://schemas.microsoft.com/office/powerpoint/2010/main" val="2592367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743" y="168536"/>
            <a:ext cx="8507392" cy="720930"/>
          </a:xfrm>
        </p:spPr>
        <p:txBody>
          <a:bodyPr/>
          <a:lstStyle/>
          <a:p>
            <a:r>
              <a:rPr lang="en-US" dirty="0"/>
              <a:t>Outline</a:t>
            </a:r>
          </a:p>
        </p:txBody>
      </p:sp>
      <p:sp>
        <p:nvSpPr>
          <p:cNvPr id="5" name="TextBox 4">
            <a:extLst>
              <a:ext uri="{FF2B5EF4-FFF2-40B4-BE49-F238E27FC236}">
                <a16:creationId xmlns="" xmlns:a16="http://schemas.microsoft.com/office/drawing/2014/main" id="{ABEE6DA3-7B0D-458D-88FC-AEBD5CBB3AF6}"/>
              </a:ext>
            </a:extLst>
          </p:cNvPr>
          <p:cNvSpPr txBox="1"/>
          <p:nvPr/>
        </p:nvSpPr>
        <p:spPr>
          <a:xfrm>
            <a:off x="322066" y="1655666"/>
            <a:ext cx="8476734" cy="3416320"/>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altLang="zh-TW" sz="2400" dirty="0">
                <a:latin typeface="Times New Roman" panose="02020603050405020304" pitchFamily="18" charset="0"/>
                <a:cs typeface="Times New Roman" panose="02020603050405020304" pitchFamily="18" charset="0"/>
              </a:rPr>
              <a:t>Background</a:t>
            </a:r>
          </a:p>
          <a:p>
            <a:pPr marL="342900" indent="-342900">
              <a:lnSpc>
                <a:spcPct val="150000"/>
              </a:lnSpc>
              <a:buFont typeface="Wingdings" panose="05000000000000000000" pitchFamily="2" charset="2"/>
              <a:buChar char="Ø"/>
            </a:pPr>
            <a:r>
              <a:rPr lang="en-HK" altLang="zh-TW" sz="2400" dirty="0">
                <a:solidFill>
                  <a:srgbClr val="FF0000"/>
                </a:solidFill>
                <a:latin typeface="Times New Roman" panose="02020603050405020304" pitchFamily="18" charset="0"/>
                <a:cs typeface="Times New Roman" panose="02020603050405020304" pitchFamily="18" charset="0"/>
              </a:rPr>
              <a:t>Optimal laying of a cable between two given nodes on the Earth’s surface</a:t>
            </a:r>
          </a:p>
          <a:p>
            <a:pPr marL="342900" indent="-342900">
              <a:lnSpc>
                <a:spcPct val="150000"/>
              </a:lnSpc>
              <a:buFont typeface="Wingdings" panose="05000000000000000000" pitchFamily="2" charset="2"/>
              <a:buChar char="Ø"/>
            </a:pPr>
            <a:r>
              <a:rPr lang="en-US" altLang="zh-TW" sz="2400" dirty="0">
                <a:latin typeface="Times New Roman" panose="02020603050405020304" pitchFamily="18" charset="0"/>
                <a:cs typeface="Times New Roman" panose="02020603050405020304" pitchFamily="18" charset="0"/>
              </a:rPr>
              <a:t>Terrain constrained path planning for long-haul cables</a:t>
            </a:r>
          </a:p>
          <a:p>
            <a:pPr marL="342900" indent="-342900">
              <a:lnSpc>
                <a:spcPct val="150000"/>
              </a:lnSpc>
              <a:buFont typeface="Wingdings" panose="05000000000000000000" pitchFamily="2" charset="2"/>
              <a:buChar char="Ø"/>
            </a:pPr>
            <a:r>
              <a:rPr lang="en-US" altLang="zh-TW" sz="2400" dirty="0">
                <a:latin typeface="Times New Roman" panose="02020603050405020304" pitchFamily="18" charset="0"/>
                <a:cs typeface="Times New Roman" panose="02020603050405020304" pitchFamily="18" charset="0"/>
              </a:rPr>
              <a:t>Submarine cable network extension</a:t>
            </a:r>
          </a:p>
          <a:p>
            <a:pPr marL="342900" indent="-342900">
              <a:lnSpc>
                <a:spcPct val="150000"/>
              </a:lnSpc>
              <a:buFont typeface="Wingdings" panose="05000000000000000000" pitchFamily="2" charset="2"/>
              <a:buChar char="Ø"/>
            </a:pPr>
            <a:r>
              <a:rPr lang="en-US" altLang="zh-TW" sz="2400" dirty="0">
                <a:latin typeface="Times New Roman" panose="02020603050405020304" pitchFamily="18" charset="0"/>
                <a:cs typeface="Times New Roman" panose="02020603050405020304" pitchFamily="18" charset="0"/>
              </a:rPr>
              <a:t>Conclusion</a:t>
            </a:r>
            <a:endParaRPr lang="zh-TW" altLang="en-US" sz="2400"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F2040A06-A54A-4E73-863C-C49DEF3221D9}" type="slidenum">
              <a:rPr lang="en-HK" smtClean="0"/>
              <a:t>16</a:t>
            </a:fld>
            <a:endParaRPr lang="en-HK"/>
          </a:p>
        </p:txBody>
      </p:sp>
    </p:spTree>
    <p:extLst>
      <p:ext uri="{BB962C8B-B14F-4D97-AF65-F5344CB8AC3E}">
        <p14:creationId xmlns:p14="http://schemas.microsoft.com/office/powerpoint/2010/main" val="1353394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p:cNvSpPr>
          <p:nvPr>
            <p:ph type="title"/>
          </p:nvPr>
        </p:nvSpPr>
        <p:spPr>
          <a:xfrm>
            <a:off x="2486569" y="139201"/>
            <a:ext cx="3574144" cy="713546"/>
          </a:xfrm>
        </p:spPr>
        <p:txBody>
          <a:bodyPr/>
          <a:lstStyle/>
          <a:p>
            <a:r>
              <a:rPr lang="en-US" dirty="0">
                <a:latin typeface="Times New Roman" pitchFamily="18" charset="0"/>
                <a:cs typeface="Times New Roman" pitchFamily="18" charset="0"/>
              </a:rPr>
              <a:t>Landform model</a:t>
            </a:r>
            <a:endParaRPr lang="en-US" altLang="en-US"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5" name="Rectangle 4"/>
              <p:cNvSpPr/>
              <p:nvPr/>
            </p:nvSpPr>
            <p:spPr>
              <a:xfrm>
                <a:off x="303161" y="955741"/>
                <a:ext cx="8840839" cy="1883657"/>
              </a:xfrm>
              <a:prstGeom prst="rect">
                <a:avLst/>
              </a:prstGeom>
            </p:spPr>
            <p:txBody>
              <a:bodyPr wrap="square">
                <a:spAutoFit/>
              </a:bodyPr>
              <a:lstStyle/>
              <a:p>
                <a:pPr marL="342900" indent="-342900">
                  <a:lnSpc>
                    <a:spcPct val="150000"/>
                  </a:lnSpc>
                  <a:buFont typeface="Arial" panose="020B0604020202020204" pitchFamily="34" charset="0"/>
                  <a:buChar char="•"/>
                </a:pPr>
                <a:r>
                  <a:rPr lang="en-HK" sz="2000" dirty="0">
                    <a:latin typeface="Times New Roman" pitchFamily="18" charset="0"/>
                    <a:cs typeface="Times New Roman" pitchFamily="18" charset="0"/>
                  </a:rPr>
                  <a:t>A cable is laid/buried on the surface of land or the sea bed.</a:t>
                </a:r>
              </a:p>
              <a:p>
                <a:pPr marL="342900" indent="-342900">
                  <a:lnSpc>
                    <a:spcPct val="150000"/>
                  </a:lnSpc>
                  <a:buFont typeface="Arial" panose="020B0604020202020204" pitchFamily="34" charset="0"/>
                  <a:buChar char="•"/>
                </a:pPr>
                <a:r>
                  <a:rPr lang="en-US" altLang="zh-CN" sz="2000" dirty="0">
                    <a:latin typeface="Times New Roman" pitchFamily="18" charset="0"/>
                    <a:cs typeface="Times New Roman" pitchFamily="18" charset="0"/>
                  </a:rPr>
                  <a:t>Approximate the Earth’s surface by a closed, triangulated piecewise-linear 2-D manifold </a:t>
                </a:r>
                <a14:m>
                  <m:oMath xmlns:m="http://schemas.openxmlformats.org/officeDocument/2006/math">
                    <m:r>
                      <a:rPr lang="zh-CN" altLang="en-US" sz="2000" i="1">
                        <a:latin typeface="Cambria Math" panose="02040503050406030204" pitchFamily="18" charset="0"/>
                        <a:cs typeface="Times New Roman" pitchFamily="18" charset="0"/>
                      </a:rPr>
                      <m:t>𝕄</m:t>
                    </m:r>
                  </m:oMath>
                </a14:m>
                <a:r>
                  <a:rPr lang="en-US" altLang="zh-CN" sz="2000" dirty="0">
                    <a:latin typeface="Times New Roman" pitchFamily="18" charset="0"/>
                    <a:cs typeface="Times New Roman" pitchFamily="18" charset="0"/>
                  </a:rPr>
                  <a:t> in </a:t>
                </a:r>
                <a14:m>
                  <m:oMath xmlns:m="http://schemas.openxmlformats.org/officeDocument/2006/math">
                    <m:sSup>
                      <m:sSupPr>
                        <m:ctrlPr>
                          <a:rPr lang="en-US" altLang="zh-CN" sz="2000" i="1">
                            <a:latin typeface="Cambria Math" panose="02040503050406030204" pitchFamily="18" charset="0"/>
                            <a:cs typeface="Times New Roman" pitchFamily="18" charset="0"/>
                          </a:rPr>
                        </m:ctrlPr>
                      </m:sSupPr>
                      <m:e>
                        <m:r>
                          <a:rPr lang="en-US" altLang="zh-CN" sz="2000" i="1">
                            <a:latin typeface="Cambria Math" panose="02040503050406030204" pitchFamily="18" charset="0"/>
                            <a:ea typeface="Cambria Math" panose="02040503050406030204" pitchFamily="18" charset="0"/>
                            <a:cs typeface="Times New Roman" pitchFamily="18" charset="0"/>
                          </a:rPr>
                          <m:t>ℝ</m:t>
                        </m:r>
                      </m:e>
                      <m:sup>
                        <m:r>
                          <a:rPr lang="en-US" altLang="zh-CN" sz="2000" i="1">
                            <a:latin typeface="Cambria Math" panose="02040503050406030204" pitchFamily="18" charset="0"/>
                            <a:cs typeface="Times New Roman" pitchFamily="18" charset="0"/>
                          </a:rPr>
                          <m:t>3</m:t>
                        </m:r>
                      </m:sup>
                    </m:sSup>
                  </m:oMath>
                </a14:m>
                <a:r>
                  <a:rPr lang="en-US" altLang="zh-CN" sz="2000" dirty="0">
                    <a:latin typeface="Times New Roman" pitchFamily="18" charset="0"/>
                    <a:cs typeface="Times New Roman" pitchFamily="18" charset="0"/>
                  </a:rPr>
                  <a:t>. Each node on the manifold </a:t>
                </a:r>
                <a14:m>
                  <m:oMath xmlns:m="http://schemas.openxmlformats.org/officeDocument/2006/math">
                    <m:r>
                      <a:rPr lang="zh-CN" altLang="en-US" sz="2000" i="1">
                        <a:latin typeface="Cambria Math" panose="02040503050406030204" pitchFamily="18" charset="0"/>
                        <a:cs typeface="Times New Roman" pitchFamily="18" charset="0"/>
                      </a:rPr>
                      <m:t>𝕄</m:t>
                    </m:r>
                  </m:oMath>
                </a14:m>
                <a:r>
                  <a:rPr lang="en-US" altLang="zh-CN" sz="2000" dirty="0">
                    <a:latin typeface="Times New Roman" pitchFamily="18" charset="0"/>
                    <a:cs typeface="Times New Roman" pitchFamily="18" charset="0"/>
                  </a:rPr>
                  <a:t> can be represented by a set of coordinates (</a:t>
                </a:r>
                <a:r>
                  <a:rPr lang="en-US" altLang="zh-CN" sz="2000" i="1" dirty="0">
                    <a:latin typeface="Times New Roman" pitchFamily="18" charset="0"/>
                    <a:cs typeface="Times New Roman" pitchFamily="18" charset="0"/>
                  </a:rPr>
                  <a:t>x, y ,z</a:t>
                </a:r>
                <a:r>
                  <a:rPr lang="en-US" altLang="zh-CN" sz="2000" dirty="0">
                    <a:latin typeface="Times New Roman" pitchFamily="18" charset="0"/>
                    <a:cs typeface="Times New Roman" pitchFamily="18" charset="0"/>
                  </a:rPr>
                  <a:t>), where </a:t>
                </a:r>
                <a:r>
                  <a:rPr lang="en-US" sz="2000" i="1" dirty="0">
                    <a:solidFill>
                      <a:srgbClr val="0000FF"/>
                    </a:solidFill>
                    <a:latin typeface="Times New Roman" pitchFamily="18" charset="0"/>
                    <a:cs typeface="Times New Roman" pitchFamily="18" charset="0"/>
                  </a:rPr>
                  <a:t>z</a:t>
                </a:r>
                <a:r>
                  <a:rPr lang="en-US" sz="2000" dirty="0">
                    <a:solidFill>
                      <a:srgbClr val="0000FF"/>
                    </a:solidFill>
                    <a:latin typeface="Times New Roman" pitchFamily="18" charset="0"/>
                    <a:cs typeface="Times New Roman" pitchFamily="18" charset="0"/>
                  </a:rPr>
                  <a:t> = </a:t>
                </a:r>
                <a:r>
                  <a:rPr lang="el-GR" sz="2000" i="1" dirty="0">
                    <a:solidFill>
                      <a:srgbClr val="0000FF"/>
                    </a:solidFill>
                    <a:latin typeface="Times New Roman" pitchFamily="18" charset="0"/>
                    <a:cs typeface="Times New Roman" pitchFamily="18" charset="0"/>
                  </a:rPr>
                  <a:t>ξ</a:t>
                </a:r>
                <a:r>
                  <a:rPr lang="en-US" sz="2000" dirty="0">
                    <a:solidFill>
                      <a:srgbClr val="0000FF"/>
                    </a:solidFill>
                    <a:latin typeface="Times New Roman" pitchFamily="18" charset="0"/>
                    <a:cs typeface="Times New Roman" pitchFamily="18" charset="0"/>
                  </a:rPr>
                  <a:t>(</a:t>
                </a:r>
                <a:r>
                  <a:rPr lang="en-US" sz="2000" i="1" dirty="0">
                    <a:solidFill>
                      <a:srgbClr val="0000FF"/>
                    </a:solidFill>
                    <a:latin typeface="Times New Roman" pitchFamily="18" charset="0"/>
                    <a:cs typeface="Times New Roman" pitchFamily="18" charset="0"/>
                  </a:rPr>
                  <a:t>x</a:t>
                </a:r>
                <a:r>
                  <a:rPr lang="en-US" sz="2000" dirty="0">
                    <a:solidFill>
                      <a:srgbClr val="0000FF"/>
                    </a:solidFill>
                    <a:latin typeface="Times New Roman" pitchFamily="18" charset="0"/>
                    <a:cs typeface="Times New Roman" pitchFamily="18" charset="0"/>
                  </a:rPr>
                  <a:t>, </a:t>
                </a:r>
                <a:r>
                  <a:rPr lang="en-US" sz="2000" i="1" dirty="0">
                    <a:solidFill>
                      <a:srgbClr val="0000FF"/>
                    </a:solidFill>
                    <a:latin typeface="Times New Roman" pitchFamily="18" charset="0"/>
                    <a:cs typeface="Times New Roman" pitchFamily="18" charset="0"/>
                  </a:rPr>
                  <a:t>y</a:t>
                </a:r>
                <a:r>
                  <a:rPr lang="en-US" sz="2000" dirty="0">
                    <a:solidFill>
                      <a:srgbClr val="0000FF"/>
                    </a:solidFill>
                    <a:latin typeface="Times New Roman" pitchFamily="18" charset="0"/>
                    <a:cs typeface="Times New Roman" pitchFamily="18" charset="0"/>
                  </a:rPr>
                  <a:t>)</a:t>
                </a:r>
                <a:r>
                  <a:rPr lang="en-US" altLang="zh-CN" sz="2000" dirty="0">
                    <a:latin typeface="Times New Roman" pitchFamily="18" charset="0"/>
                    <a:cs typeface="Times New Roman" pitchFamily="18" charset="0"/>
                  </a:rPr>
                  <a:t> (single-valued function).</a:t>
                </a:r>
                <a:endParaRPr lang="zh-CN" altLang="en-US" sz="2000" dirty="0">
                  <a:latin typeface="Times New Roman" pitchFamily="18" charset="0"/>
                  <a:cs typeface="Times New Roman"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03161" y="955741"/>
                <a:ext cx="8840839" cy="1883657"/>
              </a:xfrm>
              <a:prstGeom prst="rect">
                <a:avLst/>
              </a:prstGeom>
              <a:blipFill rotWithShape="0">
                <a:blip r:embed="rId3"/>
                <a:stretch>
                  <a:fillRect l="-621" b="-4854"/>
                </a:stretch>
              </a:blipFill>
            </p:spPr>
            <p:txBody>
              <a:bodyPr/>
              <a:lstStyle/>
              <a:p>
                <a:r>
                  <a:rPr lang="en-US">
                    <a:noFill/>
                  </a:rPr>
                  <a:t> </a:t>
                </a:r>
              </a:p>
            </p:txBody>
          </p:sp>
        </mc:Fallback>
      </mc:AlternateContent>
      <p:pic>
        <p:nvPicPr>
          <p:cNvPr id="13"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597" y="2942392"/>
            <a:ext cx="6681672" cy="3286004"/>
          </a:xfrm>
          <a:prstGeom prst="rect">
            <a:avLst/>
          </a:prstGeom>
        </p:spPr>
      </p:pic>
      <p:sp>
        <p:nvSpPr>
          <p:cNvPr id="2" name="Slide Number Placeholder 1"/>
          <p:cNvSpPr>
            <a:spLocks noGrp="1"/>
          </p:cNvSpPr>
          <p:nvPr>
            <p:ph type="sldNum" sz="quarter" idx="12"/>
          </p:nvPr>
        </p:nvSpPr>
        <p:spPr/>
        <p:txBody>
          <a:bodyPr/>
          <a:lstStyle/>
          <a:p>
            <a:fld id="{F2040A06-A54A-4E73-863C-C49DEF3221D9}" type="slidenum">
              <a:rPr lang="en-HK" smtClean="0"/>
              <a:t>17</a:t>
            </a:fld>
            <a:endParaRPr lang="en-HK"/>
          </a:p>
        </p:txBody>
      </p:sp>
    </p:spTree>
    <p:extLst>
      <p:ext uri="{BB962C8B-B14F-4D97-AF65-F5344CB8AC3E}">
        <p14:creationId xmlns:p14="http://schemas.microsoft.com/office/powerpoint/2010/main" val="2168152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p:cNvSpPr>
          <p:nvPr>
            <p:ph type="title"/>
          </p:nvPr>
        </p:nvSpPr>
        <p:spPr>
          <a:xfrm>
            <a:off x="2299441" y="149651"/>
            <a:ext cx="4127332" cy="713546"/>
          </a:xfrm>
        </p:spPr>
        <p:txBody>
          <a:bodyPr>
            <a:noAutofit/>
          </a:bodyPr>
          <a:lstStyle/>
          <a:p>
            <a:r>
              <a:rPr lang="en-US" dirty="0">
                <a:latin typeface="Times New Roman" pitchFamily="18" charset="0"/>
                <a:cs typeface="Times New Roman" pitchFamily="18" charset="0"/>
              </a:rPr>
              <a:t>Laying cost model</a:t>
            </a:r>
            <a:endParaRPr lang="en-US" altLang="en-US"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2" name="Rectangle 1"/>
              <p:cNvSpPr/>
              <p:nvPr/>
            </p:nvSpPr>
            <p:spPr>
              <a:xfrm>
                <a:off x="575258" y="1063120"/>
                <a:ext cx="7970349" cy="3268652"/>
              </a:xfrm>
              <a:prstGeom prst="rect">
                <a:avLst/>
              </a:prstGeom>
            </p:spPr>
            <p:txBody>
              <a:bodyPr wrap="square">
                <a:spAutoFit/>
              </a:bodyPr>
              <a:lstStyle/>
              <a:p>
                <a:pPr marL="342900" indent="-342900">
                  <a:lnSpc>
                    <a:spcPct val="150000"/>
                  </a:lnSpc>
                  <a:buFont typeface="Arial" panose="020B0604020202020204" pitchFamily="34" charset="0"/>
                  <a:buChar char="•"/>
                </a:pPr>
                <a:r>
                  <a:rPr lang="en-HK" sz="2000" dirty="0">
                    <a:latin typeface="Times New Roman" pitchFamily="18" charset="0"/>
                    <a:cs typeface="Times New Roman" pitchFamily="18" charset="0"/>
                  </a:rPr>
                  <a:t>Different locations may have different cost, e.g., rock, sand.</a:t>
                </a:r>
              </a:p>
              <a:p>
                <a:pPr marL="342900" indent="-342900">
                  <a:lnSpc>
                    <a:spcPct val="150000"/>
                  </a:lnSpc>
                  <a:buFont typeface="Arial" panose="020B0604020202020204" pitchFamily="34" charset="0"/>
                  <a:buChar char="•"/>
                </a:pPr>
                <a:r>
                  <a:rPr lang="en-HK" sz="2000" i="1" dirty="0">
                    <a:solidFill>
                      <a:srgbClr val="FF0000"/>
                    </a:solidFill>
                    <a:latin typeface="Times New Roman" pitchFamily="18" charset="0"/>
                    <a:cs typeface="Times New Roman" pitchFamily="18" charset="0"/>
                  </a:rPr>
                  <a:t>Design level:</a:t>
                </a:r>
                <a:r>
                  <a:rPr lang="en-HK" sz="2000" dirty="0">
                    <a:latin typeface="Times New Roman" pitchFamily="18" charset="0"/>
                    <a:cs typeface="Times New Roman" pitchFamily="18" charset="0"/>
                  </a:rPr>
                  <a:t> the protection level of a cable. Increasing the design level of the cable will increase its survivability and also its construction cost. </a:t>
                </a:r>
              </a:p>
              <a:p>
                <a:pPr marL="342900" indent="-342900">
                  <a:lnSpc>
                    <a:spcPct val="150000"/>
                  </a:lnSpc>
                  <a:buFont typeface="Arial" panose="020B0604020202020204" pitchFamily="34" charset="0"/>
                  <a:buChar char="•"/>
                </a:pPr>
                <a:r>
                  <a:rPr lang="en-US" sz="2000" dirty="0">
                    <a:latin typeface="Times New Roman" pitchFamily="18" charset="0"/>
                    <a:cs typeface="Times New Roman" pitchFamily="18" charset="0"/>
                  </a:rPr>
                  <a:t>For </a:t>
                </a:r>
                <a14:m>
                  <m:oMath xmlns:m="http://schemas.openxmlformats.org/officeDocument/2006/math">
                    <m:r>
                      <a:rPr lang="en-US" altLang="zh-CN" sz="2000" b="0" i="1" smtClean="0">
                        <a:latin typeface="Cambria Math" panose="02040503050406030204" pitchFamily="18" charset="0"/>
                        <a:ea typeface="Cambria Math" panose="02040503050406030204" pitchFamily="18" charset="0"/>
                        <a:cs typeface="Times New Roman" pitchFamily="18" charset="0"/>
                      </a:rPr>
                      <m:t>𝑋</m:t>
                    </m:r>
                    <m:r>
                      <a:rPr lang="en-US" altLang="zh-CN" sz="2000" b="0" i="1" smtClean="0">
                        <a:latin typeface="Cambria Math" panose="02040503050406030204" pitchFamily="18" charset="0"/>
                        <a:ea typeface="Cambria Math" panose="02040503050406030204" pitchFamily="18" charset="0"/>
                        <a:cs typeface="Times New Roman" pitchFamily="18" charset="0"/>
                      </a:rPr>
                      <m:t>=(</m:t>
                    </m:r>
                    <m:r>
                      <a:rPr lang="en-US" altLang="zh-CN" sz="2000" b="0" i="1" smtClean="0">
                        <a:latin typeface="Cambria Math" panose="02040503050406030204" pitchFamily="18" charset="0"/>
                        <a:ea typeface="Cambria Math" panose="02040503050406030204" pitchFamily="18" charset="0"/>
                        <a:cs typeface="Times New Roman" pitchFamily="18" charset="0"/>
                      </a:rPr>
                      <m:t>𝑥</m:t>
                    </m:r>
                    <m:r>
                      <a:rPr lang="en-US" altLang="zh-CN" sz="2000" b="0" i="1" smtClean="0">
                        <a:latin typeface="Cambria Math" panose="02040503050406030204" pitchFamily="18" charset="0"/>
                        <a:ea typeface="Cambria Math" panose="02040503050406030204" pitchFamily="18" charset="0"/>
                        <a:cs typeface="Times New Roman" pitchFamily="18" charset="0"/>
                      </a:rPr>
                      <m:t>,</m:t>
                    </m:r>
                    <m:r>
                      <a:rPr lang="en-US" altLang="zh-CN" sz="2000" b="0" i="1" smtClean="0">
                        <a:latin typeface="Cambria Math" panose="02040503050406030204" pitchFamily="18" charset="0"/>
                        <a:ea typeface="Cambria Math" panose="02040503050406030204" pitchFamily="18" charset="0"/>
                        <a:cs typeface="Times New Roman" pitchFamily="18" charset="0"/>
                      </a:rPr>
                      <m:t>𝑦</m:t>
                    </m:r>
                    <m:r>
                      <a:rPr lang="en-US" altLang="zh-CN" sz="2000" b="0" i="1" smtClean="0">
                        <a:latin typeface="Cambria Math" panose="02040503050406030204" pitchFamily="18" charset="0"/>
                        <a:ea typeface="Cambria Math" panose="02040503050406030204" pitchFamily="18" charset="0"/>
                        <a:cs typeface="Times New Roman" pitchFamily="18" charset="0"/>
                      </a:rPr>
                      <m:t>,</m:t>
                    </m:r>
                    <m:r>
                      <a:rPr lang="en-US" altLang="zh-CN" sz="2000" b="0" i="1" smtClean="0">
                        <a:latin typeface="Cambria Math" panose="02040503050406030204" pitchFamily="18" charset="0"/>
                        <a:ea typeface="Cambria Math" panose="02040503050406030204" pitchFamily="18" charset="0"/>
                        <a:cs typeface="Times New Roman" pitchFamily="18" charset="0"/>
                      </a:rPr>
                      <m:t>𝑧</m:t>
                    </m:r>
                    <m:r>
                      <a:rPr lang="en-US" altLang="zh-CN" sz="2000" b="0" i="1" smtClean="0">
                        <a:latin typeface="Cambria Math" panose="02040503050406030204" pitchFamily="18" charset="0"/>
                        <a:ea typeface="Cambria Math" panose="02040503050406030204" pitchFamily="18" charset="0"/>
                        <a:cs typeface="Times New Roman" pitchFamily="18" charset="0"/>
                      </a:rPr>
                      <m:t>)∈</m:t>
                    </m:r>
                    <m:r>
                      <a:rPr lang="zh-CN" altLang="en-US" sz="2000" b="0" i="1" smtClean="0">
                        <a:latin typeface="Cambria Math" panose="02040503050406030204" pitchFamily="18" charset="0"/>
                        <a:ea typeface="Cambria Math" panose="02040503050406030204" pitchFamily="18" charset="0"/>
                        <a:cs typeface="Times New Roman" pitchFamily="18" charset="0"/>
                      </a:rPr>
                      <m:t>𝕄</m:t>
                    </m:r>
                  </m:oMath>
                </a14:m>
                <a:r>
                  <a:rPr lang="en-US" sz="2000" dirty="0">
                    <a:latin typeface="Times New Roman" pitchFamily="18" charset="0"/>
                    <a:cs typeface="Times New Roman" pitchFamily="18" charset="0"/>
                  </a:rPr>
                  <a:t>, we define </a:t>
                </a:r>
                <a14:m>
                  <m:oMath xmlns:m="http://schemas.openxmlformats.org/officeDocument/2006/math">
                    <m:r>
                      <a:rPr lang="en-US" sz="2000" i="1">
                        <a:latin typeface="Cambria Math" panose="02040503050406030204" pitchFamily="18" charset="0"/>
                        <a:cs typeface="Times New Roman" pitchFamily="18" charset="0"/>
                      </a:rPr>
                      <m:t>𝑢</m:t>
                    </m:r>
                    <m:d>
                      <m:dPr>
                        <m:ctrlPr>
                          <a:rPr lang="en-US" sz="2000" i="1">
                            <a:latin typeface="Cambria Math" panose="02040503050406030204" pitchFamily="18" charset="0"/>
                            <a:cs typeface="Times New Roman" pitchFamily="18" charset="0"/>
                          </a:rPr>
                        </m:ctrlPr>
                      </m:dPr>
                      <m:e>
                        <m:r>
                          <a:rPr lang="en-US" sz="2000" i="1">
                            <a:latin typeface="Cambria Math" panose="02040503050406030204" pitchFamily="18" charset="0"/>
                            <a:cs typeface="Times New Roman" pitchFamily="18" charset="0"/>
                          </a:rPr>
                          <m:t>𝑋</m:t>
                        </m:r>
                      </m:e>
                    </m:d>
                    <m:r>
                      <a:rPr lang="en-US" sz="2000" i="1">
                        <a:latin typeface="Cambria Math" panose="02040503050406030204" pitchFamily="18" charset="0"/>
                        <a:cs typeface="Times New Roman" pitchFamily="18" charset="0"/>
                      </a:rPr>
                      <m:t>:</m:t>
                    </m:r>
                    <m:r>
                      <a:rPr lang="zh-CN" altLang="en-US" sz="2000" i="1">
                        <a:latin typeface="Cambria Math" panose="02040503050406030204" pitchFamily="18" charset="0"/>
                        <a:ea typeface="Cambria Math" panose="02040503050406030204" pitchFamily="18" charset="0"/>
                        <a:cs typeface="Times New Roman" pitchFamily="18" charset="0"/>
                      </a:rPr>
                      <m:t>𝕄</m:t>
                    </m:r>
                    <m:r>
                      <a:rPr lang="zh-CN" altLang="en-US" sz="2000" i="1">
                        <a:latin typeface="Cambria Math" panose="02040503050406030204" pitchFamily="18" charset="0"/>
                        <a:ea typeface="Cambria Math" panose="02040503050406030204" pitchFamily="18" charset="0"/>
                        <a:cs typeface="Times New Roman" pitchFamily="18" charset="0"/>
                      </a:rPr>
                      <m:t>→</m:t>
                    </m:r>
                    <m:r>
                      <a:rPr lang="zh-CN" altLang="en-US" sz="2000" i="1">
                        <a:latin typeface="Cambria Math" panose="02040503050406030204" pitchFamily="18" charset="0"/>
                        <a:ea typeface="Cambria Math" panose="02040503050406030204" pitchFamily="18" charset="0"/>
                        <a:cs typeface="Times New Roman" pitchFamily="18" charset="0"/>
                      </a:rPr>
                      <m:t>𝕌</m:t>
                    </m:r>
                  </m:oMath>
                </a14:m>
                <a:r>
                  <a:rPr lang="en-US" sz="2000" dirty="0">
                    <a:latin typeface="Times New Roman" pitchFamily="18" charset="0"/>
                    <a:cs typeface="Times New Roman" pitchFamily="18" charset="0"/>
                  </a:rPr>
                  <a:t> as the design level of the cable at location </a:t>
                </a:r>
                <a14:m>
                  <m:oMath xmlns:m="http://schemas.openxmlformats.org/officeDocument/2006/math">
                    <m:r>
                      <a:rPr lang="en-US" altLang="zh-CN" sz="2000" i="1">
                        <a:latin typeface="Cambria Math" panose="02040503050406030204" pitchFamily="18" charset="0"/>
                        <a:ea typeface="Cambria Math" panose="02040503050406030204" pitchFamily="18" charset="0"/>
                        <a:cs typeface="Times New Roman" pitchFamily="18" charset="0"/>
                      </a:rPr>
                      <m:t>𝑋</m:t>
                    </m:r>
                  </m:oMath>
                </a14:m>
                <a:r>
                  <a:rPr lang="en-US" sz="2000" dirty="0">
                    <a:latin typeface="Times New Roman" pitchFamily="18" charset="0"/>
                    <a:cs typeface="Times New Roman" pitchFamily="18" charset="0"/>
                  </a:rPr>
                  <a:t>.</a:t>
                </a:r>
              </a:p>
              <a:p>
                <a:pPr marL="342900" indent="-342900">
                  <a:lnSpc>
                    <a:spcPct val="150000"/>
                  </a:lnSpc>
                  <a:buFont typeface="Arial" panose="020B0604020202020204" pitchFamily="34" charset="0"/>
                  <a:buChar char="•"/>
                </a:pPr>
                <a:r>
                  <a:rPr lang="en-US" sz="2000" dirty="0">
                    <a:latin typeface="Times New Roman" pitchFamily="18" charset="0"/>
                    <a:cs typeface="Times New Roman" pitchFamily="18" charset="0"/>
                  </a:rPr>
                  <a:t>Let </a:t>
                </a:r>
                <a:r>
                  <a:rPr lang="en-US" sz="2000" i="1" dirty="0">
                    <a:solidFill>
                      <a:srgbClr val="0000FF"/>
                    </a:solidFill>
                    <a:latin typeface="Times New Roman" pitchFamily="18" charset="0"/>
                    <a:cs typeface="Times New Roman" pitchFamily="18" charset="0"/>
                  </a:rPr>
                  <a:t>h</a:t>
                </a:r>
                <a:r>
                  <a:rPr lang="en-US" sz="2000" dirty="0">
                    <a:solidFill>
                      <a:srgbClr val="0000FF"/>
                    </a:solidFill>
                    <a:latin typeface="Times New Roman" pitchFamily="18" charset="0"/>
                    <a:cs typeface="Times New Roman" pitchFamily="18" charset="0"/>
                  </a:rPr>
                  <a:t>(</a:t>
                </a:r>
                <a:r>
                  <a:rPr lang="en-US" sz="2000" i="1" dirty="0">
                    <a:solidFill>
                      <a:srgbClr val="0000FF"/>
                    </a:solidFill>
                    <a:latin typeface="Times New Roman" pitchFamily="18" charset="0"/>
                    <a:cs typeface="Times New Roman" pitchFamily="18" charset="0"/>
                  </a:rPr>
                  <a:t>X, u</a:t>
                </a:r>
                <a:r>
                  <a:rPr lang="en-US" sz="2000" dirty="0">
                    <a:solidFill>
                      <a:srgbClr val="0000FF"/>
                    </a:solidFill>
                    <a:latin typeface="Times New Roman" pitchFamily="18" charset="0"/>
                    <a:cs typeface="Times New Roman" pitchFamily="18" charset="0"/>
                  </a:rPr>
                  <a:t>) </a:t>
                </a:r>
                <a:r>
                  <a:rPr lang="en-US" sz="2000" dirty="0">
                    <a:latin typeface="Times New Roman" pitchFamily="18" charset="0"/>
                    <a:cs typeface="Times New Roman" pitchFamily="18" charset="0"/>
                  </a:rPr>
                  <a:t>be the laying cost per unit length at location </a:t>
                </a:r>
                <a:r>
                  <a:rPr lang="en-US" sz="2000" i="1" dirty="0">
                    <a:latin typeface="Times New Roman" pitchFamily="18" charset="0"/>
                    <a:cs typeface="Times New Roman" pitchFamily="18" charset="0"/>
                  </a:rPr>
                  <a:t>X</a:t>
                </a:r>
                <a:r>
                  <a:rPr lang="en-US" sz="2000" dirty="0">
                    <a:latin typeface="Times New Roman" pitchFamily="18" charset="0"/>
                    <a:cs typeface="Times New Roman" pitchFamily="18" charset="0"/>
                  </a:rPr>
                  <a:t> and design level </a:t>
                </a:r>
                <a:r>
                  <a:rPr lang="en-US" sz="2000" i="1" dirty="0">
                    <a:latin typeface="Times New Roman" pitchFamily="18" charset="0"/>
                    <a:cs typeface="Times New Roman" pitchFamily="18" charset="0"/>
                  </a:rPr>
                  <a:t>u</a:t>
                </a:r>
                <a:r>
                  <a:rPr lang="en-US" sz="2000" dirty="0">
                    <a:latin typeface="Times New Roman" pitchFamily="18" charset="0"/>
                    <a:cs typeface="Times New Roman" pitchFamily="18" charset="0"/>
                  </a:rPr>
                  <a:t>. It depends on </a:t>
                </a:r>
                <a:r>
                  <a:rPr lang="en-HK" sz="2000" dirty="0">
                    <a:latin typeface="Times New Roman" pitchFamily="18" charset="0"/>
                    <a:cs typeface="Times New Roman" pitchFamily="18" charset="0"/>
                  </a:rPr>
                  <a:t>factors, such as </a:t>
                </a:r>
                <a:r>
                  <a:rPr lang="en-HK" sz="2000" dirty="0" err="1">
                    <a:latin typeface="Times New Roman" pitchFamily="18" charset="0"/>
                    <a:cs typeface="Times New Roman" pitchFamily="18" charset="0"/>
                  </a:rPr>
                  <a:t>labor</a:t>
                </a:r>
                <a:r>
                  <a:rPr lang="en-HK" sz="2000" dirty="0">
                    <a:latin typeface="Times New Roman" pitchFamily="18" charset="0"/>
                    <a:cs typeface="Times New Roman" pitchFamily="18" charset="0"/>
                  </a:rPr>
                  <a:t>, licenses and design level. </a:t>
                </a:r>
                <a:endParaRPr lang="en-US" sz="2000" dirty="0">
                  <a:latin typeface="Times New Roman" pitchFamily="18" charset="0"/>
                  <a:cs typeface="Times New Roman"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75258" y="1063120"/>
                <a:ext cx="7970349" cy="3268652"/>
              </a:xfrm>
              <a:prstGeom prst="rect">
                <a:avLst/>
              </a:prstGeom>
              <a:blipFill>
                <a:blip r:embed="rId3"/>
                <a:stretch>
                  <a:fillRect l="-688" r="-1453" b="-2235"/>
                </a:stretch>
              </a:blipFill>
            </p:spPr>
            <p:txBody>
              <a:bodyPr/>
              <a:lstStyle/>
              <a:p>
                <a:r>
                  <a:rPr lang="zh-TW" altLang="en-US">
                    <a:noFill/>
                  </a:rPr>
                  <a:t> </a:t>
                </a:r>
              </a:p>
            </p:txBody>
          </p:sp>
        </mc:Fallback>
      </mc:AlternateContent>
      <p:pic>
        <p:nvPicPr>
          <p:cNvPr id="3" name="Picture 2"/>
          <p:cNvPicPr>
            <a:picLocks noChangeAspect="1"/>
          </p:cNvPicPr>
          <p:nvPr/>
        </p:nvPicPr>
        <p:blipFill>
          <a:blip r:embed="rId4"/>
          <a:stretch>
            <a:fillRect/>
          </a:stretch>
        </p:blipFill>
        <p:spPr>
          <a:xfrm>
            <a:off x="3819614" y="4331772"/>
            <a:ext cx="2523543" cy="1890591"/>
          </a:xfrm>
          <a:prstGeom prst="rect">
            <a:avLst/>
          </a:prstGeom>
        </p:spPr>
      </p:pic>
      <p:sp>
        <p:nvSpPr>
          <p:cNvPr id="7" name="TextBox 6"/>
          <p:cNvSpPr txBox="1"/>
          <p:nvPr/>
        </p:nvSpPr>
        <p:spPr>
          <a:xfrm>
            <a:off x="817510" y="5914586"/>
            <a:ext cx="3002104" cy="307777"/>
          </a:xfrm>
          <a:prstGeom prst="rect">
            <a:avLst/>
          </a:prstGeom>
          <a:noFill/>
        </p:spPr>
        <p:txBody>
          <a:bodyPr wrap="none" rtlCol="0">
            <a:spAutoFit/>
          </a:bodyPr>
          <a:lstStyle/>
          <a:p>
            <a:r>
              <a:rPr lang="en-US" altLang="zh-CN" sz="1400" dirty="0">
                <a:solidFill>
                  <a:schemeClr val="tx1">
                    <a:lumMod val="85000"/>
                    <a:lumOff val="15000"/>
                  </a:schemeClr>
                </a:solidFill>
                <a:latin typeface="Times New Roman" pitchFamily="18" charset="0"/>
                <a:ea typeface="+mj-ea"/>
                <a:cs typeface="Times New Roman" pitchFamily="18" charset="0"/>
              </a:rPr>
              <a:t>Very hard seabed</a:t>
            </a:r>
            <a:r>
              <a:rPr lang="en-US" sz="1400" dirty="0">
                <a:latin typeface="Times New Roman" panose="02020603050405020304" pitchFamily="18" charset="0"/>
                <a:cs typeface="Times New Roman" panose="02020603050405020304" pitchFamily="18" charset="0"/>
              </a:rPr>
              <a:t> (</a:t>
            </a:r>
            <a:r>
              <a:rPr lang="en-US" sz="1400" dirty="0">
                <a:solidFill>
                  <a:schemeClr val="tx1">
                    <a:lumMod val="85000"/>
                    <a:lumOff val="15000"/>
                  </a:schemeClr>
                </a:solidFill>
                <a:latin typeface="Times New Roman" pitchFamily="18" charset="0"/>
                <a:ea typeface="+mj-ea"/>
                <a:cs typeface="Times New Roman" pitchFamily="18" charset="0"/>
              </a:rPr>
              <a:t>https://i.ytimg.com/)</a:t>
            </a:r>
          </a:p>
        </p:txBody>
      </p:sp>
      <p:sp>
        <p:nvSpPr>
          <p:cNvPr id="4" name="Slide Number Placeholder 3"/>
          <p:cNvSpPr>
            <a:spLocks noGrp="1"/>
          </p:cNvSpPr>
          <p:nvPr>
            <p:ph type="sldNum" sz="quarter" idx="12"/>
          </p:nvPr>
        </p:nvSpPr>
        <p:spPr/>
        <p:txBody>
          <a:bodyPr/>
          <a:lstStyle/>
          <a:p>
            <a:fld id="{F2040A06-A54A-4E73-863C-C49DEF3221D9}" type="slidenum">
              <a:rPr lang="en-HK" smtClean="0"/>
              <a:t>18</a:t>
            </a:fld>
            <a:endParaRPr lang="en-HK"/>
          </a:p>
        </p:txBody>
      </p:sp>
    </p:spTree>
    <p:extLst>
      <p:ext uri="{BB962C8B-B14F-4D97-AF65-F5344CB8AC3E}">
        <p14:creationId xmlns:p14="http://schemas.microsoft.com/office/powerpoint/2010/main" val="1347867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p:cNvSpPr>
          <p:nvPr>
            <p:ph type="title"/>
          </p:nvPr>
        </p:nvSpPr>
        <p:spPr>
          <a:xfrm>
            <a:off x="2299441" y="149651"/>
            <a:ext cx="5567694" cy="713546"/>
          </a:xfrm>
        </p:spPr>
        <p:txBody>
          <a:bodyPr>
            <a:noAutofit/>
          </a:bodyPr>
          <a:lstStyle/>
          <a:p>
            <a:r>
              <a:rPr lang="en-US" dirty="0">
                <a:latin typeface="Times New Roman" pitchFamily="18" charset="0"/>
                <a:cs typeface="Times New Roman" pitchFamily="18" charset="0"/>
              </a:rPr>
              <a:t>Laying cost model (cont.)</a:t>
            </a:r>
            <a:endParaRPr lang="en-US" altLang="en-US"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2" name="Rectangle 1"/>
              <p:cNvSpPr/>
              <p:nvPr/>
            </p:nvSpPr>
            <p:spPr>
              <a:xfrm>
                <a:off x="291525" y="963140"/>
                <a:ext cx="8681877" cy="5301259"/>
              </a:xfrm>
              <a:prstGeom prst="rect">
                <a:avLst/>
              </a:prstGeom>
            </p:spPr>
            <p:txBody>
              <a:bodyPr wrap="square">
                <a:spAutoFit/>
              </a:bodyPr>
              <a:lstStyle/>
              <a:p>
                <a:pPr marL="342900" indent="-342900">
                  <a:lnSpc>
                    <a:spcPct val="150000"/>
                  </a:lnSpc>
                  <a:buFont typeface="Arial" panose="020B0604020202020204" pitchFamily="34" charset="0"/>
                  <a:buChar char="•"/>
                </a:pPr>
                <a14:m>
                  <m:oMath xmlns:m="http://schemas.openxmlformats.org/officeDocument/2006/math">
                    <m:r>
                      <m:rPr>
                        <m:nor/>
                      </m:rPr>
                      <a:rPr lang="el-GR" sz="2000" i="1" dirty="0" smtClean="0">
                        <a:latin typeface="Times New Roman" pitchFamily="18" charset="0"/>
                        <a:cs typeface="Times New Roman" pitchFamily="18" charset="0"/>
                      </a:rPr>
                      <m:t>γ</m:t>
                    </m:r>
                  </m:oMath>
                </a14:m>
                <a:r>
                  <a:rPr lang="en-HK" sz="2000" dirty="0">
                    <a:latin typeface="Times New Roman" pitchFamily="18" charset="0"/>
                    <a:cs typeface="Times New Roman" pitchFamily="18" charset="0"/>
                  </a:rPr>
                  <a:t> is the (Lipschitz) continuous path of a cable to connect two nodes </a:t>
                </a:r>
                <a:r>
                  <a:rPr lang="en-HK" sz="2000" i="1" dirty="0">
                    <a:latin typeface="Times New Roman" pitchFamily="18" charset="0"/>
                    <a:cs typeface="Times New Roman" pitchFamily="18" charset="0"/>
                  </a:rPr>
                  <a:t>A</a:t>
                </a:r>
                <a:r>
                  <a:rPr lang="en-HK" sz="2000" dirty="0">
                    <a:latin typeface="Times New Roman" pitchFamily="18" charset="0"/>
                    <a:cs typeface="Times New Roman" pitchFamily="18" charset="0"/>
                  </a:rPr>
                  <a:t> and </a:t>
                </a:r>
                <a:r>
                  <a:rPr lang="en-HK" sz="2000" i="1" dirty="0">
                    <a:latin typeface="Times New Roman" pitchFamily="18" charset="0"/>
                    <a:cs typeface="Times New Roman" pitchFamily="18" charset="0"/>
                  </a:rPr>
                  <a:t>B</a:t>
                </a:r>
                <a:r>
                  <a:rPr lang="en-HK" sz="2000" dirty="0">
                    <a:latin typeface="Times New Roman" pitchFamily="18" charset="0"/>
                    <a:cs typeface="Times New Roman" pitchFamily="18" charset="0"/>
                  </a:rPr>
                  <a:t> on</a:t>
                </a:r>
                <a14:m>
                  <m:oMath xmlns:m="http://schemas.openxmlformats.org/officeDocument/2006/math">
                    <m:r>
                      <a:rPr lang="en-US" altLang="zh-CN" sz="2000">
                        <a:latin typeface="Cambria Math" panose="02040503050406030204" pitchFamily="18" charset="0"/>
                        <a:ea typeface="Cambria Math" panose="02040503050406030204" pitchFamily="18" charset="0"/>
                        <a:cs typeface="Times New Roman" pitchFamily="18" charset="0"/>
                      </a:rPr>
                      <m:t> </m:t>
                    </m:r>
                    <m:r>
                      <a:rPr lang="zh-CN" altLang="en-US" sz="2000" i="1">
                        <a:latin typeface="Cambria Math" panose="02040503050406030204" pitchFamily="18" charset="0"/>
                        <a:ea typeface="Cambria Math" panose="02040503050406030204" pitchFamily="18" charset="0"/>
                        <a:cs typeface="Times New Roman" pitchFamily="18" charset="0"/>
                      </a:rPr>
                      <m:t>𝕄</m:t>
                    </m:r>
                  </m:oMath>
                </a14:m>
                <a:r>
                  <a:rPr lang="en-HK" sz="2000" dirty="0">
                    <a:latin typeface="Times New Roman" pitchFamily="18" charset="0"/>
                    <a:cs typeface="Times New Roman" pitchFamily="18" charset="0"/>
                  </a:rPr>
                  <a:t>, where </a:t>
                </a:r>
                <a14:m>
                  <m:oMath xmlns:m="http://schemas.openxmlformats.org/officeDocument/2006/math">
                    <m:r>
                      <m:rPr>
                        <m:nor/>
                      </m:rPr>
                      <a:rPr lang="el-GR" sz="2000" i="1" dirty="0">
                        <a:latin typeface="Times New Roman" pitchFamily="18" charset="0"/>
                        <a:cs typeface="Times New Roman" pitchFamily="18" charset="0"/>
                      </a:rPr>
                      <m:t>γ</m:t>
                    </m:r>
                    <m:r>
                      <a:rPr lang="en-US" altLang="zh-CN" sz="2000" i="1">
                        <a:latin typeface="Cambria Math" panose="02040503050406030204" pitchFamily="18" charset="0"/>
                        <a:ea typeface="Cambria Math" panose="02040503050406030204" pitchFamily="18" charset="0"/>
                        <a:cs typeface="Times New Roman" pitchFamily="18" charset="0"/>
                      </a:rPr>
                      <m:t>⊆</m:t>
                    </m:r>
                    <m:r>
                      <a:rPr lang="zh-CN" altLang="en-US" sz="2000" i="1">
                        <a:latin typeface="Cambria Math" panose="02040503050406030204" pitchFamily="18" charset="0"/>
                        <a:ea typeface="Cambria Math" panose="02040503050406030204" pitchFamily="18" charset="0"/>
                        <a:cs typeface="Times New Roman" pitchFamily="18" charset="0"/>
                      </a:rPr>
                      <m:t>𝕄</m:t>
                    </m:r>
                  </m:oMath>
                </a14:m>
                <a:r>
                  <a:rPr lang="en-HK" sz="2000" dirty="0">
                    <a:latin typeface="Times New Roman" pitchFamily="18" charset="0"/>
                    <a:cs typeface="Times New Roman" pitchFamily="18" charset="0"/>
                  </a:rPr>
                  <a:t> and </a:t>
                </a:r>
                <a14:m>
                  <m:oMath xmlns:m="http://schemas.openxmlformats.org/officeDocument/2006/math">
                    <m:r>
                      <a:rPr lang="en-US" sz="2000" i="1" dirty="0">
                        <a:latin typeface="Cambria Math" panose="02040503050406030204" pitchFamily="18" charset="0"/>
                        <a:ea typeface="Cambria Math" panose="02040503050406030204" pitchFamily="18" charset="0"/>
                        <a:cs typeface="Times New Roman" pitchFamily="18" charset="0"/>
                      </a:rPr>
                      <m:t>𝑙</m:t>
                    </m:r>
                    <m:r>
                      <a:rPr lang="en-US" altLang="zh-CN" sz="2000" i="1">
                        <a:latin typeface="Cambria Math" panose="02040503050406030204" pitchFamily="18" charset="0"/>
                        <a:ea typeface="Cambria Math" panose="02040503050406030204" pitchFamily="18" charset="0"/>
                        <a:cs typeface="Times New Roman" pitchFamily="18" charset="0"/>
                      </a:rPr>
                      <m:t>(</m:t>
                    </m:r>
                    <m:r>
                      <m:rPr>
                        <m:nor/>
                      </m:rPr>
                      <a:rPr lang="el-GR" sz="2000" i="1" dirty="0">
                        <a:latin typeface="Times New Roman" pitchFamily="18" charset="0"/>
                        <a:cs typeface="Times New Roman" pitchFamily="18" charset="0"/>
                      </a:rPr>
                      <m:t>γ</m:t>
                    </m:r>
                    <m:r>
                      <a:rPr lang="en-US" altLang="zh-CN" sz="2000" i="1">
                        <a:latin typeface="Cambria Math" panose="02040503050406030204" pitchFamily="18" charset="0"/>
                        <a:ea typeface="Cambria Math" panose="02040503050406030204" pitchFamily="18" charset="0"/>
                        <a:cs typeface="Times New Roman" pitchFamily="18" charset="0"/>
                      </a:rPr>
                      <m:t>)</m:t>
                    </m:r>
                  </m:oMath>
                </a14:m>
                <a:r>
                  <a:rPr lang="en-HK" sz="2000" dirty="0">
                    <a:latin typeface="Times New Roman" pitchFamily="18" charset="0"/>
                    <a:cs typeface="Times New Roman" pitchFamily="18" charset="0"/>
                  </a:rPr>
                  <a:t> is the length of </a:t>
                </a:r>
                <a:r>
                  <a:rPr lang="el-GR" sz="2000" i="1" dirty="0">
                    <a:latin typeface="Times New Roman" pitchFamily="18" charset="0"/>
                    <a:cs typeface="Times New Roman" pitchFamily="18" charset="0"/>
                  </a:rPr>
                  <a:t>γ</a:t>
                </a:r>
                <a:r>
                  <a:rPr lang="en-HK" sz="2000" dirty="0">
                    <a:latin typeface="Times New Roman" pitchFamily="18" charset="0"/>
                    <a:cs typeface="Times New Roman" pitchFamily="18" charset="0"/>
                  </a:rPr>
                  <a:t>.</a:t>
                </a:r>
              </a:p>
              <a:p>
                <a:pPr marL="342900" indent="-342900">
                  <a:lnSpc>
                    <a:spcPct val="150000"/>
                  </a:lnSpc>
                  <a:buFont typeface="Arial" panose="020B0604020202020204" pitchFamily="34" charset="0"/>
                  <a:buChar char="•"/>
                </a:pPr>
                <a:r>
                  <a:rPr lang="en-US" altLang="zh-CN" sz="2000" dirty="0">
                    <a:latin typeface="Times New Roman" pitchFamily="18" charset="0"/>
                    <a:cs typeface="Times New Roman" pitchFamily="18" charset="0"/>
                  </a:rPr>
                  <a:t>Parametrize the path </a:t>
                </a:r>
                <a14:m>
                  <m:oMath xmlns:m="http://schemas.openxmlformats.org/officeDocument/2006/math">
                    <m:r>
                      <m:rPr>
                        <m:nor/>
                      </m:rPr>
                      <a:rPr lang="el-GR" sz="2000" i="1" dirty="0">
                        <a:latin typeface="Times New Roman" pitchFamily="18" charset="0"/>
                        <a:cs typeface="Times New Roman" pitchFamily="18" charset="0"/>
                      </a:rPr>
                      <m:t>γ</m:t>
                    </m:r>
                  </m:oMath>
                </a14:m>
                <a:r>
                  <a:rPr lang="en-US" altLang="zh-CN" sz="2000" dirty="0">
                    <a:latin typeface="Times New Roman" pitchFamily="18" charset="0"/>
                    <a:cs typeface="Times New Roman" pitchFamily="18" charset="0"/>
                  </a:rPr>
                  <a:t> as functions of arc length, </a:t>
                </a:r>
                <a:r>
                  <a:rPr lang="en-US" altLang="zh-CN" sz="2000" i="1" dirty="0">
                    <a:latin typeface="Times New Roman" pitchFamily="18" charset="0"/>
                    <a:cs typeface="Times New Roman" pitchFamily="18" charset="0"/>
                  </a:rPr>
                  <a:t>s</a:t>
                </a:r>
                <a:r>
                  <a:rPr lang="en-US" altLang="zh-CN" sz="2000" dirty="0">
                    <a:latin typeface="Times New Roman" pitchFamily="18" charset="0"/>
                    <a:cs typeface="Times New Roman" pitchFamily="18" charset="0"/>
                  </a:rPr>
                  <a:t>, i.e., for each point </a:t>
                </a:r>
                <a14:m>
                  <m:oMath xmlns:m="http://schemas.openxmlformats.org/officeDocument/2006/math">
                    <m:r>
                      <a:rPr lang="en-US" altLang="zh-CN" sz="2000">
                        <a:latin typeface="Cambria Math" panose="02040503050406030204" pitchFamily="18" charset="0"/>
                        <a:cs typeface="Times New Roman" pitchFamily="18" charset="0"/>
                      </a:rPr>
                      <m:t>𝑋</m:t>
                    </m:r>
                    <m:r>
                      <a:rPr lang="en-US" altLang="zh-CN" sz="2000" i="1">
                        <a:latin typeface="Cambria Math" panose="02040503050406030204" pitchFamily="18" charset="0"/>
                        <a:ea typeface="Cambria Math" panose="02040503050406030204" pitchFamily="18" charset="0"/>
                        <a:cs typeface="Times New Roman" pitchFamily="18" charset="0"/>
                      </a:rPr>
                      <m:t>∈</m:t>
                    </m:r>
                    <m:r>
                      <m:rPr>
                        <m:nor/>
                      </m:rPr>
                      <a:rPr lang="el-GR" sz="2000" i="1" dirty="0">
                        <a:latin typeface="Times New Roman" pitchFamily="18" charset="0"/>
                        <a:cs typeface="Times New Roman" pitchFamily="18" charset="0"/>
                      </a:rPr>
                      <m:t>γ</m:t>
                    </m:r>
                  </m:oMath>
                </a14:m>
                <a:r>
                  <a:rPr lang="en-US" altLang="zh-CN" sz="2000" dirty="0">
                    <a:latin typeface="Times New Roman" pitchFamily="18" charset="0"/>
                    <a:cs typeface="Times New Roman" pitchFamily="18" charset="0"/>
                  </a:rPr>
                  <a:t>, </a:t>
                </a:r>
                <a14:m>
                  <m:oMath xmlns:m="http://schemas.openxmlformats.org/officeDocument/2006/math">
                    <m:r>
                      <a:rPr lang="en-US" altLang="zh-CN" sz="2000">
                        <a:latin typeface="Cambria Math" panose="02040503050406030204" pitchFamily="18" charset="0"/>
                        <a:cs typeface="Times New Roman" pitchFamily="18" charset="0"/>
                      </a:rPr>
                      <m:t>𝑋</m:t>
                    </m:r>
                    <m:r>
                      <a:rPr lang="en-US" altLang="zh-CN" sz="2000">
                        <a:latin typeface="Cambria Math" panose="02040503050406030204" pitchFamily="18" charset="0"/>
                        <a:cs typeface="Times New Roman" pitchFamily="18" charset="0"/>
                      </a:rPr>
                      <m:t>=</m:t>
                    </m:r>
                    <m:r>
                      <m:rPr>
                        <m:nor/>
                      </m:rPr>
                      <a:rPr lang="el-GR" sz="2000" i="1" dirty="0">
                        <a:latin typeface="Times New Roman" pitchFamily="18" charset="0"/>
                        <a:cs typeface="Times New Roman" pitchFamily="18" charset="0"/>
                      </a:rPr>
                      <m:t>γ</m:t>
                    </m:r>
                    <m:d>
                      <m:dPr>
                        <m:ctrlPr>
                          <a:rPr lang="en-US" altLang="zh-CN" sz="2000" i="1">
                            <a:latin typeface="Cambria Math" panose="02040503050406030204" pitchFamily="18" charset="0"/>
                            <a:cs typeface="Times New Roman" pitchFamily="18" charset="0"/>
                          </a:rPr>
                        </m:ctrlPr>
                      </m:dPr>
                      <m:e>
                        <m:r>
                          <a:rPr lang="en-US" altLang="zh-CN" sz="2000">
                            <a:latin typeface="Cambria Math" panose="02040503050406030204" pitchFamily="18" charset="0"/>
                            <a:cs typeface="Times New Roman" pitchFamily="18" charset="0"/>
                          </a:rPr>
                          <m:t>𝑠</m:t>
                        </m:r>
                      </m:e>
                    </m:d>
                  </m:oMath>
                </a14:m>
                <a:r>
                  <a:rPr lang="en-US" altLang="zh-CN" sz="2000" dirty="0">
                    <a:ea typeface="Cambria Math" panose="02040503050406030204" pitchFamily="18" charset="0"/>
                    <a:cs typeface="Times New Roman" pitchFamily="18" charset="0"/>
                  </a:rPr>
                  <a:t>. </a:t>
                </a:r>
              </a:p>
              <a:p>
                <a:pPr marL="342900" indent="-342900">
                  <a:lnSpc>
                    <a:spcPct val="150000"/>
                  </a:lnSpc>
                  <a:buFont typeface="Arial" panose="020B0604020202020204" pitchFamily="34" charset="0"/>
                  <a:buChar char="•"/>
                </a:pPr>
                <a14:m>
                  <m:oMath xmlns:m="http://schemas.openxmlformats.org/officeDocument/2006/math">
                    <m:r>
                      <a:rPr lang="en-US" altLang="zh-CN" sz="2000" i="1" smtClean="0">
                        <a:latin typeface="Cambria Math" panose="02040503050406030204" pitchFamily="18" charset="0"/>
                        <a:ea typeface="Cambria Math" panose="02040503050406030204" pitchFamily="18" charset="0"/>
                        <a:cs typeface="Times New Roman" pitchFamily="18" charset="0"/>
                      </a:rPr>
                      <m:t>ℍ</m:t>
                    </m:r>
                    <m:r>
                      <a:rPr lang="en-US" altLang="zh-CN" sz="2000" b="0" i="1" smtClean="0">
                        <a:latin typeface="Cambria Math" panose="02040503050406030204" pitchFamily="18" charset="0"/>
                        <a:ea typeface="Cambria Math" panose="02040503050406030204" pitchFamily="18" charset="0"/>
                        <a:cs typeface="Times New Roman" pitchFamily="18" charset="0"/>
                      </a:rPr>
                      <m:t>(</m:t>
                    </m:r>
                    <m:r>
                      <m:rPr>
                        <m:nor/>
                      </m:rPr>
                      <a:rPr lang="el-GR" sz="2000" i="1" dirty="0">
                        <a:latin typeface="Times New Roman" pitchFamily="18" charset="0"/>
                        <a:cs typeface="Times New Roman" pitchFamily="18" charset="0"/>
                      </a:rPr>
                      <m:t>γ</m:t>
                    </m:r>
                    <m:r>
                      <a:rPr lang="en-US" sz="2000" i="1" dirty="0">
                        <a:latin typeface="Cambria Math" panose="02040503050406030204" pitchFamily="18" charset="0"/>
                        <a:cs typeface="Times New Roman" pitchFamily="18" charset="0"/>
                      </a:rPr>
                      <m:t>,</m:t>
                    </m:r>
                    <m:r>
                      <a:rPr lang="en-US" sz="2000" i="1" dirty="0">
                        <a:latin typeface="Cambria Math" panose="02040503050406030204" pitchFamily="18" charset="0"/>
                        <a:cs typeface="Times New Roman" pitchFamily="18" charset="0"/>
                      </a:rPr>
                      <m:t>𝑢</m:t>
                    </m:r>
                    <m:r>
                      <a:rPr lang="en-US" altLang="zh-CN" sz="2000" b="0" i="1" smtClean="0">
                        <a:latin typeface="Cambria Math" panose="02040503050406030204" pitchFamily="18" charset="0"/>
                        <a:ea typeface="Cambria Math" panose="02040503050406030204" pitchFamily="18" charset="0"/>
                        <a:cs typeface="Times New Roman" pitchFamily="18" charset="0"/>
                      </a:rPr>
                      <m:t>)</m:t>
                    </m:r>
                  </m:oMath>
                </a14:m>
                <a:r>
                  <a:rPr lang="en-HK" sz="2000" dirty="0">
                    <a:latin typeface="Times New Roman" pitchFamily="18" charset="0"/>
                    <a:cs typeface="Times New Roman" pitchFamily="18" charset="0"/>
                  </a:rPr>
                  <a:t> is the total laying cost of the cable. </a:t>
                </a:r>
              </a:p>
              <a:p>
                <a:pPr marL="342900" indent="-342900">
                  <a:lnSpc>
                    <a:spcPct val="150000"/>
                  </a:lnSpc>
                  <a:buFont typeface="Arial" panose="020B0604020202020204" pitchFamily="34" charset="0"/>
                  <a:buChar char="•"/>
                </a:pPr>
                <a:r>
                  <a:rPr lang="en-HK" sz="2000" dirty="0">
                    <a:latin typeface="Times New Roman" pitchFamily="18" charset="0"/>
                    <a:cs typeface="Times New Roman" pitchFamily="18" charset="0"/>
                  </a:rPr>
                  <a:t>Assumption: for any particular cable location, </a:t>
                </a:r>
                <a14:m>
                  <m:oMath xmlns:m="http://schemas.openxmlformats.org/officeDocument/2006/math">
                    <m:r>
                      <m:rPr>
                        <m:nor/>
                      </m:rPr>
                      <a:rPr lang="el-GR" sz="2000" i="1" dirty="0">
                        <a:latin typeface="Times New Roman" pitchFamily="18" charset="0"/>
                        <a:cs typeface="Times New Roman" pitchFamily="18" charset="0"/>
                      </a:rPr>
                      <m:t>γ</m:t>
                    </m:r>
                  </m:oMath>
                </a14:m>
                <a:r>
                  <a:rPr lang="en-HK" sz="2000" dirty="0">
                    <a:latin typeface="Times New Roman" pitchFamily="18" charset="0"/>
                    <a:cs typeface="Times New Roman" pitchFamily="18" charset="0"/>
                  </a:rPr>
                  <a:t>(</a:t>
                </a:r>
                <a:r>
                  <a:rPr lang="en-HK" sz="2000" i="1" dirty="0">
                    <a:latin typeface="Times New Roman" pitchFamily="18" charset="0"/>
                    <a:cs typeface="Times New Roman" pitchFamily="18" charset="0"/>
                  </a:rPr>
                  <a:t>s</a:t>
                </a:r>
                <a:r>
                  <a:rPr lang="en-HK" sz="2000" dirty="0">
                    <a:latin typeface="Times New Roman" pitchFamily="18" charset="0"/>
                    <a:cs typeface="Times New Roman" pitchFamily="18" charset="0"/>
                  </a:rPr>
                  <a:t>), the laying cost per (arbitrarily) small length </a:t>
                </a:r>
                <a:r>
                  <a:rPr lang="en-HK" sz="2000" i="1" dirty="0">
                    <a:latin typeface="Times New Roman" pitchFamily="18" charset="0"/>
                    <a:cs typeface="Times New Roman" pitchFamily="18" charset="0"/>
                  </a:rPr>
                  <a:t>ds</a:t>
                </a:r>
                <a:r>
                  <a:rPr lang="en-HK" sz="2000" dirty="0">
                    <a:latin typeface="Times New Roman" pitchFamily="18" charset="0"/>
                    <a:cs typeface="Times New Roman" pitchFamily="18" charset="0"/>
                  </a:rPr>
                  <a:t>:</a:t>
                </a:r>
              </a:p>
              <a:p>
                <a:pPr algn="ctr">
                  <a:lnSpc>
                    <a:spcPct val="150000"/>
                  </a:lnSpc>
                </a:pPr>
                <a14:m>
                  <m:oMath xmlns:m="http://schemas.openxmlformats.org/officeDocument/2006/math">
                    <m:r>
                      <a:rPr lang="en-US" altLang="zh-CN" sz="2000" b="0" i="1" smtClean="0">
                        <a:latin typeface="Cambria Math" panose="02040503050406030204" pitchFamily="18" charset="0"/>
                        <a:ea typeface="Cambria Math" panose="02040503050406030204" pitchFamily="18" charset="0"/>
                        <a:cs typeface="Times New Roman" pitchFamily="18" charset="0"/>
                      </a:rPr>
                      <m:t>𝑑</m:t>
                    </m:r>
                    <m:r>
                      <a:rPr lang="en-US" altLang="zh-CN" sz="2000" i="1">
                        <a:latin typeface="Cambria Math" panose="02040503050406030204" pitchFamily="18" charset="0"/>
                        <a:ea typeface="Cambria Math" panose="02040503050406030204" pitchFamily="18" charset="0"/>
                        <a:cs typeface="Times New Roman" pitchFamily="18" charset="0"/>
                      </a:rPr>
                      <m:t>ℍ</m:t>
                    </m:r>
                    <m:d>
                      <m:dPr>
                        <m:ctrlPr>
                          <a:rPr lang="en-US" altLang="zh-CN" sz="2000" i="1">
                            <a:latin typeface="Cambria Math" panose="02040503050406030204" pitchFamily="18" charset="0"/>
                            <a:ea typeface="Cambria Math" panose="02040503050406030204" pitchFamily="18" charset="0"/>
                            <a:cs typeface="Times New Roman" pitchFamily="18" charset="0"/>
                          </a:rPr>
                        </m:ctrlPr>
                      </m:dPr>
                      <m:e>
                        <m:r>
                          <m:rPr>
                            <m:nor/>
                          </m:rPr>
                          <a:rPr lang="el-GR" sz="2000" i="1" dirty="0">
                            <a:latin typeface="Times New Roman" pitchFamily="18" charset="0"/>
                            <a:cs typeface="Times New Roman" pitchFamily="18" charset="0"/>
                          </a:rPr>
                          <m:t>γ</m:t>
                        </m:r>
                        <m:r>
                          <a:rPr lang="en-US" sz="2000" i="1" dirty="0">
                            <a:latin typeface="Cambria Math" panose="02040503050406030204" pitchFamily="18" charset="0"/>
                            <a:cs typeface="Times New Roman" pitchFamily="18" charset="0"/>
                          </a:rPr>
                          <m:t>,</m:t>
                        </m:r>
                        <m:r>
                          <a:rPr lang="en-US" sz="2000" i="1" dirty="0">
                            <a:latin typeface="Cambria Math" panose="02040503050406030204" pitchFamily="18" charset="0"/>
                            <a:cs typeface="Times New Roman" pitchFamily="18" charset="0"/>
                          </a:rPr>
                          <m:t>𝑢</m:t>
                        </m:r>
                      </m:e>
                    </m:d>
                    <m:r>
                      <a:rPr lang="en-US" altLang="zh-CN" sz="2000" smtClean="0">
                        <a:latin typeface="Cambria Math" panose="02040503050406030204" pitchFamily="18" charset="0"/>
                        <a:ea typeface="Cambria Math" panose="02040503050406030204" pitchFamily="18" charset="0"/>
                        <a:cs typeface="Times New Roman" pitchFamily="18" charset="0"/>
                      </a:rPr>
                      <m:t>=</m:t>
                    </m:r>
                    <m:r>
                      <a:rPr lang="en-US" altLang="zh-CN" sz="2000" i="1">
                        <a:latin typeface="Cambria Math" panose="02040503050406030204" pitchFamily="18" charset="0"/>
                        <a:ea typeface="Cambria Math" panose="02040503050406030204" pitchFamily="18" charset="0"/>
                        <a:cs typeface="Times New Roman" pitchFamily="18" charset="0"/>
                      </a:rPr>
                      <m:t>h</m:t>
                    </m:r>
                    <m:d>
                      <m:dPr>
                        <m:ctrlPr>
                          <a:rPr lang="en-US" altLang="zh-CN" sz="2000" i="1">
                            <a:latin typeface="Cambria Math" panose="02040503050406030204" pitchFamily="18" charset="0"/>
                            <a:ea typeface="Cambria Math" panose="02040503050406030204" pitchFamily="18" charset="0"/>
                            <a:cs typeface="Times New Roman" pitchFamily="18" charset="0"/>
                          </a:rPr>
                        </m:ctrlPr>
                      </m:dPr>
                      <m:e>
                        <m:r>
                          <m:rPr>
                            <m:nor/>
                          </m:rPr>
                          <a:rPr lang="el-GR" sz="2000" i="1" dirty="0">
                            <a:latin typeface="Times New Roman" pitchFamily="18" charset="0"/>
                            <a:cs typeface="Times New Roman" pitchFamily="18" charset="0"/>
                          </a:rPr>
                          <m:t>γ</m:t>
                        </m:r>
                        <m:d>
                          <m:dPr>
                            <m:ctrlPr>
                              <a:rPr lang="en-US" altLang="zh-CN" sz="2000" i="1">
                                <a:latin typeface="Cambria Math" panose="02040503050406030204" pitchFamily="18" charset="0"/>
                                <a:ea typeface="Cambria Math" panose="02040503050406030204" pitchFamily="18" charset="0"/>
                                <a:cs typeface="Times New Roman" pitchFamily="18" charset="0"/>
                              </a:rPr>
                            </m:ctrlPr>
                          </m:dPr>
                          <m:e>
                            <m:r>
                              <a:rPr lang="en-US" altLang="zh-CN" sz="2000" i="1">
                                <a:latin typeface="Cambria Math" panose="02040503050406030204" pitchFamily="18" charset="0"/>
                                <a:ea typeface="Cambria Math" panose="02040503050406030204" pitchFamily="18" charset="0"/>
                                <a:cs typeface="Times New Roman" pitchFamily="18" charset="0"/>
                              </a:rPr>
                              <m:t>𝑠</m:t>
                            </m:r>
                          </m:e>
                        </m:d>
                        <m:r>
                          <a:rPr lang="en-US" altLang="zh-CN" sz="2000" i="1">
                            <a:latin typeface="Cambria Math" panose="02040503050406030204" pitchFamily="18" charset="0"/>
                            <a:ea typeface="Cambria Math" panose="02040503050406030204" pitchFamily="18" charset="0"/>
                            <a:cs typeface="Times New Roman" pitchFamily="18" charset="0"/>
                          </a:rPr>
                          <m:t>,</m:t>
                        </m:r>
                        <m:r>
                          <a:rPr lang="en-US" altLang="zh-CN" sz="2000" i="1">
                            <a:latin typeface="Cambria Math" panose="02040503050406030204" pitchFamily="18" charset="0"/>
                            <a:ea typeface="Cambria Math" panose="02040503050406030204" pitchFamily="18" charset="0"/>
                            <a:cs typeface="Times New Roman" pitchFamily="18" charset="0"/>
                          </a:rPr>
                          <m:t>𝑢</m:t>
                        </m:r>
                        <m:r>
                          <a:rPr lang="en-US" altLang="zh-CN" sz="2000" i="1">
                            <a:latin typeface="Cambria Math" panose="02040503050406030204" pitchFamily="18" charset="0"/>
                            <a:ea typeface="Cambria Math" panose="02040503050406030204" pitchFamily="18" charset="0"/>
                            <a:cs typeface="Times New Roman" pitchFamily="18" charset="0"/>
                          </a:rPr>
                          <m:t>(</m:t>
                        </m:r>
                        <m:r>
                          <a:rPr lang="en-US" altLang="zh-CN" sz="2000" i="1">
                            <a:latin typeface="Cambria Math" panose="02040503050406030204" pitchFamily="18" charset="0"/>
                            <a:ea typeface="Cambria Math" panose="02040503050406030204" pitchFamily="18" charset="0"/>
                            <a:cs typeface="Times New Roman" pitchFamily="18" charset="0"/>
                          </a:rPr>
                          <m:t>𝑠</m:t>
                        </m:r>
                        <m:r>
                          <a:rPr lang="en-US" altLang="zh-CN" sz="2000" i="1">
                            <a:latin typeface="Cambria Math" panose="02040503050406030204" pitchFamily="18" charset="0"/>
                            <a:ea typeface="Cambria Math" panose="02040503050406030204" pitchFamily="18" charset="0"/>
                            <a:cs typeface="Times New Roman" pitchFamily="18" charset="0"/>
                          </a:rPr>
                          <m:t>)</m:t>
                        </m:r>
                      </m:e>
                    </m:d>
                    <m:r>
                      <a:rPr lang="en-US" altLang="zh-CN" sz="2000" i="1">
                        <a:latin typeface="Cambria Math" panose="02040503050406030204" pitchFamily="18" charset="0"/>
                        <a:ea typeface="Cambria Math" panose="02040503050406030204" pitchFamily="18" charset="0"/>
                        <a:cs typeface="Times New Roman" pitchFamily="18" charset="0"/>
                      </a:rPr>
                      <m:t>𝑑𝑠</m:t>
                    </m:r>
                  </m:oMath>
                </a14:m>
                <a:r>
                  <a:rPr lang="en-US" sz="2000" dirty="0">
                    <a:latin typeface="Times New Roman" pitchFamily="18" charset="0"/>
                    <a:cs typeface="Times New Roman" pitchFamily="18" charset="0"/>
                  </a:rPr>
                  <a:t>.</a:t>
                </a:r>
                <a:endParaRPr lang="en-HK" sz="2000" dirty="0">
                  <a:latin typeface="Times New Roman" pitchFamily="18" charset="0"/>
                  <a:cs typeface="Times New Roman" pitchFamily="18" charset="0"/>
                </a:endParaRPr>
              </a:p>
              <a:p>
                <a:pPr marL="342900" indent="-342900">
                  <a:lnSpc>
                    <a:spcPct val="150000"/>
                  </a:lnSpc>
                  <a:buFont typeface="Arial" panose="020B0604020202020204" pitchFamily="34" charset="0"/>
                  <a:buChar char="•"/>
                </a:pPr>
                <a:r>
                  <a:rPr lang="en-US" sz="2000" dirty="0">
                    <a:latin typeface="Times New Roman" pitchFamily="18" charset="0"/>
                    <a:cs typeface="Times New Roman" pitchFamily="18" charset="0"/>
                  </a:rPr>
                  <a:t>The total laying cost:</a:t>
                </a:r>
              </a:p>
              <a:p>
                <a:pPr algn="ctr">
                  <a:lnSpc>
                    <a:spcPct val="150000"/>
                  </a:lnSpc>
                </a:pPr>
                <a14:m>
                  <m:oMath xmlns:m="http://schemas.openxmlformats.org/officeDocument/2006/math">
                    <m:r>
                      <a:rPr lang="en-US" altLang="zh-CN" sz="2000" i="1">
                        <a:latin typeface="Cambria Math" panose="02040503050406030204" pitchFamily="18" charset="0"/>
                        <a:ea typeface="Cambria Math" panose="02040503050406030204" pitchFamily="18" charset="0"/>
                        <a:cs typeface="Times New Roman" pitchFamily="18" charset="0"/>
                      </a:rPr>
                      <m:t>ℍ</m:t>
                    </m:r>
                    <m:d>
                      <m:dPr>
                        <m:ctrlPr>
                          <a:rPr lang="en-US" altLang="zh-CN" sz="2000" i="1">
                            <a:latin typeface="Cambria Math" panose="02040503050406030204" pitchFamily="18" charset="0"/>
                            <a:ea typeface="Cambria Math" panose="02040503050406030204" pitchFamily="18" charset="0"/>
                            <a:cs typeface="Times New Roman" pitchFamily="18" charset="0"/>
                          </a:rPr>
                        </m:ctrlPr>
                      </m:dPr>
                      <m:e>
                        <m:r>
                          <m:rPr>
                            <m:nor/>
                          </m:rPr>
                          <a:rPr lang="el-GR" sz="2000" i="1" dirty="0">
                            <a:latin typeface="Times New Roman" pitchFamily="18" charset="0"/>
                            <a:cs typeface="Times New Roman" pitchFamily="18" charset="0"/>
                          </a:rPr>
                          <m:t>γ</m:t>
                        </m:r>
                        <m:r>
                          <a:rPr lang="en-US" sz="2000" i="1" dirty="0">
                            <a:latin typeface="Cambria Math" panose="02040503050406030204" pitchFamily="18" charset="0"/>
                            <a:cs typeface="Times New Roman" pitchFamily="18" charset="0"/>
                          </a:rPr>
                          <m:t>,</m:t>
                        </m:r>
                        <m:r>
                          <a:rPr lang="en-US" sz="2000" i="1" dirty="0">
                            <a:latin typeface="Cambria Math" panose="02040503050406030204" pitchFamily="18" charset="0"/>
                            <a:cs typeface="Times New Roman" pitchFamily="18" charset="0"/>
                          </a:rPr>
                          <m:t>𝑢</m:t>
                        </m:r>
                      </m:e>
                    </m:d>
                    <m:r>
                      <a:rPr lang="en-US" altLang="zh-CN" sz="2000">
                        <a:latin typeface="Cambria Math" panose="02040503050406030204" pitchFamily="18" charset="0"/>
                        <a:ea typeface="Cambria Math" panose="02040503050406030204" pitchFamily="18" charset="0"/>
                        <a:cs typeface="Times New Roman" pitchFamily="18" charset="0"/>
                      </a:rPr>
                      <m:t>=</m:t>
                    </m:r>
                    <m:nary>
                      <m:naryPr>
                        <m:ctrlPr>
                          <a:rPr lang="en-US" altLang="zh-CN" sz="2000" i="1">
                            <a:latin typeface="Cambria Math" panose="02040503050406030204" pitchFamily="18" charset="0"/>
                            <a:ea typeface="Cambria Math" panose="02040503050406030204" pitchFamily="18" charset="0"/>
                            <a:cs typeface="Times New Roman" pitchFamily="18" charset="0"/>
                          </a:rPr>
                        </m:ctrlPr>
                      </m:naryPr>
                      <m:sub>
                        <m:r>
                          <m:rPr>
                            <m:brk m:alnAt="23"/>
                          </m:rPr>
                          <a:rPr lang="en-US" altLang="zh-CN" sz="2000" i="1">
                            <a:latin typeface="Cambria Math" panose="02040503050406030204" pitchFamily="18" charset="0"/>
                            <a:ea typeface="Cambria Math" panose="02040503050406030204" pitchFamily="18" charset="0"/>
                            <a:cs typeface="Times New Roman" pitchFamily="18" charset="0"/>
                          </a:rPr>
                          <m:t>0</m:t>
                        </m:r>
                      </m:sub>
                      <m:sup>
                        <m:r>
                          <a:rPr lang="en-US" altLang="zh-CN" sz="2000" i="1">
                            <a:latin typeface="Cambria Math" panose="02040503050406030204" pitchFamily="18" charset="0"/>
                            <a:ea typeface="Cambria Math" panose="02040503050406030204" pitchFamily="18" charset="0"/>
                            <a:cs typeface="Times New Roman" pitchFamily="18" charset="0"/>
                          </a:rPr>
                          <m:t>𝑙</m:t>
                        </m:r>
                        <m:r>
                          <a:rPr lang="en-US" altLang="zh-CN" sz="2000" i="1">
                            <a:latin typeface="Cambria Math" panose="02040503050406030204" pitchFamily="18" charset="0"/>
                            <a:ea typeface="Cambria Math" panose="02040503050406030204" pitchFamily="18" charset="0"/>
                            <a:cs typeface="Times New Roman" pitchFamily="18" charset="0"/>
                          </a:rPr>
                          <m:t>(</m:t>
                        </m:r>
                        <m:r>
                          <m:rPr>
                            <m:nor/>
                          </m:rPr>
                          <a:rPr lang="el-GR" sz="2000" i="1" dirty="0">
                            <a:latin typeface="Times New Roman" pitchFamily="18" charset="0"/>
                            <a:cs typeface="Times New Roman" pitchFamily="18" charset="0"/>
                          </a:rPr>
                          <m:t>γ</m:t>
                        </m:r>
                        <m:r>
                          <a:rPr lang="en-US" altLang="zh-CN" sz="2000" i="1">
                            <a:latin typeface="Cambria Math" panose="02040503050406030204" pitchFamily="18" charset="0"/>
                            <a:ea typeface="Cambria Math" panose="02040503050406030204" pitchFamily="18" charset="0"/>
                            <a:cs typeface="Times New Roman" pitchFamily="18" charset="0"/>
                          </a:rPr>
                          <m:t>)</m:t>
                        </m:r>
                      </m:sup>
                      <m:e>
                        <m:r>
                          <a:rPr lang="en-US" altLang="zh-CN" sz="2000" i="1">
                            <a:latin typeface="Cambria Math" panose="02040503050406030204" pitchFamily="18" charset="0"/>
                            <a:ea typeface="Cambria Math" panose="02040503050406030204" pitchFamily="18" charset="0"/>
                            <a:cs typeface="Times New Roman" pitchFamily="18" charset="0"/>
                          </a:rPr>
                          <m:t>h</m:t>
                        </m:r>
                        <m:d>
                          <m:dPr>
                            <m:ctrlPr>
                              <a:rPr lang="en-US" altLang="zh-CN" sz="2000" i="1">
                                <a:latin typeface="Cambria Math" panose="02040503050406030204" pitchFamily="18" charset="0"/>
                                <a:ea typeface="Cambria Math" panose="02040503050406030204" pitchFamily="18" charset="0"/>
                                <a:cs typeface="Times New Roman" pitchFamily="18" charset="0"/>
                              </a:rPr>
                            </m:ctrlPr>
                          </m:dPr>
                          <m:e>
                            <m:r>
                              <m:rPr>
                                <m:nor/>
                              </m:rPr>
                              <a:rPr lang="el-GR" sz="2000" i="1" dirty="0">
                                <a:latin typeface="Times New Roman" pitchFamily="18" charset="0"/>
                                <a:cs typeface="Times New Roman" pitchFamily="18" charset="0"/>
                              </a:rPr>
                              <m:t>γ</m:t>
                            </m:r>
                            <m:d>
                              <m:dPr>
                                <m:ctrlPr>
                                  <a:rPr lang="en-US" altLang="zh-CN" sz="2000" i="1">
                                    <a:latin typeface="Cambria Math" panose="02040503050406030204" pitchFamily="18" charset="0"/>
                                    <a:ea typeface="Cambria Math" panose="02040503050406030204" pitchFamily="18" charset="0"/>
                                    <a:cs typeface="Times New Roman" pitchFamily="18" charset="0"/>
                                  </a:rPr>
                                </m:ctrlPr>
                              </m:dPr>
                              <m:e>
                                <m:r>
                                  <a:rPr lang="en-US" altLang="zh-CN" sz="2000" i="1">
                                    <a:latin typeface="Cambria Math" panose="02040503050406030204" pitchFamily="18" charset="0"/>
                                    <a:ea typeface="Cambria Math" panose="02040503050406030204" pitchFamily="18" charset="0"/>
                                    <a:cs typeface="Times New Roman" pitchFamily="18" charset="0"/>
                                  </a:rPr>
                                  <m:t>𝑠</m:t>
                                </m:r>
                              </m:e>
                            </m:d>
                            <m:r>
                              <a:rPr lang="en-US" altLang="zh-CN" sz="2000" i="1">
                                <a:latin typeface="Cambria Math" panose="02040503050406030204" pitchFamily="18" charset="0"/>
                                <a:ea typeface="Cambria Math" panose="02040503050406030204" pitchFamily="18" charset="0"/>
                                <a:cs typeface="Times New Roman" pitchFamily="18" charset="0"/>
                              </a:rPr>
                              <m:t>,</m:t>
                            </m:r>
                            <m:r>
                              <a:rPr lang="en-US" altLang="zh-CN" sz="2000" i="1">
                                <a:latin typeface="Cambria Math" panose="02040503050406030204" pitchFamily="18" charset="0"/>
                                <a:ea typeface="Cambria Math" panose="02040503050406030204" pitchFamily="18" charset="0"/>
                                <a:cs typeface="Times New Roman" pitchFamily="18" charset="0"/>
                              </a:rPr>
                              <m:t>𝑢</m:t>
                            </m:r>
                            <m:r>
                              <a:rPr lang="en-US" altLang="zh-CN" sz="2000" i="1">
                                <a:latin typeface="Cambria Math" panose="02040503050406030204" pitchFamily="18" charset="0"/>
                                <a:ea typeface="Cambria Math" panose="02040503050406030204" pitchFamily="18" charset="0"/>
                                <a:cs typeface="Times New Roman" pitchFamily="18" charset="0"/>
                              </a:rPr>
                              <m:t>(</m:t>
                            </m:r>
                            <m:r>
                              <a:rPr lang="en-US" altLang="zh-CN" sz="2000" i="1">
                                <a:latin typeface="Cambria Math" panose="02040503050406030204" pitchFamily="18" charset="0"/>
                                <a:ea typeface="Cambria Math" panose="02040503050406030204" pitchFamily="18" charset="0"/>
                                <a:cs typeface="Times New Roman" pitchFamily="18" charset="0"/>
                              </a:rPr>
                              <m:t>𝑠</m:t>
                            </m:r>
                            <m:r>
                              <a:rPr lang="en-US" altLang="zh-CN" sz="2000" i="1">
                                <a:latin typeface="Cambria Math" panose="02040503050406030204" pitchFamily="18" charset="0"/>
                                <a:ea typeface="Cambria Math" panose="02040503050406030204" pitchFamily="18" charset="0"/>
                                <a:cs typeface="Times New Roman" pitchFamily="18" charset="0"/>
                              </a:rPr>
                              <m:t>)</m:t>
                            </m:r>
                          </m:e>
                        </m:d>
                        <m:r>
                          <a:rPr lang="en-US" altLang="zh-CN" sz="2000" i="1">
                            <a:latin typeface="Cambria Math" panose="02040503050406030204" pitchFamily="18" charset="0"/>
                            <a:ea typeface="Cambria Math" panose="02040503050406030204" pitchFamily="18" charset="0"/>
                            <a:cs typeface="Times New Roman" pitchFamily="18" charset="0"/>
                          </a:rPr>
                          <m:t>𝑑𝑠</m:t>
                        </m:r>
                      </m:e>
                    </m:nary>
                  </m:oMath>
                </a14:m>
                <a:r>
                  <a:rPr lang="en-US" sz="2000" dirty="0">
                    <a:latin typeface="Times New Roman" pitchFamily="18" charset="0"/>
                    <a:cs typeface="Times New Roman" pitchFamily="18" charset="0"/>
                  </a:rPr>
                  <a:t>.  </a:t>
                </a:r>
                <a:endParaRPr lang="en-HK" sz="2000" dirty="0">
                  <a:latin typeface="Times New Roman" pitchFamily="18" charset="0"/>
                  <a:cs typeface="Times New Roman" pitchFamily="18" charset="0"/>
                </a:endParaRPr>
              </a:p>
              <a:p>
                <a:pPr marL="342900" indent="-342900">
                  <a:lnSpc>
                    <a:spcPct val="150000"/>
                  </a:lnSpc>
                  <a:buFont typeface="Arial" panose="020B0604020202020204" pitchFamily="34" charset="0"/>
                  <a:buChar char="•"/>
                </a:pPr>
                <a:r>
                  <a:rPr lang="en-HK" sz="2000" dirty="0">
                    <a:latin typeface="Times New Roman" pitchFamily="18" charset="0"/>
                    <a:cs typeface="Times New Roman" pitchFamily="18" charset="0"/>
                  </a:rPr>
                  <a:t>Set the cost of the cable in problematic areas to be infinity to avoid </a:t>
                </a:r>
                <a:r>
                  <a:rPr lang="en-US" sz="2000" dirty="0">
                    <a:latin typeface="Times New Roman" pitchFamily="18" charset="0"/>
                    <a:cs typeface="Times New Roman" pitchFamily="18" charset="0"/>
                  </a:rPr>
                  <a:t>the areas.</a:t>
                </a:r>
              </a:p>
            </p:txBody>
          </p:sp>
        </mc:Choice>
        <mc:Fallback xmlns="">
          <p:sp>
            <p:nvSpPr>
              <p:cNvPr id="2" name="Rectangle 1"/>
              <p:cNvSpPr>
                <a:spLocks noRot="1" noChangeAspect="1" noMove="1" noResize="1" noEditPoints="1" noAdjustHandles="1" noChangeArrowheads="1" noChangeShapeType="1" noTextEdit="1"/>
              </p:cNvSpPr>
              <p:nvPr/>
            </p:nvSpPr>
            <p:spPr>
              <a:xfrm>
                <a:off x="291525" y="963140"/>
                <a:ext cx="8681877" cy="5301259"/>
              </a:xfrm>
              <a:prstGeom prst="rect">
                <a:avLst/>
              </a:prstGeom>
              <a:blipFill rotWithShape="0">
                <a:blip r:embed="rId3"/>
                <a:stretch>
                  <a:fillRect l="-632" b="-1034"/>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F2040A06-A54A-4E73-863C-C49DEF3221D9}" type="slidenum">
              <a:rPr lang="en-HK" smtClean="0"/>
              <a:t>19</a:t>
            </a:fld>
            <a:endParaRPr lang="en-HK"/>
          </a:p>
        </p:txBody>
      </p:sp>
    </p:spTree>
    <p:extLst>
      <p:ext uri="{BB962C8B-B14F-4D97-AF65-F5344CB8AC3E}">
        <p14:creationId xmlns:p14="http://schemas.microsoft.com/office/powerpoint/2010/main" val="144931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743" y="168536"/>
            <a:ext cx="8507392" cy="720930"/>
          </a:xfrm>
        </p:spPr>
        <p:txBody>
          <a:bodyPr/>
          <a:lstStyle/>
          <a:p>
            <a:r>
              <a:rPr lang="en-US" dirty="0"/>
              <a:t>Outline</a:t>
            </a:r>
          </a:p>
        </p:txBody>
      </p:sp>
      <p:sp>
        <p:nvSpPr>
          <p:cNvPr id="5" name="TextBox 4">
            <a:extLst>
              <a:ext uri="{FF2B5EF4-FFF2-40B4-BE49-F238E27FC236}">
                <a16:creationId xmlns="" xmlns:a16="http://schemas.microsoft.com/office/drawing/2014/main" id="{ABEE6DA3-7B0D-458D-88FC-AEBD5CBB3AF6}"/>
              </a:ext>
            </a:extLst>
          </p:cNvPr>
          <p:cNvSpPr txBox="1"/>
          <p:nvPr/>
        </p:nvSpPr>
        <p:spPr>
          <a:xfrm>
            <a:off x="322066" y="1655666"/>
            <a:ext cx="8476734" cy="3416320"/>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altLang="zh-TW" sz="2400" dirty="0">
                <a:solidFill>
                  <a:srgbClr val="FF0000"/>
                </a:solidFill>
                <a:latin typeface="Times New Roman" panose="02020603050405020304" pitchFamily="18" charset="0"/>
                <a:cs typeface="Times New Roman" panose="02020603050405020304" pitchFamily="18" charset="0"/>
              </a:rPr>
              <a:t>Background</a:t>
            </a:r>
          </a:p>
          <a:p>
            <a:pPr marL="342900" indent="-342900">
              <a:lnSpc>
                <a:spcPct val="150000"/>
              </a:lnSpc>
              <a:buFont typeface="Wingdings" panose="05000000000000000000" pitchFamily="2" charset="2"/>
              <a:buChar char="Ø"/>
            </a:pPr>
            <a:r>
              <a:rPr lang="en-US" altLang="zh-TW" sz="2400" dirty="0">
                <a:latin typeface="Times New Roman" panose="02020603050405020304" pitchFamily="18" charset="0"/>
                <a:cs typeface="Times New Roman" panose="02020603050405020304" pitchFamily="18" charset="0"/>
              </a:rPr>
              <a:t>Optimal laying of a cable between two given nodes on the Earth’s surface</a:t>
            </a:r>
          </a:p>
          <a:p>
            <a:pPr marL="342900" indent="-342900">
              <a:lnSpc>
                <a:spcPct val="150000"/>
              </a:lnSpc>
              <a:buFont typeface="Wingdings" panose="05000000000000000000" pitchFamily="2" charset="2"/>
              <a:buChar char="Ø"/>
            </a:pPr>
            <a:r>
              <a:rPr lang="en-US" altLang="zh-TW" sz="2400" dirty="0">
                <a:latin typeface="Times New Roman" panose="02020603050405020304" pitchFamily="18" charset="0"/>
                <a:cs typeface="Times New Roman" panose="02020603050405020304" pitchFamily="18" charset="0"/>
              </a:rPr>
              <a:t>Terrain constrained path planning for long-haul cables</a:t>
            </a:r>
          </a:p>
          <a:p>
            <a:pPr marL="342900" indent="-342900">
              <a:lnSpc>
                <a:spcPct val="150000"/>
              </a:lnSpc>
              <a:buFont typeface="Wingdings" panose="05000000000000000000" pitchFamily="2" charset="2"/>
              <a:buChar char="Ø"/>
            </a:pPr>
            <a:r>
              <a:rPr lang="en-US" altLang="zh-TW" sz="2400" dirty="0">
                <a:latin typeface="Times New Roman" panose="02020603050405020304" pitchFamily="18" charset="0"/>
                <a:cs typeface="Times New Roman" panose="02020603050405020304" pitchFamily="18" charset="0"/>
              </a:rPr>
              <a:t>Submarine cable network extension</a:t>
            </a:r>
          </a:p>
          <a:p>
            <a:pPr marL="342900" indent="-342900">
              <a:lnSpc>
                <a:spcPct val="150000"/>
              </a:lnSpc>
              <a:buFont typeface="Wingdings" panose="05000000000000000000" pitchFamily="2" charset="2"/>
              <a:buChar char="Ø"/>
            </a:pPr>
            <a:r>
              <a:rPr lang="en-US" altLang="zh-TW" sz="2400" dirty="0">
                <a:latin typeface="Times New Roman" panose="02020603050405020304" pitchFamily="18" charset="0"/>
                <a:cs typeface="Times New Roman" panose="02020603050405020304" pitchFamily="18" charset="0"/>
              </a:rPr>
              <a:t>Conclusion</a:t>
            </a:r>
            <a:endParaRPr lang="zh-TW" altLang="en-US" sz="2400"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F2040A06-A54A-4E73-863C-C49DEF3221D9}" type="slidenum">
              <a:rPr lang="en-HK" smtClean="0"/>
              <a:t>2</a:t>
            </a:fld>
            <a:endParaRPr lang="en-HK"/>
          </a:p>
        </p:txBody>
      </p:sp>
    </p:spTree>
    <p:extLst>
      <p:ext uri="{BB962C8B-B14F-4D97-AF65-F5344CB8AC3E}">
        <p14:creationId xmlns:p14="http://schemas.microsoft.com/office/powerpoint/2010/main" val="2047395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625" name="Rectangle 2"/>
          <p:cNvSpPr>
            <a:spLocks noGrp="1"/>
          </p:cNvSpPr>
          <p:nvPr>
            <p:ph type="title"/>
          </p:nvPr>
        </p:nvSpPr>
        <p:spPr>
          <a:xfrm>
            <a:off x="3059832" y="222216"/>
            <a:ext cx="2638040" cy="659504"/>
          </a:xfrm>
        </p:spPr>
        <p:txBody>
          <a:bodyPr/>
          <a:lstStyle/>
          <a:p>
            <a:r>
              <a:rPr lang="en-US" dirty="0">
                <a:latin typeface="Times New Roman" pitchFamily="18" charset="0"/>
                <a:cs typeface="Times New Roman" pitchFamily="18" charset="0"/>
              </a:rPr>
              <a:t>Risk model</a:t>
            </a:r>
            <a:endParaRPr lang="en-US" altLang="en-US" dirty="0">
              <a:latin typeface="Times New Roman" pitchFamily="18" charset="0"/>
              <a:cs typeface="Times New Roman" pitchFamily="18" charset="0"/>
            </a:endParaRPr>
          </a:p>
        </p:txBody>
      </p:sp>
      <p:sp>
        <p:nvSpPr>
          <p:cNvPr id="3" name="Rectangle 2"/>
          <p:cNvSpPr/>
          <p:nvPr/>
        </p:nvSpPr>
        <p:spPr>
          <a:xfrm>
            <a:off x="187215" y="1769832"/>
            <a:ext cx="8746435" cy="3268652"/>
          </a:xfrm>
          <a:prstGeom prst="rect">
            <a:avLst/>
          </a:prstGeom>
        </p:spPr>
        <p:txBody>
          <a:bodyPr wrap="square">
            <a:spAutoFit/>
          </a:bodyPr>
          <a:lstStyle/>
          <a:p>
            <a:pPr marL="342900" indent="-342900">
              <a:lnSpc>
                <a:spcPct val="150000"/>
              </a:lnSpc>
              <a:buFont typeface="Arial" panose="020B0604020202020204" pitchFamily="34" charset="0"/>
              <a:buChar char="•"/>
            </a:pPr>
            <a:r>
              <a:rPr lang="en-HK" sz="2000" i="1" dirty="0">
                <a:solidFill>
                  <a:srgbClr val="FF0000"/>
                </a:solidFill>
                <a:latin typeface="Times New Roman" pitchFamily="18" charset="0"/>
                <a:cs typeface="Times New Roman" pitchFamily="18" charset="0"/>
              </a:rPr>
              <a:t>Repair rate</a:t>
            </a:r>
            <a:r>
              <a:rPr lang="en-HK" sz="2000" dirty="0">
                <a:latin typeface="Times New Roman" pitchFamily="18" charset="0"/>
                <a:cs typeface="Times New Roman" pitchFamily="18" charset="0"/>
              </a:rPr>
              <a:t>: the average number of potential cable repairs (or failures) per unit length over a certain time period in the future. It is widely used to assess reliability of water supply networks and gas </a:t>
            </a:r>
            <a:r>
              <a:rPr lang="en-US" sz="2000" dirty="0">
                <a:latin typeface="Times New Roman" pitchFamily="18" charset="0"/>
                <a:cs typeface="Times New Roman" pitchFamily="18" charset="0"/>
              </a:rPr>
              <a:t>distribution networks.</a:t>
            </a:r>
          </a:p>
          <a:p>
            <a:pPr marL="342900" indent="-342900">
              <a:lnSpc>
                <a:spcPct val="150000"/>
              </a:lnSpc>
              <a:buFont typeface="Arial" panose="020B0604020202020204" pitchFamily="34" charset="0"/>
              <a:buChar char="•"/>
            </a:pPr>
            <a:r>
              <a:rPr lang="en-HK" sz="2000" dirty="0">
                <a:latin typeface="Times New Roman" pitchFamily="18" charset="0"/>
                <a:cs typeface="Times New Roman" pitchFamily="18" charset="0"/>
              </a:rPr>
              <a:t>2006 </a:t>
            </a:r>
            <a:r>
              <a:rPr lang="en-HK" sz="2000" dirty="0" err="1">
                <a:latin typeface="Times New Roman" pitchFamily="18" charset="0"/>
                <a:cs typeface="Times New Roman" pitchFamily="18" charset="0"/>
              </a:rPr>
              <a:t>Hengchun</a:t>
            </a:r>
            <a:r>
              <a:rPr lang="en-HK" sz="2000" dirty="0">
                <a:latin typeface="Times New Roman" pitchFamily="18" charset="0"/>
                <a:cs typeface="Times New Roman" pitchFamily="18" charset="0"/>
              </a:rPr>
              <a:t> earthquake, damaged 8 cable systems, 18 failures.</a:t>
            </a:r>
          </a:p>
          <a:p>
            <a:pPr marL="342900" indent="-342900">
              <a:lnSpc>
                <a:spcPct val="150000"/>
              </a:lnSpc>
              <a:buFont typeface="Arial" panose="020B0604020202020204" pitchFamily="34" charset="0"/>
              <a:buChar char="•"/>
            </a:pPr>
            <a:r>
              <a:rPr lang="en-US" sz="2000" dirty="0">
                <a:latin typeface="Times New Roman" pitchFamily="18" charset="0"/>
                <a:cs typeface="Times New Roman" pitchFamily="18" charset="0"/>
              </a:rPr>
              <a:t>Repair rate </a:t>
            </a:r>
            <a:r>
              <a:rPr lang="en-HK" sz="2000" dirty="0">
                <a:latin typeface="Times New Roman" pitchFamily="18" charset="0"/>
                <a:cs typeface="Times New Roman" pitchFamily="18" charset="0"/>
              </a:rPr>
              <a:t>has a high correlation with ground motion intensities, e.g., Peak Ground Velocity (PGV) and Peak Ground Acceleration (PGA) for which extensive data is available. </a:t>
            </a:r>
            <a:endParaRPr lang="en-US" sz="2000" dirty="0">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F2040A06-A54A-4E73-863C-C49DEF3221D9}" type="slidenum">
              <a:rPr lang="en-HK" smtClean="0"/>
              <a:t>20</a:t>
            </a:fld>
            <a:endParaRPr lang="en-HK"/>
          </a:p>
        </p:txBody>
      </p:sp>
    </p:spTree>
    <p:extLst>
      <p:ext uri="{BB962C8B-B14F-4D97-AF65-F5344CB8AC3E}">
        <p14:creationId xmlns:p14="http://schemas.microsoft.com/office/powerpoint/2010/main" val="1364828249"/>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p:cNvSpPr>
          <p:nvPr>
            <p:ph type="title"/>
          </p:nvPr>
        </p:nvSpPr>
        <p:spPr>
          <a:xfrm>
            <a:off x="3059832" y="222216"/>
            <a:ext cx="3589446" cy="659504"/>
          </a:xfrm>
        </p:spPr>
        <p:txBody>
          <a:bodyPr>
            <a:normAutofit fontScale="90000"/>
          </a:bodyPr>
          <a:lstStyle/>
          <a:p>
            <a:r>
              <a:rPr lang="en-US" dirty="0">
                <a:latin typeface="Times New Roman" pitchFamily="18" charset="0"/>
                <a:cs typeface="Times New Roman" pitchFamily="18" charset="0"/>
              </a:rPr>
              <a:t>Risk model (cont.)</a:t>
            </a:r>
            <a:endParaRPr lang="en-US" altLang="en-US"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374940" y="1792412"/>
                <a:ext cx="8370986" cy="3455561"/>
              </a:xfrm>
              <a:prstGeom prst="rect">
                <a:avLst/>
              </a:prstGeom>
            </p:spPr>
            <p:txBody>
              <a:bodyPr wrap="square">
                <a:spAutoFit/>
              </a:bodyPr>
              <a:lstStyle/>
              <a:p>
                <a:pPr marL="342900" indent="-342900">
                  <a:lnSpc>
                    <a:spcPct val="150000"/>
                  </a:lnSpc>
                  <a:buFont typeface="Arial" panose="020B0604020202020204" pitchFamily="34" charset="0"/>
                  <a:buChar char="•"/>
                </a:pPr>
                <a:r>
                  <a:rPr lang="en-US" sz="2000" i="1" dirty="0">
                    <a:solidFill>
                      <a:srgbClr val="0000FF"/>
                    </a:solidFill>
                    <a:latin typeface="Cambria" panose="02040503050406030204" pitchFamily="18" charset="0"/>
                    <a:cs typeface="Times New Roman" pitchFamily="18" charset="0"/>
                  </a:rPr>
                  <a:t>g</a:t>
                </a:r>
                <a:r>
                  <a:rPr lang="en-US" sz="2000" dirty="0">
                    <a:solidFill>
                      <a:srgbClr val="0000FF"/>
                    </a:solidFill>
                    <a:latin typeface="Times New Roman" pitchFamily="18" charset="0"/>
                    <a:cs typeface="Times New Roman" pitchFamily="18" charset="0"/>
                  </a:rPr>
                  <a:t>(</a:t>
                </a:r>
                <a:r>
                  <a:rPr lang="en-US" sz="2000" i="1" dirty="0">
                    <a:solidFill>
                      <a:srgbClr val="0000FF"/>
                    </a:solidFill>
                    <a:latin typeface="Times New Roman" pitchFamily="18" charset="0"/>
                    <a:cs typeface="Times New Roman" pitchFamily="18" charset="0"/>
                  </a:rPr>
                  <a:t>X, u</a:t>
                </a:r>
                <a:r>
                  <a:rPr lang="en-US" sz="2000" dirty="0">
                    <a:solidFill>
                      <a:srgbClr val="0000FF"/>
                    </a:solidFill>
                    <a:latin typeface="Times New Roman" pitchFamily="18" charset="0"/>
                    <a:cs typeface="Times New Roman" pitchFamily="18" charset="0"/>
                  </a:rPr>
                  <a:t>):</a:t>
                </a:r>
                <a:r>
                  <a:rPr lang="en-US" sz="2000" dirty="0">
                    <a:latin typeface="Times New Roman" pitchFamily="18" charset="0"/>
                    <a:cs typeface="Times New Roman" pitchFamily="18" charset="0"/>
                  </a:rPr>
                  <a:t> the repair rate per unit length at location </a:t>
                </a:r>
                <a:r>
                  <a:rPr lang="en-US" sz="2000" i="1" dirty="0">
                    <a:latin typeface="Times New Roman" pitchFamily="18" charset="0"/>
                    <a:cs typeface="Times New Roman" pitchFamily="18" charset="0"/>
                  </a:rPr>
                  <a:t>X</a:t>
                </a:r>
                <a:r>
                  <a:rPr lang="en-US" sz="2000" dirty="0">
                    <a:latin typeface="Times New Roman" pitchFamily="18" charset="0"/>
                    <a:cs typeface="Times New Roman" pitchFamily="18" charset="0"/>
                  </a:rPr>
                  <a:t> and design level </a:t>
                </a:r>
                <a:r>
                  <a:rPr lang="en-US" sz="2000" i="1" dirty="0">
                    <a:latin typeface="Times New Roman" pitchFamily="18" charset="0"/>
                    <a:cs typeface="Times New Roman" pitchFamily="18" charset="0"/>
                  </a:rPr>
                  <a:t>u</a:t>
                </a:r>
                <a:r>
                  <a:rPr lang="en-US" sz="2000" dirty="0">
                    <a:latin typeface="Times New Roman" pitchFamily="18" charset="0"/>
                    <a:cs typeface="Times New Roman" pitchFamily="18" charset="0"/>
                  </a:rPr>
                  <a:t>.</a:t>
                </a:r>
              </a:p>
              <a:p>
                <a:pPr marL="342900" indent="-342900">
                  <a:lnSpc>
                    <a:spcPct val="150000"/>
                  </a:lnSpc>
                  <a:buFont typeface="Arial" panose="020B0604020202020204" pitchFamily="34" charset="0"/>
                  <a:buChar char="•"/>
                </a:pPr>
                <a14:m>
                  <m:oMath xmlns:m="http://schemas.openxmlformats.org/officeDocument/2006/math">
                    <m:r>
                      <a:rPr lang="zh-CN" altLang="en-US" sz="2000" i="1">
                        <a:latin typeface="Cambria Math" panose="02040503050406030204" pitchFamily="18" charset="0"/>
                        <a:ea typeface="Cambria Math" panose="02040503050406030204" pitchFamily="18" charset="0"/>
                        <a:cs typeface="Times New Roman" pitchFamily="18" charset="0"/>
                      </a:rPr>
                      <m:t>𝔾</m:t>
                    </m:r>
                    <m:r>
                      <a:rPr lang="en-US" altLang="zh-CN" sz="2000" i="1">
                        <a:latin typeface="Cambria Math" panose="02040503050406030204" pitchFamily="18" charset="0"/>
                        <a:ea typeface="Cambria Math" panose="02040503050406030204" pitchFamily="18" charset="0"/>
                        <a:cs typeface="Times New Roman" pitchFamily="18" charset="0"/>
                      </a:rPr>
                      <m:t>(</m:t>
                    </m:r>
                    <m:r>
                      <m:rPr>
                        <m:nor/>
                      </m:rPr>
                      <a:rPr lang="el-GR" sz="2000" i="1" dirty="0">
                        <a:latin typeface="Times New Roman" pitchFamily="18" charset="0"/>
                        <a:cs typeface="Times New Roman" pitchFamily="18" charset="0"/>
                      </a:rPr>
                      <m:t>γ</m:t>
                    </m:r>
                    <m:r>
                      <a:rPr lang="en-US" sz="2000" i="1" dirty="0">
                        <a:latin typeface="Cambria Math" panose="02040503050406030204" pitchFamily="18" charset="0"/>
                        <a:cs typeface="Times New Roman" pitchFamily="18" charset="0"/>
                      </a:rPr>
                      <m:t>,</m:t>
                    </m:r>
                    <m:r>
                      <a:rPr lang="en-US" sz="2000" i="1" dirty="0">
                        <a:latin typeface="Cambria Math" panose="02040503050406030204" pitchFamily="18" charset="0"/>
                        <a:cs typeface="Times New Roman" pitchFamily="18" charset="0"/>
                      </a:rPr>
                      <m:t>𝑢</m:t>
                    </m:r>
                    <m:r>
                      <a:rPr lang="en-US" altLang="zh-CN" sz="2000" i="1">
                        <a:latin typeface="Cambria Math" panose="02040503050406030204" pitchFamily="18" charset="0"/>
                        <a:ea typeface="Cambria Math" panose="02040503050406030204" pitchFamily="18" charset="0"/>
                        <a:cs typeface="Times New Roman" pitchFamily="18" charset="0"/>
                      </a:rPr>
                      <m:t>)</m:t>
                    </m:r>
                  </m:oMath>
                </a14:m>
                <a:r>
                  <a:rPr lang="en-HK" sz="2000" dirty="0">
                    <a:latin typeface="Times New Roman" pitchFamily="18" charset="0"/>
                    <a:cs typeface="Times New Roman" pitchFamily="18" charset="0"/>
                  </a:rPr>
                  <a:t> is the total number of repairs of the cable. </a:t>
                </a:r>
              </a:p>
              <a:p>
                <a:pPr marL="342900" indent="-342900">
                  <a:lnSpc>
                    <a:spcPct val="150000"/>
                  </a:lnSpc>
                  <a:buFont typeface="Arial" panose="020B0604020202020204" pitchFamily="34" charset="0"/>
                  <a:buChar char="•"/>
                </a:pPr>
                <a:r>
                  <a:rPr lang="en-HK" sz="2000" dirty="0">
                    <a:latin typeface="Times New Roman" pitchFamily="18" charset="0"/>
                    <a:cs typeface="Times New Roman" pitchFamily="18" charset="0"/>
                  </a:rPr>
                  <a:t>Assumption: for any particular cable location, </a:t>
                </a:r>
                <a14:m>
                  <m:oMath xmlns:m="http://schemas.openxmlformats.org/officeDocument/2006/math">
                    <m:r>
                      <m:rPr>
                        <m:nor/>
                      </m:rPr>
                      <a:rPr lang="el-GR" sz="2000" i="1" dirty="0">
                        <a:latin typeface="Times New Roman" pitchFamily="18" charset="0"/>
                        <a:cs typeface="Times New Roman" pitchFamily="18" charset="0"/>
                      </a:rPr>
                      <m:t>γ</m:t>
                    </m:r>
                  </m:oMath>
                </a14:m>
                <a:r>
                  <a:rPr lang="en-HK" sz="2000" dirty="0">
                    <a:latin typeface="Times New Roman" pitchFamily="18" charset="0"/>
                    <a:cs typeface="Times New Roman" pitchFamily="18" charset="0"/>
                  </a:rPr>
                  <a:t>(</a:t>
                </a:r>
                <a:r>
                  <a:rPr lang="en-HK" sz="2000" i="1" dirty="0">
                    <a:latin typeface="Times New Roman" pitchFamily="18" charset="0"/>
                    <a:cs typeface="Times New Roman" pitchFamily="18" charset="0"/>
                  </a:rPr>
                  <a:t>s</a:t>
                </a:r>
                <a:r>
                  <a:rPr lang="en-HK" sz="2000" dirty="0">
                    <a:latin typeface="Times New Roman" pitchFamily="18" charset="0"/>
                    <a:cs typeface="Times New Roman" pitchFamily="18" charset="0"/>
                  </a:rPr>
                  <a:t>), the </a:t>
                </a:r>
                <a:r>
                  <a:rPr lang="en-US" altLang="zh-CN" sz="2000" dirty="0">
                    <a:latin typeface="Times New Roman" pitchFamily="18" charset="0"/>
                    <a:cs typeface="Times New Roman" pitchFamily="18" charset="0"/>
                  </a:rPr>
                  <a:t>total number of repairs</a:t>
                </a:r>
                <a:r>
                  <a:rPr lang="en-HK" sz="2000" dirty="0">
                    <a:latin typeface="Times New Roman" pitchFamily="18" charset="0"/>
                    <a:cs typeface="Times New Roman" pitchFamily="18" charset="0"/>
                  </a:rPr>
                  <a:t> per (arbitrarily) small length </a:t>
                </a:r>
                <a:r>
                  <a:rPr lang="en-HK" sz="2000" i="1" dirty="0">
                    <a:latin typeface="Times New Roman" pitchFamily="18" charset="0"/>
                    <a:cs typeface="Times New Roman" pitchFamily="18" charset="0"/>
                  </a:rPr>
                  <a:t>ds</a:t>
                </a:r>
                <a:r>
                  <a:rPr lang="en-HK" sz="2000" dirty="0">
                    <a:latin typeface="Times New Roman" pitchFamily="18" charset="0"/>
                    <a:cs typeface="Times New Roman" pitchFamily="18" charset="0"/>
                  </a:rPr>
                  <a:t>:</a:t>
                </a:r>
              </a:p>
              <a:p>
                <a:pPr algn="ctr">
                  <a:lnSpc>
                    <a:spcPct val="150000"/>
                  </a:lnSpc>
                </a:pPr>
                <a14:m>
                  <m:oMath xmlns:m="http://schemas.openxmlformats.org/officeDocument/2006/math">
                    <m:r>
                      <a:rPr lang="en-US" altLang="zh-CN" sz="2000" i="1">
                        <a:latin typeface="Cambria Math" panose="02040503050406030204" pitchFamily="18" charset="0"/>
                        <a:ea typeface="Cambria Math" panose="02040503050406030204" pitchFamily="18" charset="0"/>
                        <a:cs typeface="Times New Roman" pitchFamily="18" charset="0"/>
                      </a:rPr>
                      <m:t>𝑑</m:t>
                    </m:r>
                    <m:r>
                      <a:rPr lang="zh-CN" altLang="en-US" sz="2000" i="1">
                        <a:latin typeface="Cambria Math" panose="02040503050406030204" pitchFamily="18" charset="0"/>
                        <a:ea typeface="Cambria Math" panose="02040503050406030204" pitchFamily="18" charset="0"/>
                        <a:cs typeface="Times New Roman" pitchFamily="18" charset="0"/>
                      </a:rPr>
                      <m:t>𝔾</m:t>
                    </m:r>
                    <m:d>
                      <m:dPr>
                        <m:ctrlPr>
                          <a:rPr lang="en-US" altLang="zh-CN" sz="2000" i="1">
                            <a:latin typeface="Cambria Math" panose="02040503050406030204" pitchFamily="18" charset="0"/>
                            <a:ea typeface="Cambria Math" panose="02040503050406030204" pitchFamily="18" charset="0"/>
                            <a:cs typeface="Times New Roman" pitchFamily="18" charset="0"/>
                          </a:rPr>
                        </m:ctrlPr>
                      </m:dPr>
                      <m:e>
                        <m:r>
                          <m:rPr>
                            <m:nor/>
                          </m:rPr>
                          <a:rPr lang="el-GR" sz="2000" i="1" dirty="0">
                            <a:latin typeface="Times New Roman" pitchFamily="18" charset="0"/>
                            <a:cs typeface="Times New Roman" pitchFamily="18" charset="0"/>
                          </a:rPr>
                          <m:t>γ</m:t>
                        </m:r>
                        <m:r>
                          <a:rPr lang="en-US" sz="2000" i="1" dirty="0">
                            <a:latin typeface="Cambria Math" panose="02040503050406030204" pitchFamily="18" charset="0"/>
                            <a:cs typeface="Times New Roman" pitchFamily="18" charset="0"/>
                          </a:rPr>
                          <m:t>,</m:t>
                        </m:r>
                        <m:r>
                          <a:rPr lang="en-US" sz="2000" i="1" dirty="0">
                            <a:latin typeface="Cambria Math" panose="02040503050406030204" pitchFamily="18" charset="0"/>
                            <a:cs typeface="Times New Roman" pitchFamily="18" charset="0"/>
                          </a:rPr>
                          <m:t>𝑢</m:t>
                        </m:r>
                      </m:e>
                    </m:d>
                    <m:r>
                      <a:rPr lang="en-US" altLang="zh-CN" sz="2000">
                        <a:latin typeface="Cambria Math" panose="02040503050406030204" pitchFamily="18" charset="0"/>
                        <a:ea typeface="Cambria Math" panose="02040503050406030204" pitchFamily="18" charset="0"/>
                        <a:cs typeface="Times New Roman" pitchFamily="18" charset="0"/>
                      </a:rPr>
                      <m:t>=</m:t>
                    </m:r>
                    <m:r>
                      <a:rPr lang="en-US" altLang="zh-CN" sz="2000" b="0" i="1" smtClean="0">
                        <a:latin typeface="Cambria Math" panose="02040503050406030204" pitchFamily="18" charset="0"/>
                        <a:ea typeface="Cambria Math" panose="02040503050406030204" pitchFamily="18" charset="0"/>
                        <a:cs typeface="Times New Roman" pitchFamily="18" charset="0"/>
                      </a:rPr>
                      <m:t>𝑔</m:t>
                    </m:r>
                    <m:d>
                      <m:dPr>
                        <m:ctrlPr>
                          <a:rPr lang="en-US" altLang="zh-CN" sz="2000" i="1">
                            <a:latin typeface="Cambria Math" panose="02040503050406030204" pitchFamily="18" charset="0"/>
                            <a:ea typeface="Cambria Math" panose="02040503050406030204" pitchFamily="18" charset="0"/>
                            <a:cs typeface="Times New Roman" pitchFamily="18" charset="0"/>
                          </a:rPr>
                        </m:ctrlPr>
                      </m:dPr>
                      <m:e>
                        <m:r>
                          <m:rPr>
                            <m:nor/>
                          </m:rPr>
                          <a:rPr lang="el-GR" sz="2000" i="1" dirty="0">
                            <a:latin typeface="Times New Roman" pitchFamily="18" charset="0"/>
                            <a:cs typeface="Times New Roman" pitchFamily="18" charset="0"/>
                          </a:rPr>
                          <m:t>γ</m:t>
                        </m:r>
                        <m:d>
                          <m:dPr>
                            <m:ctrlPr>
                              <a:rPr lang="en-US" altLang="zh-CN" sz="2000" i="1">
                                <a:latin typeface="Cambria Math" panose="02040503050406030204" pitchFamily="18" charset="0"/>
                                <a:ea typeface="Cambria Math" panose="02040503050406030204" pitchFamily="18" charset="0"/>
                                <a:cs typeface="Times New Roman" pitchFamily="18" charset="0"/>
                              </a:rPr>
                            </m:ctrlPr>
                          </m:dPr>
                          <m:e>
                            <m:r>
                              <a:rPr lang="en-US" altLang="zh-CN" sz="2000" i="1">
                                <a:latin typeface="Cambria Math" panose="02040503050406030204" pitchFamily="18" charset="0"/>
                                <a:ea typeface="Cambria Math" panose="02040503050406030204" pitchFamily="18" charset="0"/>
                                <a:cs typeface="Times New Roman" pitchFamily="18" charset="0"/>
                              </a:rPr>
                              <m:t>𝑠</m:t>
                            </m:r>
                          </m:e>
                        </m:d>
                        <m:r>
                          <a:rPr lang="en-US" altLang="zh-CN" sz="2000" i="1">
                            <a:latin typeface="Cambria Math" panose="02040503050406030204" pitchFamily="18" charset="0"/>
                            <a:ea typeface="Cambria Math" panose="02040503050406030204" pitchFamily="18" charset="0"/>
                            <a:cs typeface="Times New Roman" pitchFamily="18" charset="0"/>
                          </a:rPr>
                          <m:t>,</m:t>
                        </m:r>
                        <m:r>
                          <a:rPr lang="en-US" altLang="zh-CN" sz="2000" i="1">
                            <a:latin typeface="Cambria Math" panose="02040503050406030204" pitchFamily="18" charset="0"/>
                            <a:ea typeface="Cambria Math" panose="02040503050406030204" pitchFamily="18" charset="0"/>
                            <a:cs typeface="Times New Roman" pitchFamily="18" charset="0"/>
                          </a:rPr>
                          <m:t>𝑢</m:t>
                        </m:r>
                        <m:r>
                          <a:rPr lang="en-US" altLang="zh-CN" sz="2000" i="1">
                            <a:latin typeface="Cambria Math" panose="02040503050406030204" pitchFamily="18" charset="0"/>
                            <a:ea typeface="Cambria Math" panose="02040503050406030204" pitchFamily="18" charset="0"/>
                            <a:cs typeface="Times New Roman" pitchFamily="18" charset="0"/>
                          </a:rPr>
                          <m:t>(</m:t>
                        </m:r>
                        <m:r>
                          <a:rPr lang="en-US" altLang="zh-CN" sz="2000" i="1">
                            <a:latin typeface="Cambria Math" panose="02040503050406030204" pitchFamily="18" charset="0"/>
                            <a:ea typeface="Cambria Math" panose="02040503050406030204" pitchFamily="18" charset="0"/>
                            <a:cs typeface="Times New Roman" pitchFamily="18" charset="0"/>
                          </a:rPr>
                          <m:t>𝑠</m:t>
                        </m:r>
                        <m:r>
                          <a:rPr lang="en-US" altLang="zh-CN" sz="2000" i="1">
                            <a:latin typeface="Cambria Math" panose="02040503050406030204" pitchFamily="18" charset="0"/>
                            <a:ea typeface="Cambria Math" panose="02040503050406030204" pitchFamily="18" charset="0"/>
                            <a:cs typeface="Times New Roman" pitchFamily="18" charset="0"/>
                          </a:rPr>
                          <m:t>)</m:t>
                        </m:r>
                      </m:e>
                    </m:d>
                    <m:r>
                      <a:rPr lang="en-US" altLang="zh-CN" sz="2000" i="1">
                        <a:latin typeface="Cambria Math" panose="02040503050406030204" pitchFamily="18" charset="0"/>
                        <a:ea typeface="Cambria Math" panose="02040503050406030204" pitchFamily="18" charset="0"/>
                        <a:cs typeface="Times New Roman" pitchFamily="18" charset="0"/>
                      </a:rPr>
                      <m:t>𝑑𝑠</m:t>
                    </m:r>
                  </m:oMath>
                </a14:m>
                <a:r>
                  <a:rPr lang="en-US" sz="2000" dirty="0">
                    <a:latin typeface="Times New Roman" pitchFamily="18" charset="0"/>
                    <a:cs typeface="Times New Roman" pitchFamily="18" charset="0"/>
                  </a:rPr>
                  <a:t>.</a:t>
                </a:r>
              </a:p>
              <a:p>
                <a:pPr marL="342900" indent="-342900">
                  <a:lnSpc>
                    <a:spcPct val="150000"/>
                  </a:lnSpc>
                  <a:buFont typeface="Arial" panose="020B0604020202020204" pitchFamily="34" charset="0"/>
                  <a:buChar char="•"/>
                </a:pPr>
                <a:r>
                  <a:rPr lang="en-HK" sz="2000" dirty="0">
                    <a:latin typeface="Times New Roman" pitchFamily="18" charset="0"/>
                    <a:cs typeface="Times New Roman" pitchFamily="18" charset="0"/>
                  </a:rPr>
                  <a:t>The total number of repairs of the cable: </a:t>
                </a:r>
              </a:p>
              <a:p>
                <a:pPr algn="ctr">
                  <a:lnSpc>
                    <a:spcPct val="150000"/>
                  </a:lnSpc>
                </a:pPr>
                <a14:m>
                  <m:oMath xmlns:m="http://schemas.openxmlformats.org/officeDocument/2006/math">
                    <m:r>
                      <a:rPr lang="zh-CN" altLang="en-US" sz="2000" i="1">
                        <a:latin typeface="Cambria Math" panose="02040503050406030204" pitchFamily="18" charset="0"/>
                        <a:ea typeface="Cambria Math" panose="02040503050406030204" pitchFamily="18" charset="0"/>
                        <a:cs typeface="Times New Roman" pitchFamily="18" charset="0"/>
                      </a:rPr>
                      <m:t>𝔾</m:t>
                    </m:r>
                    <m:d>
                      <m:dPr>
                        <m:ctrlPr>
                          <a:rPr lang="en-US" altLang="zh-CN" sz="2000" i="1">
                            <a:latin typeface="Cambria Math" panose="02040503050406030204" pitchFamily="18" charset="0"/>
                            <a:ea typeface="Cambria Math" panose="02040503050406030204" pitchFamily="18" charset="0"/>
                            <a:cs typeface="Times New Roman" pitchFamily="18" charset="0"/>
                          </a:rPr>
                        </m:ctrlPr>
                      </m:dPr>
                      <m:e>
                        <m:r>
                          <m:rPr>
                            <m:nor/>
                          </m:rPr>
                          <a:rPr lang="el-GR" sz="2000" i="1" dirty="0">
                            <a:latin typeface="Times New Roman" pitchFamily="18" charset="0"/>
                            <a:cs typeface="Times New Roman" pitchFamily="18" charset="0"/>
                          </a:rPr>
                          <m:t>γ</m:t>
                        </m:r>
                        <m:r>
                          <a:rPr lang="en-US" sz="2000" i="1" dirty="0">
                            <a:latin typeface="Cambria Math" panose="02040503050406030204" pitchFamily="18" charset="0"/>
                            <a:cs typeface="Times New Roman" pitchFamily="18" charset="0"/>
                          </a:rPr>
                          <m:t>,</m:t>
                        </m:r>
                        <m:r>
                          <a:rPr lang="en-US" sz="2000" i="1" dirty="0">
                            <a:latin typeface="Cambria Math" panose="02040503050406030204" pitchFamily="18" charset="0"/>
                            <a:cs typeface="Times New Roman" pitchFamily="18" charset="0"/>
                          </a:rPr>
                          <m:t>𝑢</m:t>
                        </m:r>
                      </m:e>
                    </m:d>
                    <m:r>
                      <a:rPr lang="en-US" altLang="zh-CN" sz="2000">
                        <a:latin typeface="Cambria Math" panose="02040503050406030204" pitchFamily="18" charset="0"/>
                        <a:ea typeface="Cambria Math" panose="02040503050406030204" pitchFamily="18" charset="0"/>
                        <a:cs typeface="Times New Roman" pitchFamily="18" charset="0"/>
                      </a:rPr>
                      <m:t>=</m:t>
                    </m:r>
                    <m:nary>
                      <m:naryPr>
                        <m:ctrlPr>
                          <a:rPr lang="en-US" altLang="zh-CN" sz="2000" i="1">
                            <a:latin typeface="Cambria Math" panose="02040503050406030204" pitchFamily="18" charset="0"/>
                            <a:ea typeface="Cambria Math" panose="02040503050406030204" pitchFamily="18" charset="0"/>
                            <a:cs typeface="Times New Roman" pitchFamily="18" charset="0"/>
                          </a:rPr>
                        </m:ctrlPr>
                      </m:naryPr>
                      <m:sub>
                        <m:r>
                          <m:rPr>
                            <m:brk m:alnAt="23"/>
                          </m:rPr>
                          <a:rPr lang="en-US" altLang="zh-CN" sz="2000" i="1">
                            <a:latin typeface="Cambria Math" panose="02040503050406030204" pitchFamily="18" charset="0"/>
                            <a:ea typeface="Cambria Math" panose="02040503050406030204" pitchFamily="18" charset="0"/>
                            <a:cs typeface="Times New Roman" pitchFamily="18" charset="0"/>
                          </a:rPr>
                          <m:t>0</m:t>
                        </m:r>
                      </m:sub>
                      <m:sup>
                        <m:r>
                          <a:rPr lang="en-US" altLang="zh-CN" sz="2000" i="1">
                            <a:latin typeface="Cambria Math" panose="02040503050406030204" pitchFamily="18" charset="0"/>
                            <a:ea typeface="Cambria Math" panose="02040503050406030204" pitchFamily="18" charset="0"/>
                            <a:cs typeface="Times New Roman" pitchFamily="18" charset="0"/>
                          </a:rPr>
                          <m:t>𝑙</m:t>
                        </m:r>
                        <m:r>
                          <a:rPr lang="en-US" altLang="zh-CN" sz="2000" i="1">
                            <a:latin typeface="Cambria Math" panose="02040503050406030204" pitchFamily="18" charset="0"/>
                            <a:ea typeface="Cambria Math" panose="02040503050406030204" pitchFamily="18" charset="0"/>
                            <a:cs typeface="Times New Roman" pitchFamily="18" charset="0"/>
                          </a:rPr>
                          <m:t>(</m:t>
                        </m:r>
                        <m:r>
                          <m:rPr>
                            <m:nor/>
                          </m:rPr>
                          <a:rPr lang="el-GR" sz="2000" i="1" dirty="0">
                            <a:latin typeface="Times New Roman" pitchFamily="18" charset="0"/>
                            <a:cs typeface="Times New Roman" pitchFamily="18" charset="0"/>
                          </a:rPr>
                          <m:t>γ</m:t>
                        </m:r>
                        <m:r>
                          <a:rPr lang="en-US" altLang="zh-CN" sz="2000" i="1">
                            <a:latin typeface="Cambria Math" panose="02040503050406030204" pitchFamily="18" charset="0"/>
                            <a:ea typeface="Cambria Math" panose="02040503050406030204" pitchFamily="18" charset="0"/>
                            <a:cs typeface="Times New Roman" pitchFamily="18" charset="0"/>
                          </a:rPr>
                          <m:t>)</m:t>
                        </m:r>
                      </m:sup>
                      <m:e>
                        <m:r>
                          <a:rPr lang="en-US" altLang="zh-CN" sz="2000" i="1">
                            <a:latin typeface="Cambria Math" panose="02040503050406030204" pitchFamily="18" charset="0"/>
                            <a:ea typeface="Cambria Math" panose="02040503050406030204" pitchFamily="18" charset="0"/>
                            <a:cs typeface="Times New Roman" pitchFamily="18" charset="0"/>
                          </a:rPr>
                          <m:t>𝑔</m:t>
                        </m:r>
                        <m:d>
                          <m:dPr>
                            <m:ctrlPr>
                              <a:rPr lang="en-US" altLang="zh-CN" sz="2000" i="1">
                                <a:latin typeface="Cambria Math" panose="02040503050406030204" pitchFamily="18" charset="0"/>
                                <a:ea typeface="Cambria Math" panose="02040503050406030204" pitchFamily="18" charset="0"/>
                                <a:cs typeface="Times New Roman" pitchFamily="18" charset="0"/>
                              </a:rPr>
                            </m:ctrlPr>
                          </m:dPr>
                          <m:e>
                            <m:r>
                              <m:rPr>
                                <m:nor/>
                              </m:rPr>
                              <a:rPr lang="el-GR" sz="2000" i="1" dirty="0">
                                <a:latin typeface="Times New Roman" pitchFamily="18" charset="0"/>
                                <a:cs typeface="Times New Roman" pitchFamily="18" charset="0"/>
                              </a:rPr>
                              <m:t>γ</m:t>
                            </m:r>
                            <m:d>
                              <m:dPr>
                                <m:ctrlPr>
                                  <a:rPr lang="en-US" altLang="zh-CN" sz="2000" i="1">
                                    <a:latin typeface="Cambria Math" panose="02040503050406030204" pitchFamily="18" charset="0"/>
                                    <a:ea typeface="Cambria Math" panose="02040503050406030204" pitchFamily="18" charset="0"/>
                                    <a:cs typeface="Times New Roman" pitchFamily="18" charset="0"/>
                                  </a:rPr>
                                </m:ctrlPr>
                              </m:dPr>
                              <m:e>
                                <m:r>
                                  <a:rPr lang="en-US" altLang="zh-CN" sz="2000" i="1">
                                    <a:latin typeface="Cambria Math" panose="02040503050406030204" pitchFamily="18" charset="0"/>
                                    <a:ea typeface="Cambria Math" panose="02040503050406030204" pitchFamily="18" charset="0"/>
                                    <a:cs typeface="Times New Roman" pitchFamily="18" charset="0"/>
                                  </a:rPr>
                                  <m:t>𝑠</m:t>
                                </m:r>
                              </m:e>
                            </m:d>
                            <m:r>
                              <a:rPr lang="en-US" altLang="zh-CN" sz="2000" i="1">
                                <a:latin typeface="Cambria Math" panose="02040503050406030204" pitchFamily="18" charset="0"/>
                                <a:ea typeface="Cambria Math" panose="02040503050406030204" pitchFamily="18" charset="0"/>
                                <a:cs typeface="Times New Roman" pitchFamily="18" charset="0"/>
                              </a:rPr>
                              <m:t>,</m:t>
                            </m:r>
                            <m:r>
                              <a:rPr lang="en-US" altLang="zh-CN" sz="2000" i="1">
                                <a:latin typeface="Cambria Math" panose="02040503050406030204" pitchFamily="18" charset="0"/>
                                <a:ea typeface="Cambria Math" panose="02040503050406030204" pitchFamily="18" charset="0"/>
                                <a:cs typeface="Times New Roman" pitchFamily="18" charset="0"/>
                              </a:rPr>
                              <m:t>𝑢</m:t>
                            </m:r>
                            <m:r>
                              <a:rPr lang="en-US" altLang="zh-CN" sz="2000" i="1">
                                <a:latin typeface="Cambria Math" panose="02040503050406030204" pitchFamily="18" charset="0"/>
                                <a:ea typeface="Cambria Math" panose="02040503050406030204" pitchFamily="18" charset="0"/>
                                <a:cs typeface="Times New Roman" pitchFamily="18" charset="0"/>
                              </a:rPr>
                              <m:t>(</m:t>
                            </m:r>
                            <m:r>
                              <a:rPr lang="en-US" altLang="zh-CN" sz="2000" i="1">
                                <a:latin typeface="Cambria Math" panose="02040503050406030204" pitchFamily="18" charset="0"/>
                                <a:ea typeface="Cambria Math" panose="02040503050406030204" pitchFamily="18" charset="0"/>
                                <a:cs typeface="Times New Roman" pitchFamily="18" charset="0"/>
                              </a:rPr>
                              <m:t>𝑠</m:t>
                            </m:r>
                            <m:r>
                              <a:rPr lang="en-US" altLang="zh-CN" sz="2000" i="1">
                                <a:latin typeface="Cambria Math" panose="02040503050406030204" pitchFamily="18" charset="0"/>
                                <a:ea typeface="Cambria Math" panose="02040503050406030204" pitchFamily="18" charset="0"/>
                                <a:cs typeface="Times New Roman" pitchFamily="18" charset="0"/>
                              </a:rPr>
                              <m:t>)</m:t>
                            </m:r>
                          </m:e>
                        </m:d>
                        <m:r>
                          <a:rPr lang="en-US" altLang="zh-CN" sz="2000" i="1">
                            <a:latin typeface="Cambria Math" panose="02040503050406030204" pitchFamily="18" charset="0"/>
                            <a:ea typeface="Cambria Math" panose="02040503050406030204" pitchFamily="18" charset="0"/>
                            <a:cs typeface="Times New Roman" pitchFamily="18" charset="0"/>
                          </a:rPr>
                          <m:t>𝑑𝑠</m:t>
                        </m:r>
                      </m:e>
                    </m:nary>
                  </m:oMath>
                </a14:m>
                <a:r>
                  <a:rPr lang="en-US" sz="2000" dirty="0">
                    <a:latin typeface="Times New Roman" pitchFamily="18" charset="0"/>
                    <a:cs typeface="Times New Roman" pitchFamily="18"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374940" y="1792412"/>
                <a:ext cx="8370986" cy="3455561"/>
              </a:xfrm>
              <a:prstGeom prst="rect">
                <a:avLst/>
              </a:prstGeom>
              <a:blipFill>
                <a:blip r:embed="rId3"/>
                <a:stretch>
                  <a:fillRect l="-655" b="-882"/>
                </a:stretch>
              </a:blipFill>
            </p:spPr>
            <p:txBody>
              <a:bodyPr/>
              <a:lstStyle/>
              <a:p>
                <a:r>
                  <a:rPr lang="zh-TW" altLang="en-US">
                    <a:noFill/>
                  </a:rPr>
                  <a:t> </a:t>
                </a:r>
              </a:p>
            </p:txBody>
          </p:sp>
        </mc:Fallback>
      </mc:AlternateContent>
      <p:sp>
        <p:nvSpPr>
          <p:cNvPr id="2" name="Slide Number Placeholder 1"/>
          <p:cNvSpPr>
            <a:spLocks noGrp="1"/>
          </p:cNvSpPr>
          <p:nvPr>
            <p:ph type="sldNum" sz="quarter" idx="12"/>
          </p:nvPr>
        </p:nvSpPr>
        <p:spPr/>
        <p:txBody>
          <a:bodyPr/>
          <a:lstStyle/>
          <a:p>
            <a:fld id="{F2040A06-A54A-4E73-863C-C49DEF3221D9}" type="slidenum">
              <a:rPr lang="en-HK" smtClean="0"/>
              <a:t>21</a:t>
            </a:fld>
            <a:endParaRPr lang="en-HK"/>
          </a:p>
        </p:txBody>
      </p:sp>
    </p:spTree>
    <p:extLst>
      <p:ext uri="{BB962C8B-B14F-4D97-AF65-F5344CB8AC3E}">
        <p14:creationId xmlns:p14="http://schemas.microsoft.com/office/powerpoint/2010/main" val="2875066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0264" y="0"/>
            <a:ext cx="5007084" cy="1143000"/>
          </a:xfrm>
        </p:spPr>
        <p:txBody>
          <a:bodyPr>
            <a:normAutofit/>
          </a:bodyPr>
          <a:lstStyle/>
          <a:p>
            <a:r>
              <a:rPr lang="en-US" dirty="0">
                <a:latin typeface="Times New Roman" pitchFamily="18" charset="0"/>
                <a:cs typeface="Times New Roman" pitchFamily="18" charset="0"/>
              </a:rPr>
              <a:t>Risk model (cont.)</a:t>
            </a: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4431" y="3580389"/>
            <a:ext cx="2951762" cy="2221201"/>
          </a:xfrm>
          <a:prstGeom prst="rect">
            <a:avLst/>
          </a:prstGeom>
        </p:spPr>
      </p:pic>
      <p:sp>
        <p:nvSpPr>
          <p:cNvPr id="9" name="内容占位符 4"/>
          <p:cNvSpPr txBox="1">
            <a:spLocks/>
          </p:cNvSpPr>
          <p:nvPr/>
        </p:nvSpPr>
        <p:spPr>
          <a:xfrm>
            <a:off x="213857" y="986630"/>
            <a:ext cx="8036461" cy="1622219"/>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lnSpc>
                <a:spcPct val="150000"/>
              </a:lnSpc>
              <a:buClrTx/>
              <a:buSzPct val="100000"/>
              <a:buFont typeface="Arial" panose="020B0604020202020204" pitchFamily="34" charset="0"/>
              <a:buChar char="•"/>
            </a:pPr>
            <a:r>
              <a:rPr lang="en-US" altLang="zh-CN" sz="2000" dirty="0">
                <a:latin typeface="Times New Roman" pitchFamily="18" charset="0"/>
                <a:cs typeface="Times New Roman" pitchFamily="18" charset="0"/>
              </a:rPr>
              <a:t>Repair rate </a:t>
            </a:r>
            <a:r>
              <a:rPr lang="en-US" sz="2000" i="1" dirty="0">
                <a:solidFill>
                  <a:srgbClr val="0000FF"/>
                </a:solidFill>
                <a:latin typeface="Cambria" panose="02040503050406030204" pitchFamily="18" charset="0"/>
                <a:cs typeface="Times New Roman" pitchFamily="18" charset="0"/>
              </a:rPr>
              <a:t>g</a:t>
            </a:r>
            <a:r>
              <a:rPr lang="en-US" sz="2000" dirty="0">
                <a:solidFill>
                  <a:srgbClr val="0000FF"/>
                </a:solidFill>
                <a:latin typeface="Times New Roman" pitchFamily="18" charset="0"/>
                <a:cs typeface="Times New Roman" pitchFamily="18" charset="0"/>
              </a:rPr>
              <a:t>(</a:t>
            </a:r>
            <a:r>
              <a:rPr lang="en-US" sz="2000" i="1" dirty="0">
                <a:solidFill>
                  <a:srgbClr val="0000FF"/>
                </a:solidFill>
                <a:latin typeface="Times New Roman" pitchFamily="18" charset="0"/>
                <a:cs typeface="Times New Roman" pitchFamily="18" charset="0"/>
              </a:rPr>
              <a:t>X, u</a:t>
            </a:r>
            <a:r>
              <a:rPr lang="en-US" sz="2000" dirty="0">
                <a:solidFill>
                  <a:srgbClr val="0000FF"/>
                </a:solidFill>
                <a:latin typeface="Times New Roman" pitchFamily="18" charset="0"/>
                <a:cs typeface="Times New Roman" pitchFamily="18" charset="0"/>
              </a:rPr>
              <a:t>) </a:t>
            </a:r>
            <a:r>
              <a:rPr lang="en-US" altLang="zh-CN" sz="2000" dirty="0">
                <a:latin typeface="Times New Roman" pitchFamily="18" charset="0"/>
                <a:cs typeface="Times New Roman" pitchFamily="18" charset="0"/>
              </a:rPr>
              <a:t>is a function of the cable material, diameter, ground movement (e.g., PGV) and design level. </a:t>
            </a:r>
          </a:p>
          <a:p>
            <a:pPr>
              <a:lnSpc>
                <a:spcPct val="150000"/>
              </a:lnSpc>
              <a:buClrTx/>
              <a:buSzPct val="100000"/>
              <a:buFont typeface="Arial" panose="020B0604020202020204" pitchFamily="34" charset="0"/>
              <a:buChar char="•"/>
            </a:pPr>
            <a:r>
              <a:rPr lang="en-US" altLang="zh-CN" sz="2000" dirty="0">
                <a:latin typeface="Times New Roman" pitchFamily="18" charset="0"/>
                <a:cs typeface="Times New Roman" pitchFamily="18" charset="0"/>
              </a:rPr>
              <a:t>American Lifelines Alliance provides an empirical equation: </a:t>
            </a:r>
            <a:endParaRPr lang="zh-CN" altLang="en-US" sz="2000" dirty="0">
              <a:latin typeface="Times New Roman" pitchFamily="18" charset="0"/>
              <a:cs typeface="Times New Roman" pitchFamily="18" charset="0"/>
            </a:endParaRPr>
          </a:p>
        </p:txBody>
      </p:sp>
      <p:sp>
        <p:nvSpPr>
          <p:cNvPr id="5" name="TextBox 4"/>
          <p:cNvSpPr txBox="1"/>
          <p:nvPr/>
        </p:nvSpPr>
        <p:spPr>
          <a:xfrm>
            <a:off x="3450464" y="5895406"/>
            <a:ext cx="1939696" cy="307777"/>
          </a:xfrm>
          <a:prstGeom prst="rect">
            <a:avLst/>
          </a:prstGeom>
          <a:noFill/>
        </p:spPr>
        <p:txBody>
          <a:bodyPr wrap="square" rtlCol="0">
            <a:spAutoFit/>
          </a:bodyPr>
          <a:lstStyle/>
          <a:p>
            <a:r>
              <a:rPr lang="en-US" sz="1400" dirty="0"/>
              <a:t>PGV map in CA, USA </a:t>
            </a:r>
          </a:p>
        </p:txBody>
      </p:sp>
      <mc:AlternateContent xmlns:mc="http://schemas.openxmlformats.org/markup-compatibility/2006" xmlns:a14="http://schemas.microsoft.com/office/drawing/2010/main">
        <mc:Choice Requires="a14">
          <p:sp>
            <p:nvSpPr>
              <p:cNvPr id="7" name="TextBox 6"/>
              <p:cNvSpPr txBox="1"/>
              <p:nvPr/>
            </p:nvSpPr>
            <p:spPr>
              <a:xfrm>
                <a:off x="3043622" y="2702665"/>
                <a:ext cx="2376933"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𝑔</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𝑋</m:t>
                          </m:r>
                          <m:r>
                            <a:rPr lang="en-US" sz="2000" b="0" i="1" smtClean="0">
                              <a:latin typeface="Cambria Math" panose="02040503050406030204" pitchFamily="18" charset="0"/>
                            </a:rPr>
                            <m:t>,</m:t>
                          </m:r>
                          <m:r>
                            <a:rPr lang="en-US" sz="2000" b="0" i="1" smtClean="0">
                              <a:latin typeface="Cambria Math" panose="02040503050406030204" pitchFamily="18" charset="0"/>
                            </a:rPr>
                            <m:t>𝑢</m:t>
                          </m:r>
                        </m:e>
                      </m:d>
                      <m:r>
                        <a:rPr lang="en-US" sz="2000" b="0" i="1" smtClean="0">
                          <a:latin typeface="Cambria Math" panose="02040503050406030204" pitchFamily="18" charset="0"/>
                        </a:rPr>
                        <m:t>=</m:t>
                      </m:r>
                      <m:r>
                        <a:rPr lang="en-US" sz="2000" b="0" i="1" smtClean="0">
                          <a:latin typeface="Cambria Math" panose="02040503050406030204" pitchFamily="18" charset="0"/>
                        </a:rPr>
                        <m:t>𝑘</m:t>
                      </m:r>
                      <m:r>
                        <a:rPr lang="en-US" sz="2000" b="0" i="1"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PGV</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𝑋</m:t>
                      </m:r>
                      <m:r>
                        <a:rPr lang="en-US" sz="2000" b="0" i="1" smtClean="0">
                          <a:latin typeface="Cambria Math" panose="02040503050406030204" pitchFamily="18" charset="0"/>
                          <a:ea typeface="Cambria Math" panose="02040503050406030204" pitchFamily="18" charset="0"/>
                        </a:rPr>
                        <m:t>)</m:t>
                      </m:r>
                    </m:oMath>
                  </m:oMathPara>
                </a14:m>
                <a:endParaRPr lang="en-US" sz="2000" dirty="0"/>
              </a:p>
            </p:txBody>
          </p:sp>
        </mc:Choice>
        <mc:Fallback xmlns="">
          <p:sp>
            <p:nvSpPr>
              <p:cNvPr id="7" name="TextBox 6"/>
              <p:cNvSpPr txBox="1">
                <a:spLocks noRot="1" noChangeAspect="1" noMove="1" noResize="1" noEditPoints="1" noAdjustHandles="1" noChangeArrowheads="1" noChangeShapeType="1" noTextEdit="1"/>
              </p:cNvSpPr>
              <p:nvPr/>
            </p:nvSpPr>
            <p:spPr>
              <a:xfrm>
                <a:off x="3043622" y="2702665"/>
                <a:ext cx="2376933" cy="307777"/>
              </a:xfrm>
              <a:prstGeom prst="rect">
                <a:avLst/>
              </a:prstGeom>
              <a:blipFill rotWithShape="0">
                <a:blip r:embed="rId4"/>
                <a:stretch>
                  <a:fillRect l="-1795" r="-3077" b="-37255"/>
                </a:stretch>
              </a:blipFill>
            </p:spPr>
            <p:txBody>
              <a:bodyPr/>
              <a:lstStyle/>
              <a:p>
                <a:r>
                  <a:rPr lang="en-US">
                    <a:noFill/>
                  </a:rPr>
                  <a:t> </a:t>
                </a:r>
              </a:p>
            </p:txBody>
          </p:sp>
        </mc:Fallback>
      </mc:AlternateContent>
      <p:sp>
        <p:nvSpPr>
          <p:cNvPr id="14" name="内容占位符 4"/>
          <p:cNvSpPr txBox="1">
            <a:spLocks/>
          </p:cNvSpPr>
          <p:nvPr/>
        </p:nvSpPr>
        <p:spPr>
          <a:xfrm>
            <a:off x="213859" y="3135421"/>
            <a:ext cx="8985203" cy="634814"/>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buClrTx/>
              <a:buSzPct val="100000"/>
              <a:buNone/>
            </a:pPr>
            <a:r>
              <a:rPr lang="en-US" altLang="zh-CN" sz="2000" i="1" dirty="0">
                <a:latin typeface="Times New Roman" pitchFamily="18" charset="0"/>
                <a:cs typeface="Times New Roman" pitchFamily="18" charset="0"/>
              </a:rPr>
              <a:t>k </a:t>
            </a:r>
            <a:r>
              <a:rPr lang="en-US" altLang="zh-CN" sz="2000" dirty="0">
                <a:latin typeface="Times New Roman" pitchFamily="18" charset="0"/>
                <a:cs typeface="Times New Roman" pitchFamily="18" charset="0"/>
              </a:rPr>
              <a:t>is determined by the cable material, cable diameter and design level.  </a:t>
            </a:r>
            <a:endParaRPr lang="zh-CN" altLang="en-US" sz="2000" dirty="0">
              <a:latin typeface="Times New Roman" pitchFamily="18" charset="0"/>
              <a:cs typeface="Times New Roman" pitchFamily="18" charset="0"/>
            </a:endParaRPr>
          </a:p>
        </p:txBody>
      </p:sp>
      <p:sp>
        <p:nvSpPr>
          <p:cNvPr id="3" name="Slide Number Placeholder 2"/>
          <p:cNvSpPr>
            <a:spLocks noGrp="1"/>
          </p:cNvSpPr>
          <p:nvPr>
            <p:ph type="sldNum" sz="quarter" idx="12"/>
          </p:nvPr>
        </p:nvSpPr>
        <p:spPr/>
        <p:txBody>
          <a:bodyPr/>
          <a:lstStyle/>
          <a:p>
            <a:fld id="{F2040A06-A54A-4E73-863C-C49DEF3221D9}" type="slidenum">
              <a:rPr lang="en-HK" smtClean="0"/>
              <a:t>22</a:t>
            </a:fld>
            <a:endParaRPr lang="en-HK"/>
          </a:p>
        </p:txBody>
      </p:sp>
    </p:spTree>
    <p:extLst>
      <p:ext uri="{BB962C8B-B14F-4D97-AF65-F5344CB8AC3E}">
        <p14:creationId xmlns:p14="http://schemas.microsoft.com/office/powerpoint/2010/main" val="4271148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758985" y="-62921"/>
            <a:ext cx="7686323" cy="1143000"/>
          </a:xfrm>
        </p:spPr>
        <p:txBody>
          <a:bodyPr>
            <a:normAutofit/>
          </a:bodyPr>
          <a:lstStyle/>
          <a:p>
            <a:r>
              <a:rPr lang="en-US" altLang="zh-TW" dirty="0">
                <a:latin typeface="Times New Roman" pitchFamily="18" charset="0"/>
                <a:cs typeface="Times New Roman" pitchFamily="18" charset="0"/>
              </a:rPr>
              <a:t>Problem formulation and solutions</a:t>
            </a:r>
          </a:p>
        </p:txBody>
      </p:sp>
      <p:sp>
        <p:nvSpPr>
          <p:cNvPr id="8" name="Rectangle 7"/>
          <p:cNvSpPr/>
          <p:nvPr/>
        </p:nvSpPr>
        <p:spPr>
          <a:xfrm>
            <a:off x="168238" y="1004998"/>
            <a:ext cx="8498681" cy="960328"/>
          </a:xfrm>
          <a:prstGeom prst="rect">
            <a:avLst/>
          </a:prstGeom>
        </p:spPr>
        <p:txBody>
          <a:bodyPr wrap="square">
            <a:spAutoFit/>
          </a:bodyPr>
          <a:lstStyle/>
          <a:p>
            <a:pPr marL="285750" indent="-285750">
              <a:lnSpc>
                <a:spcPct val="150000"/>
              </a:lnSpc>
              <a:buFont typeface="Arial" panose="020B0604020202020204" pitchFamily="34" charset="0"/>
              <a:buChar char="•"/>
            </a:pPr>
            <a:r>
              <a:rPr lang="en-US" sz="2000" dirty="0">
                <a:latin typeface="Times New Roman" pitchFamily="18" charset="0"/>
                <a:cs typeface="Times New Roman" pitchFamily="18" charset="0"/>
              </a:rPr>
              <a:t>A multi-objective </a:t>
            </a:r>
            <a:r>
              <a:rPr lang="en-US" sz="2000" dirty="0" err="1">
                <a:latin typeface="Times New Roman" pitchFamily="18" charset="0"/>
                <a:cs typeface="Times New Roman" pitchFamily="18" charset="0"/>
              </a:rPr>
              <a:t>variational</a:t>
            </a:r>
            <a:r>
              <a:rPr lang="en-US" sz="2000" dirty="0">
                <a:latin typeface="Times New Roman" pitchFamily="18" charset="0"/>
                <a:cs typeface="Times New Roman" pitchFamily="18" charset="0"/>
              </a:rPr>
              <a:t> optimization problem. </a:t>
            </a:r>
            <a:r>
              <a:rPr lang="en-HK" sz="2000" dirty="0">
                <a:latin typeface="Times New Roman" pitchFamily="18" charset="0"/>
                <a:cs typeface="Times New Roman" pitchFamily="18" charset="0"/>
              </a:rPr>
              <a:t>Intuitively, objectives are conflicting: </a:t>
            </a:r>
            <a:r>
              <a:rPr lang="en-HK" sz="2000" dirty="0">
                <a:solidFill>
                  <a:srgbClr val="0000FF"/>
                </a:solidFill>
                <a:latin typeface="Times New Roman" pitchFamily="18" charset="0"/>
                <a:cs typeface="Times New Roman" pitchFamily="18" charset="0"/>
              </a:rPr>
              <a:t>Pareto optimal solutions</a:t>
            </a:r>
            <a:r>
              <a:rPr lang="en-HK" sz="2000" dirty="0">
                <a:latin typeface="Times New Roman" pitchFamily="18" charset="0"/>
                <a:cs typeface="Times New Roman" pitchFamily="18" charset="0"/>
              </a:rPr>
              <a:t>.</a:t>
            </a:r>
            <a:endParaRPr lang="en-US" sz="2000" dirty="0">
              <a:latin typeface="Times New Roman" pitchFamily="18" charset="0"/>
              <a:cs typeface="Times New Roman" pitchFamily="18" charset="0"/>
            </a:endParaRPr>
          </a:p>
        </p:txBody>
      </p:sp>
      <p:sp>
        <p:nvSpPr>
          <p:cNvPr id="9" name="Rectangle 8"/>
          <p:cNvSpPr/>
          <p:nvPr/>
        </p:nvSpPr>
        <p:spPr>
          <a:xfrm>
            <a:off x="168238" y="3092377"/>
            <a:ext cx="9413084" cy="553998"/>
          </a:xfrm>
          <a:prstGeom prst="rect">
            <a:avLst/>
          </a:prstGeom>
        </p:spPr>
        <p:txBody>
          <a:bodyPr wrap="square">
            <a:spAutoFit/>
          </a:bodyPr>
          <a:lstStyle/>
          <a:p>
            <a:pPr marL="285750" indent="-285750">
              <a:lnSpc>
                <a:spcPct val="150000"/>
              </a:lnSpc>
              <a:buFont typeface="Arial" panose="020B0604020202020204" pitchFamily="34" charset="0"/>
              <a:buChar char="•"/>
            </a:pPr>
            <a:r>
              <a:rPr lang="en-US" sz="2000" dirty="0">
                <a:latin typeface="Times New Roman" pitchFamily="18" charset="0"/>
                <a:cs typeface="Times New Roman" pitchFamily="18" charset="0"/>
              </a:rPr>
              <a:t>Transfer Problem 1 into a single-objective problem by weighting the two objectives:</a:t>
            </a:r>
          </a:p>
        </p:txBody>
      </p:sp>
      <mc:AlternateContent xmlns:mc="http://schemas.openxmlformats.org/markup-compatibility/2006" xmlns:a14="http://schemas.microsoft.com/office/drawing/2010/main">
        <mc:Choice Requires="a14">
          <p:sp>
            <p:nvSpPr>
              <p:cNvPr id="20" name="Rectangle 19"/>
              <p:cNvSpPr/>
              <p:nvPr/>
            </p:nvSpPr>
            <p:spPr>
              <a:xfrm>
                <a:off x="2937933" y="2082416"/>
                <a:ext cx="3153877" cy="8353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2000" i="1">
                              <a:latin typeface="Cambria Math" panose="02040503050406030204" pitchFamily="18" charset="0"/>
                              <a:ea typeface="Cambria Math" panose="02040503050406030204" pitchFamily="18" charset="0"/>
                            </a:rPr>
                          </m:ctrlPr>
                        </m:funcPr>
                        <m:fName>
                          <m:limLow>
                            <m:limLowPr>
                              <m:ctrlPr>
                                <a:rPr lang="en-US" sz="2000" i="1">
                                  <a:latin typeface="Cambria Math" panose="02040503050406030204" pitchFamily="18" charset="0"/>
                                  <a:ea typeface="Cambria Math" panose="02040503050406030204" pitchFamily="18" charset="0"/>
                                </a:rPr>
                              </m:ctrlPr>
                            </m:limLowPr>
                            <m:e>
                              <m:r>
                                <m:rPr>
                                  <m:sty m:val="p"/>
                                </m:rPr>
                                <a:rPr lang="en-US" sz="2000">
                                  <a:latin typeface="Cambria Math" panose="02040503050406030204" pitchFamily="18" charset="0"/>
                                  <a:ea typeface="Cambria Math" panose="02040503050406030204" pitchFamily="18" charset="0"/>
                                </a:rPr>
                                <m:t>min</m:t>
                              </m:r>
                            </m:e>
                            <m:lim>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lim>
                          </m:limLow>
                        </m:fName>
                        <m:e>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ℍ</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e>
                          </m:d>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𝔾</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r>
                            <a:rPr lang="en-US" sz="2000" i="1">
                              <a:latin typeface="Cambria Math" panose="02040503050406030204" pitchFamily="18" charset="0"/>
                              <a:ea typeface="Cambria Math" panose="02040503050406030204" pitchFamily="18" charset="0"/>
                            </a:rPr>
                            <m:t>))</m:t>
                          </m:r>
                        </m:e>
                      </m:func>
                    </m:oMath>
                  </m:oMathPara>
                </a14:m>
                <a:endParaRPr lang="en-US" sz="2000" dirty="0"/>
              </a:p>
              <a:p>
                <a:r>
                  <a:rPr lang="en-US" sz="2000" i="1" dirty="0" err="1"/>
                  <a:t>s.t.</a:t>
                </a:r>
                <a:r>
                  <a:rPr lang="en-US" sz="2000" i="1" dirty="0"/>
                  <a:t> </a:t>
                </a:r>
                <a14:m>
                  <m:oMath xmlns:m="http://schemas.openxmlformats.org/officeDocument/2006/math">
                    <m:r>
                      <a:rPr lang="en-US" sz="2000" i="1">
                        <a:latin typeface="Cambria Math" panose="02040503050406030204" pitchFamily="18" charset="0"/>
                        <a:ea typeface="Cambria Math" panose="02040503050406030204" pitchFamily="18" charset="0"/>
                      </a:rPr>
                      <m:t>𝛾</m:t>
                    </m:r>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0</m:t>
                        </m:r>
                      </m:e>
                    </m:d>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𝐴</m:t>
                    </m:r>
                  </m:oMath>
                </a14:m>
                <a:r>
                  <a:rPr lang="en-US" sz="2000" i="1" dirty="0"/>
                  <a:t>, </a:t>
                </a:r>
                <a14:m>
                  <m:oMath xmlns:m="http://schemas.openxmlformats.org/officeDocument/2006/math">
                    <m:r>
                      <a:rPr lang="en-US" sz="2000" i="1">
                        <a:latin typeface="Cambria Math" panose="02040503050406030204" pitchFamily="18" charset="0"/>
                        <a:ea typeface="Cambria Math" panose="02040503050406030204" pitchFamily="18" charset="0"/>
                      </a:rPr>
                      <m:t>𝛾</m:t>
                    </m:r>
                    <m:d>
                      <m:dPr>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𝑙</m:t>
                        </m:r>
                        <m:r>
                          <a:rPr lang="en-US" sz="2000" b="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𝛾</m:t>
                        </m:r>
                        <m:r>
                          <a:rPr lang="en-US" sz="2000" b="0" i="1" smtClean="0">
                            <a:latin typeface="Cambria Math" panose="02040503050406030204" pitchFamily="18" charset="0"/>
                            <a:ea typeface="Cambria Math" panose="02040503050406030204" pitchFamily="18" charset="0"/>
                          </a:rPr>
                          <m:t>)</m:t>
                        </m:r>
                      </m:e>
                    </m:d>
                    <m:r>
                      <a:rPr lang="en-US" sz="200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𝐵</m:t>
                    </m:r>
                  </m:oMath>
                </a14:m>
                <a:endParaRPr lang="en-US" sz="2000" i="1" dirty="0"/>
              </a:p>
            </p:txBody>
          </p:sp>
        </mc:Choice>
        <mc:Fallback xmlns="">
          <p:sp>
            <p:nvSpPr>
              <p:cNvPr id="20" name="Rectangle 19"/>
              <p:cNvSpPr>
                <a:spLocks noRot="1" noChangeAspect="1" noMove="1" noResize="1" noEditPoints="1" noAdjustHandles="1" noChangeArrowheads="1" noChangeShapeType="1" noTextEdit="1"/>
              </p:cNvSpPr>
              <p:nvPr/>
            </p:nvSpPr>
            <p:spPr>
              <a:xfrm>
                <a:off x="2937933" y="2082416"/>
                <a:ext cx="3153877" cy="835357"/>
              </a:xfrm>
              <a:prstGeom prst="rect">
                <a:avLst/>
              </a:prstGeom>
              <a:blipFill rotWithShape="0">
                <a:blip r:embed="rId3"/>
                <a:stretch>
                  <a:fillRect l="-2128" b="-124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2393822" y="3623557"/>
                <a:ext cx="3967175" cy="1520353"/>
              </a:xfrm>
              <a:prstGeom prst="rect">
                <a:avLst/>
              </a:prstGeom>
              <a:noFill/>
            </p:spPr>
            <p:txBody>
              <a:bodyPr wrap="none" lIns="0" tIns="0" rIns="0" bIns="0" rtlCol="0">
                <a:spAutoFit/>
              </a:bodyPr>
              <a:lstStyle/>
              <a:p>
                <a:pPr>
                  <a:lnSpc>
                    <a:spcPct val="150000"/>
                  </a:lnSpc>
                </a:pPr>
                <a14:m>
                  <m:oMathPara xmlns:m="http://schemas.openxmlformats.org/officeDocument/2006/math">
                    <m:oMathParaPr>
                      <m:jc m:val="centerGroup"/>
                    </m:oMathParaPr>
                    <m:oMath xmlns:m="http://schemas.openxmlformats.org/officeDocument/2006/math">
                      <m:func>
                        <m:funcPr>
                          <m:ctrlPr>
                            <a:rPr lang="en-US" sz="2000" i="1">
                              <a:latin typeface="Cambria Math" panose="02040503050406030204" pitchFamily="18" charset="0"/>
                              <a:ea typeface="Cambria Math" panose="02040503050406030204" pitchFamily="18" charset="0"/>
                            </a:rPr>
                          </m:ctrlPr>
                        </m:funcPr>
                        <m:fName>
                          <m:limLow>
                            <m:limLowPr>
                              <m:ctrlPr>
                                <a:rPr lang="en-US" sz="2000" i="1">
                                  <a:latin typeface="Cambria Math" panose="02040503050406030204" pitchFamily="18" charset="0"/>
                                  <a:ea typeface="Cambria Math" panose="02040503050406030204" pitchFamily="18" charset="0"/>
                                </a:rPr>
                              </m:ctrlPr>
                            </m:limLowPr>
                            <m:e>
                              <m:r>
                                <m:rPr>
                                  <m:sty m:val="p"/>
                                </m:rPr>
                                <a:rPr lang="en-US" sz="2000">
                                  <a:latin typeface="Cambria Math" panose="02040503050406030204" pitchFamily="18" charset="0"/>
                                  <a:ea typeface="Cambria Math" panose="02040503050406030204" pitchFamily="18" charset="0"/>
                                </a:rPr>
                                <m:t>min</m:t>
                              </m:r>
                            </m:e>
                            <m:lim>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lim>
                          </m:limLow>
                        </m:fName>
                        <m:e>
                          <m:r>
                            <m:rPr>
                              <m:sty m:val="p"/>
                            </m:rPr>
                            <a:rPr lang="el-GR" sz="2000" i="1">
                              <a:latin typeface="Cambria Math" panose="02040503050406030204" pitchFamily="18" charset="0"/>
                              <a:ea typeface="Cambria Math" panose="02040503050406030204" pitchFamily="18" charset="0"/>
                            </a:rPr>
                            <m:t>Φ</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r>
                            <a:rPr lang="en-US" sz="2000" i="1">
                              <a:latin typeface="Cambria Math" panose="02040503050406030204" pitchFamily="18" charset="0"/>
                              <a:ea typeface="Cambria Math" panose="02040503050406030204" pitchFamily="18" charset="0"/>
                            </a:rPr>
                            <m:t>)</m:t>
                          </m:r>
                        </m:e>
                      </m:func>
                      <m:r>
                        <a:rPr lang="en-US" sz="2000" i="1">
                          <a:latin typeface="Cambria Math" panose="02040503050406030204" pitchFamily="18" charset="0"/>
                          <a:ea typeface="Cambria Math" panose="02040503050406030204" pitchFamily="18" charset="0"/>
                        </a:rPr>
                        <m:t>=</m:t>
                      </m:r>
                      <m:nary>
                        <m:naryPr>
                          <m:ctrlPr>
                            <a:rPr lang="en-US" sz="2000" i="1">
                              <a:latin typeface="Cambria Math" panose="02040503050406030204" pitchFamily="18" charset="0"/>
                              <a:ea typeface="Cambria Math" panose="02040503050406030204" pitchFamily="18" charset="0"/>
                            </a:rPr>
                          </m:ctrlPr>
                        </m:naryPr>
                        <m:sub>
                          <m:r>
                            <m:rPr>
                              <m:brk m:alnAt="23"/>
                            </m:rPr>
                            <a:rPr lang="en-US" sz="2000" i="1">
                              <a:latin typeface="Cambria Math" panose="02040503050406030204" pitchFamily="18" charset="0"/>
                              <a:ea typeface="Cambria Math" panose="02040503050406030204" pitchFamily="18" charset="0"/>
                            </a:rPr>
                            <m:t>0</m:t>
                          </m:r>
                        </m:sub>
                        <m:sup>
                          <m:r>
                            <a:rPr lang="en-US" sz="2000" i="1">
                              <a:latin typeface="Cambria Math" panose="02040503050406030204" pitchFamily="18" charset="0"/>
                              <a:ea typeface="Cambria Math" panose="02040503050406030204" pitchFamily="18" charset="0"/>
                            </a:rPr>
                            <m:t>𝑙</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sup>
                        <m:e>
                          <m:r>
                            <a:rPr lang="en-US" sz="2000" i="1">
                              <a:latin typeface="Cambria Math" panose="02040503050406030204" pitchFamily="18" charset="0"/>
                              <a:ea typeface="Cambria Math" panose="02040503050406030204" pitchFamily="18" charset="0"/>
                            </a:rPr>
                            <m:t>𝑓</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𝛾</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𝑠</m:t>
                              </m:r>
                            </m:e>
                          </m:d>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𝑠</m:t>
                          </m:r>
                          <m:r>
                            <a:rPr lang="en-US" sz="2000" i="1">
                              <a:latin typeface="Cambria Math" panose="02040503050406030204" pitchFamily="18" charset="0"/>
                              <a:ea typeface="Cambria Math" panose="02040503050406030204" pitchFamily="18" charset="0"/>
                            </a:rPr>
                            <m:t>))</m:t>
                          </m:r>
                        </m:e>
                      </m:nary>
                      <m:r>
                        <a:rPr lang="en-US" sz="2000" i="1">
                          <a:latin typeface="Cambria Math" panose="02040503050406030204" pitchFamily="18" charset="0"/>
                          <a:ea typeface="Cambria Math" panose="02040503050406030204" pitchFamily="18" charset="0"/>
                        </a:rPr>
                        <m:t>𝑑𝑠</m:t>
                      </m:r>
                    </m:oMath>
                  </m:oMathPara>
                </a14:m>
                <a:endParaRPr lang="en-US" sz="2000" dirty="0"/>
              </a:p>
              <a:p>
                <a:pPr algn="ctr">
                  <a:lnSpc>
                    <a:spcPct val="150000"/>
                  </a:lnSpc>
                </a:pPr>
                <a:r>
                  <a:rPr lang="en-US" sz="2000" i="1" dirty="0"/>
                  <a:t>s.t. </a:t>
                </a:r>
                <a14:m>
                  <m:oMath xmlns:m="http://schemas.openxmlformats.org/officeDocument/2006/math">
                    <m:r>
                      <a:rPr lang="en-US" sz="2000" i="1">
                        <a:latin typeface="Cambria Math" panose="02040503050406030204" pitchFamily="18" charset="0"/>
                        <a:ea typeface="Cambria Math" panose="02040503050406030204" pitchFamily="18" charset="0"/>
                      </a:rPr>
                      <m:t>𝛾</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0</m:t>
                        </m:r>
                      </m:e>
                    </m:d>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𝐴</m:t>
                    </m:r>
                  </m:oMath>
                </a14:m>
                <a:r>
                  <a:rPr lang="en-US" sz="2000" i="1" dirty="0"/>
                  <a:t>, </a:t>
                </a:r>
                <a14:m>
                  <m:oMath xmlns:m="http://schemas.openxmlformats.org/officeDocument/2006/math">
                    <m:r>
                      <a:rPr lang="en-US" sz="2000" i="1">
                        <a:latin typeface="Cambria Math" panose="02040503050406030204" pitchFamily="18" charset="0"/>
                        <a:ea typeface="Cambria Math" panose="02040503050406030204" pitchFamily="18" charset="0"/>
                      </a:rPr>
                      <m:t>𝛾</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𝑙</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e>
                    </m:d>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𝐵</m:t>
                    </m:r>
                  </m:oMath>
                </a14:m>
                <a:endParaRPr lang="en-US" sz="2000" i="1" dirty="0"/>
              </a:p>
            </p:txBody>
          </p:sp>
        </mc:Choice>
        <mc:Fallback xmlns="">
          <p:sp>
            <p:nvSpPr>
              <p:cNvPr id="21" name="TextBox 20"/>
              <p:cNvSpPr txBox="1">
                <a:spLocks noRot="1" noChangeAspect="1" noMove="1" noResize="1" noEditPoints="1" noAdjustHandles="1" noChangeArrowheads="1" noChangeShapeType="1" noTextEdit="1"/>
              </p:cNvSpPr>
              <p:nvPr/>
            </p:nvSpPr>
            <p:spPr>
              <a:xfrm>
                <a:off x="2393822" y="3623557"/>
                <a:ext cx="3967175" cy="1520353"/>
              </a:xfrm>
              <a:prstGeom prst="rect">
                <a:avLst/>
              </a:prstGeom>
              <a:blipFill rotWithShape="0">
                <a:blip r:embed="rId4"/>
                <a:stretch>
                  <a:fillRect b="-5600"/>
                </a:stretch>
              </a:blipFill>
            </p:spPr>
            <p:txBody>
              <a:bodyPr/>
              <a:lstStyle/>
              <a:p>
                <a:r>
                  <a:rPr lang="en-US">
                    <a:noFill/>
                  </a:rPr>
                  <a:t> </a:t>
                </a:r>
              </a:p>
            </p:txBody>
          </p:sp>
        </mc:Fallback>
      </mc:AlternateContent>
      <p:sp>
        <p:nvSpPr>
          <p:cNvPr id="2" name="TextBox 1"/>
          <p:cNvSpPr txBox="1"/>
          <p:nvPr/>
        </p:nvSpPr>
        <p:spPr>
          <a:xfrm>
            <a:off x="7304741" y="2274588"/>
            <a:ext cx="1523174" cy="400110"/>
          </a:xfrm>
          <a:prstGeom prst="rect">
            <a:avLst/>
          </a:prstGeom>
          <a:noFill/>
        </p:spPr>
        <p:txBody>
          <a:bodyPr wrap="none" rtlCol="0">
            <a:spAutoFit/>
          </a:bodyPr>
          <a:lstStyle/>
          <a:p>
            <a:r>
              <a:rPr lang="en-US" sz="2000" dirty="0"/>
              <a:t>(Problem 1)</a:t>
            </a:r>
          </a:p>
        </p:txBody>
      </p:sp>
      <p:sp>
        <p:nvSpPr>
          <p:cNvPr id="19" name="TextBox 18"/>
          <p:cNvSpPr txBox="1"/>
          <p:nvPr/>
        </p:nvSpPr>
        <p:spPr>
          <a:xfrm>
            <a:off x="7304741" y="4443786"/>
            <a:ext cx="1523174" cy="400110"/>
          </a:xfrm>
          <a:prstGeom prst="rect">
            <a:avLst/>
          </a:prstGeom>
          <a:noFill/>
        </p:spPr>
        <p:txBody>
          <a:bodyPr wrap="none" rtlCol="0">
            <a:spAutoFit/>
          </a:bodyPr>
          <a:lstStyle/>
          <a:p>
            <a:r>
              <a:rPr lang="en-US" sz="2000" dirty="0"/>
              <a:t>(Problem 2)</a:t>
            </a:r>
          </a:p>
        </p:txBody>
      </p:sp>
      <mc:AlternateContent xmlns:mc="http://schemas.openxmlformats.org/markup-compatibility/2006" xmlns:a14="http://schemas.microsoft.com/office/drawing/2010/main">
        <mc:Choice Requires="a14">
          <p:sp>
            <p:nvSpPr>
              <p:cNvPr id="3" name="Rectangle 2"/>
              <p:cNvSpPr/>
              <p:nvPr/>
            </p:nvSpPr>
            <p:spPr>
              <a:xfrm>
                <a:off x="457463" y="5292460"/>
                <a:ext cx="7608865" cy="461665"/>
              </a:xfrm>
              <a:prstGeom prst="rect">
                <a:avLst/>
              </a:prstGeom>
            </p:spPr>
            <p:txBody>
              <a:bodyPr wrap="square">
                <a:spAutoFit/>
              </a:bodyPr>
              <a:lstStyle/>
              <a:p>
                <a:r>
                  <a:rPr lang="en-US" sz="2400" dirty="0">
                    <a:latin typeface="Times New Roman" pitchFamily="18" charset="0"/>
                    <a:cs typeface="Times New Roman" pitchFamily="18" charset="0"/>
                  </a:rPr>
                  <a:t>where </a:t>
                </a:r>
                <a14:m>
                  <m:oMath xmlns:m="http://schemas.openxmlformats.org/officeDocument/2006/math">
                    <m:r>
                      <a:rPr lang="en-US" i="1">
                        <a:latin typeface="Cambria Math" panose="02040503050406030204" pitchFamily="18" charset="0"/>
                        <a:ea typeface="Cambria Math" panose="02040503050406030204" pitchFamily="18" charset="0"/>
                      </a:rPr>
                      <m:t>𝑓</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𝛾</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𝑠</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𝑢</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𝑠</m:t>
                    </m:r>
                    <m:r>
                      <a:rPr lang="en-US" i="1">
                        <a:latin typeface="Cambria Math" panose="02040503050406030204" pitchFamily="18" charset="0"/>
                        <a:ea typeface="Cambria Math" panose="02040503050406030204" pitchFamily="18" charset="0"/>
                      </a:rPr>
                      <m:t>))</m:t>
                    </m:r>
                    <m:r>
                      <m:rPr>
                        <m:nor/>
                      </m:rPr>
                      <a:rPr lang="en-US" dirty="0"/>
                      <m:t>=</m:t>
                    </m:r>
                    <m:r>
                      <a:rPr lang="en-US" i="1">
                        <a:latin typeface="Cambria Math" panose="02040503050406030204" pitchFamily="18" charset="0"/>
                        <a:ea typeface="Cambria Math" panose="02040503050406030204" pitchFamily="18" charset="0"/>
                      </a:rPr>
                      <m:t>h</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𝛾</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𝑠</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𝑢</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𝑠</m:t>
                        </m:r>
                        <m:r>
                          <a:rPr lang="en-US" i="1">
                            <a:latin typeface="Cambria Math" panose="02040503050406030204" pitchFamily="18" charset="0"/>
                            <a:ea typeface="Cambria Math" panose="02040503050406030204" pitchFamily="18" charset="0"/>
                          </a:rPr>
                          <m:t>)</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𝑐</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𝑔</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𝛾</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𝑠</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𝑢</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𝑠</m:t>
                        </m:r>
                        <m:r>
                          <a:rPr lang="en-US" i="1">
                            <a:latin typeface="Cambria Math" panose="02040503050406030204" pitchFamily="18" charset="0"/>
                            <a:ea typeface="Cambria Math" panose="02040503050406030204" pitchFamily="18" charset="0"/>
                          </a:rPr>
                          <m:t>)</m:t>
                        </m:r>
                      </m:e>
                    </m:d>
                  </m:oMath>
                </a14:m>
                <a:r>
                  <a:rPr lang="en-US" dirty="0"/>
                  <a:t> and </a:t>
                </a:r>
                <a14:m>
                  <m:oMath xmlns:m="http://schemas.openxmlformats.org/officeDocument/2006/math">
                    <m:r>
                      <a:rPr lang="en-US" i="1">
                        <a:latin typeface="Cambria Math" panose="02040503050406030204" pitchFamily="18" charset="0"/>
                        <a:cs typeface="Times New Roman" pitchFamily="18" charset="0"/>
                      </a:rPr>
                      <m:t>𝑐</m:t>
                    </m:r>
                    <m:r>
                      <a:rPr lang="en-US" i="1">
                        <a:latin typeface="Cambria Math" panose="02040503050406030204" pitchFamily="18" charset="0"/>
                        <a:ea typeface="Cambria Math" panose="02040503050406030204" pitchFamily="18" charset="0"/>
                        <a:cs typeface="Times New Roman" pitchFamily="18" charset="0"/>
                      </a:rPr>
                      <m:t>≥0</m:t>
                    </m:r>
                  </m:oMath>
                </a14:m>
                <a:r>
                  <a:rPr lang="en-US" dirty="0"/>
                  <a:t>.</a:t>
                </a:r>
              </a:p>
            </p:txBody>
          </p:sp>
        </mc:Choice>
        <mc:Fallback xmlns="">
          <p:sp>
            <p:nvSpPr>
              <p:cNvPr id="3" name="Rectangle 2"/>
              <p:cNvSpPr>
                <a:spLocks noRot="1" noChangeAspect="1" noMove="1" noResize="1" noEditPoints="1" noAdjustHandles="1" noChangeArrowheads="1" noChangeShapeType="1" noTextEdit="1"/>
              </p:cNvSpPr>
              <p:nvPr/>
            </p:nvSpPr>
            <p:spPr>
              <a:xfrm>
                <a:off x="457463" y="5292460"/>
                <a:ext cx="7608865" cy="461665"/>
              </a:xfrm>
              <a:prstGeom prst="rect">
                <a:avLst/>
              </a:prstGeom>
              <a:blipFill rotWithShape="0">
                <a:blip r:embed="rId5"/>
                <a:stretch>
                  <a:fillRect l="-1202" t="-10526" b="-28947"/>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F2040A06-A54A-4E73-863C-C49DEF3221D9}" type="slidenum">
              <a:rPr lang="en-HK" smtClean="0"/>
              <a:t>23</a:t>
            </a:fld>
            <a:endParaRPr lang="en-HK"/>
          </a:p>
        </p:txBody>
      </p:sp>
    </p:spTree>
    <p:extLst>
      <p:ext uri="{BB962C8B-B14F-4D97-AF65-F5344CB8AC3E}">
        <p14:creationId xmlns:p14="http://schemas.microsoft.com/office/powerpoint/2010/main" val="1291430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758985" y="-62921"/>
            <a:ext cx="7686323" cy="1143000"/>
          </a:xfrm>
        </p:spPr>
        <p:txBody>
          <a:bodyPr>
            <a:normAutofit/>
          </a:bodyPr>
          <a:lstStyle/>
          <a:p>
            <a:r>
              <a:rPr lang="en-US" altLang="zh-TW" dirty="0">
                <a:latin typeface="Times New Roman" pitchFamily="18" charset="0"/>
                <a:cs typeface="Times New Roman" pitchFamily="18" charset="0"/>
              </a:rPr>
              <a:t>Problem formulation and solutions</a:t>
            </a:r>
          </a:p>
        </p:txBody>
      </p:sp>
      <p:sp>
        <p:nvSpPr>
          <p:cNvPr id="19" name="TextBox 18"/>
          <p:cNvSpPr txBox="1"/>
          <p:nvPr/>
        </p:nvSpPr>
        <p:spPr>
          <a:xfrm>
            <a:off x="7161995" y="4371286"/>
            <a:ext cx="1523174" cy="400110"/>
          </a:xfrm>
          <a:prstGeom prst="rect">
            <a:avLst/>
          </a:prstGeom>
          <a:noFill/>
        </p:spPr>
        <p:txBody>
          <a:bodyPr wrap="none" rtlCol="0">
            <a:spAutoFit/>
          </a:bodyPr>
          <a:lstStyle/>
          <a:p>
            <a:r>
              <a:rPr lang="en-US" sz="2000" dirty="0"/>
              <a:t>(Problem 2)</a:t>
            </a:r>
          </a:p>
        </p:txBody>
      </p:sp>
      <mc:AlternateContent xmlns:mc="http://schemas.openxmlformats.org/markup-compatibility/2006" xmlns:a14="http://schemas.microsoft.com/office/drawing/2010/main">
        <mc:Choice Requires="a14">
          <p:sp>
            <p:nvSpPr>
              <p:cNvPr id="11" name="TextBox 10"/>
              <p:cNvSpPr txBox="1"/>
              <p:nvPr/>
            </p:nvSpPr>
            <p:spPr>
              <a:xfrm>
                <a:off x="2393823" y="3942306"/>
                <a:ext cx="3967175" cy="10135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2000" i="1">
                              <a:latin typeface="Cambria Math" panose="02040503050406030204" pitchFamily="18" charset="0"/>
                              <a:ea typeface="Cambria Math" panose="02040503050406030204" pitchFamily="18" charset="0"/>
                            </a:rPr>
                          </m:ctrlPr>
                        </m:funcPr>
                        <m:fName>
                          <m:limLow>
                            <m:limLowPr>
                              <m:ctrlPr>
                                <a:rPr lang="en-US" sz="2000" i="1">
                                  <a:latin typeface="Cambria Math" panose="02040503050406030204" pitchFamily="18" charset="0"/>
                                  <a:ea typeface="Cambria Math" panose="02040503050406030204" pitchFamily="18" charset="0"/>
                                </a:rPr>
                              </m:ctrlPr>
                            </m:limLowPr>
                            <m:e>
                              <m:r>
                                <m:rPr>
                                  <m:sty m:val="p"/>
                                </m:rPr>
                                <a:rPr lang="en-US" sz="2000">
                                  <a:latin typeface="Cambria Math" panose="02040503050406030204" pitchFamily="18" charset="0"/>
                                  <a:ea typeface="Cambria Math" panose="02040503050406030204" pitchFamily="18" charset="0"/>
                                </a:rPr>
                                <m:t>min</m:t>
                              </m:r>
                            </m:e>
                            <m:lim>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lim>
                          </m:limLow>
                        </m:fName>
                        <m:e>
                          <m:r>
                            <m:rPr>
                              <m:sty m:val="p"/>
                            </m:rPr>
                            <a:rPr lang="el-GR" sz="2000" i="1">
                              <a:latin typeface="Cambria Math" panose="02040503050406030204" pitchFamily="18" charset="0"/>
                              <a:ea typeface="Cambria Math" panose="02040503050406030204" pitchFamily="18" charset="0"/>
                            </a:rPr>
                            <m:t>Φ</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r>
                            <a:rPr lang="en-US" sz="2000" i="1">
                              <a:latin typeface="Cambria Math" panose="02040503050406030204" pitchFamily="18" charset="0"/>
                              <a:ea typeface="Cambria Math" panose="02040503050406030204" pitchFamily="18" charset="0"/>
                            </a:rPr>
                            <m:t>)</m:t>
                          </m:r>
                        </m:e>
                      </m:func>
                      <m:r>
                        <a:rPr lang="en-US" sz="2000" i="1">
                          <a:latin typeface="Cambria Math" panose="02040503050406030204" pitchFamily="18" charset="0"/>
                          <a:ea typeface="Cambria Math" panose="02040503050406030204" pitchFamily="18" charset="0"/>
                        </a:rPr>
                        <m:t>=</m:t>
                      </m:r>
                      <m:nary>
                        <m:naryPr>
                          <m:ctrlPr>
                            <a:rPr lang="en-US" sz="2000" i="1">
                              <a:latin typeface="Cambria Math" panose="02040503050406030204" pitchFamily="18" charset="0"/>
                              <a:ea typeface="Cambria Math" panose="02040503050406030204" pitchFamily="18" charset="0"/>
                            </a:rPr>
                          </m:ctrlPr>
                        </m:naryPr>
                        <m:sub>
                          <m:r>
                            <m:rPr>
                              <m:brk m:alnAt="23"/>
                            </m:rPr>
                            <a:rPr lang="en-US" sz="2000" i="1">
                              <a:latin typeface="Cambria Math" panose="02040503050406030204" pitchFamily="18" charset="0"/>
                              <a:ea typeface="Cambria Math" panose="02040503050406030204" pitchFamily="18" charset="0"/>
                            </a:rPr>
                            <m:t>0</m:t>
                          </m:r>
                        </m:sub>
                        <m:sup>
                          <m:r>
                            <a:rPr lang="en-US" sz="2000" i="1">
                              <a:latin typeface="Cambria Math" panose="02040503050406030204" pitchFamily="18" charset="0"/>
                              <a:ea typeface="Cambria Math" panose="02040503050406030204" pitchFamily="18" charset="0"/>
                            </a:rPr>
                            <m:t>𝑙</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sup>
                        <m:e>
                          <m:r>
                            <a:rPr lang="en-US" sz="2000" i="1">
                              <a:latin typeface="Cambria Math" panose="02040503050406030204" pitchFamily="18" charset="0"/>
                              <a:ea typeface="Cambria Math" panose="02040503050406030204" pitchFamily="18" charset="0"/>
                            </a:rPr>
                            <m:t>𝑓</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𝛾</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𝑠</m:t>
                              </m:r>
                            </m:e>
                          </m:d>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𝑠</m:t>
                          </m:r>
                          <m:r>
                            <a:rPr lang="en-US" sz="2000" i="1">
                              <a:latin typeface="Cambria Math" panose="02040503050406030204" pitchFamily="18" charset="0"/>
                              <a:ea typeface="Cambria Math" panose="02040503050406030204" pitchFamily="18" charset="0"/>
                            </a:rPr>
                            <m:t>))</m:t>
                          </m:r>
                        </m:e>
                      </m:nary>
                      <m:r>
                        <a:rPr lang="en-US" sz="2000" i="1">
                          <a:latin typeface="Cambria Math" panose="02040503050406030204" pitchFamily="18" charset="0"/>
                          <a:ea typeface="Cambria Math" panose="02040503050406030204" pitchFamily="18" charset="0"/>
                        </a:rPr>
                        <m:t>𝑑𝑠</m:t>
                      </m:r>
                    </m:oMath>
                  </m:oMathPara>
                </a14:m>
                <a:endParaRPr lang="en-US" sz="2000" dirty="0"/>
              </a:p>
              <a:p>
                <a:pPr algn="ctr"/>
                <a:r>
                  <a:rPr lang="en-US" sz="2000" i="1" dirty="0"/>
                  <a:t>s.t. </a:t>
                </a:r>
                <a14:m>
                  <m:oMath xmlns:m="http://schemas.openxmlformats.org/officeDocument/2006/math">
                    <m:r>
                      <a:rPr lang="en-US" sz="2000" i="1">
                        <a:latin typeface="Cambria Math" panose="02040503050406030204" pitchFamily="18" charset="0"/>
                        <a:ea typeface="Cambria Math" panose="02040503050406030204" pitchFamily="18" charset="0"/>
                      </a:rPr>
                      <m:t>𝛾</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0</m:t>
                        </m:r>
                      </m:e>
                    </m:d>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𝐴</m:t>
                    </m:r>
                  </m:oMath>
                </a14:m>
                <a:r>
                  <a:rPr lang="en-US" sz="2000" i="1" dirty="0"/>
                  <a:t>, </a:t>
                </a:r>
                <a14:m>
                  <m:oMath xmlns:m="http://schemas.openxmlformats.org/officeDocument/2006/math">
                    <m:r>
                      <a:rPr lang="en-US" sz="2000" i="1">
                        <a:latin typeface="Cambria Math" panose="02040503050406030204" pitchFamily="18" charset="0"/>
                        <a:ea typeface="Cambria Math" panose="02040503050406030204" pitchFamily="18" charset="0"/>
                      </a:rPr>
                      <m:t>𝛾</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𝑙</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e>
                    </m:d>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𝐵</m:t>
                    </m:r>
                  </m:oMath>
                </a14:m>
                <a:endParaRPr lang="en-US" sz="2000" i="1" dirty="0"/>
              </a:p>
            </p:txBody>
          </p:sp>
        </mc:Choice>
        <mc:Fallback xmlns="">
          <p:sp>
            <p:nvSpPr>
              <p:cNvPr id="11" name="TextBox 10"/>
              <p:cNvSpPr txBox="1">
                <a:spLocks noRot="1" noChangeAspect="1" noMove="1" noResize="1" noEditPoints="1" noAdjustHandles="1" noChangeArrowheads="1" noChangeShapeType="1" noTextEdit="1"/>
              </p:cNvSpPr>
              <p:nvPr/>
            </p:nvSpPr>
            <p:spPr>
              <a:xfrm>
                <a:off x="2393823" y="3942306"/>
                <a:ext cx="3967175" cy="1013547"/>
              </a:xfrm>
              <a:prstGeom prst="rect">
                <a:avLst/>
              </a:prstGeom>
              <a:blipFill rotWithShape="0">
                <a:blip r:embed="rId3"/>
                <a:stretch>
                  <a:fillRect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35691" y="1241834"/>
                <a:ext cx="8249479" cy="835357"/>
              </a:xfrm>
              <a:prstGeom prst="rect">
                <a:avLst/>
              </a:prstGeom>
            </p:spPr>
            <p:txBody>
              <a:bodyPr wrap="square">
                <a:spAutoFit/>
              </a:bodyPr>
              <a:lstStyle/>
              <a:p>
                <a:pPr marL="285750" indent="-285750">
                  <a:buFont typeface="Arial" panose="020B0604020202020204" pitchFamily="34" charset="0"/>
                  <a:buChar char="•"/>
                </a:pPr>
                <a:r>
                  <a:rPr lang="en-HK" sz="2000" dirty="0">
                    <a:latin typeface="Times New Roman" pitchFamily="18" charset="0"/>
                    <a:cs typeface="Times New Roman" pitchFamily="18" charset="0"/>
                  </a:rPr>
                  <a:t>If </a:t>
                </a:r>
                <a14:m>
                  <m:oMath xmlns:m="http://schemas.openxmlformats.org/officeDocument/2006/math">
                    <m:sSup>
                      <m:sSupPr>
                        <m:ctrlPr>
                          <a:rPr lang="en-US" sz="200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𝛾</m:t>
                        </m:r>
                      </m:e>
                      <m:sup>
                        <m:r>
                          <a:rPr lang="en-US" sz="2000" b="0" i="1" smtClean="0">
                            <a:latin typeface="Cambria Math" panose="02040503050406030204" pitchFamily="18" charset="0"/>
                            <a:ea typeface="Cambria Math" panose="02040503050406030204" pitchFamily="18" charset="0"/>
                          </a:rPr>
                          <m:t>∗</m:t>
                        </m:r>
                      </m:sup>
                    </m:sSup>
                    <m:r>
                      <a:rPr lang="en-US" sz="2000" b="0" i="1" smtClean="0">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𝑢</m:t>
                        </m:r>
                      </m:e>
                      <m:sup>
                        <m:r>
                          <a:rPr lang="en-US" sz="2000" i="1">
                            <a:latin typeface="Cambria Math" panose="02040503050406030204" pitchFamily="18" charset="0"/>
                            <a:ea typeface="Cambria Math" panose="02040503050406030204" pitchFamily="18" charset="0"/>
                          </a:rPr>
                          <m:t>∗</m:t>
                        </m:r>
                      </m:sup>
                    </m:sSup>
                    <m:r>
                      <a:rPr lang="en-US" sz="2000" b="0" i="1" smtClean="0">
                        <a:latin typeface="Cambria Math" panose="02040503050406030204" pitchFamily="18" charset="0"/>
                        <a:ea typeface="Cambria Math" panose="02040503050406030204" pitchFamily="18" charset="0"/>
                      </a:rPr>
                      <m:t>)</m:t>
                    </m:r>
                  </m:oMath>
                </a14:m>
                <a:r>
                  <a:rPr lang="en-HK" sz="2000" dirty="0">
                    <a:latin typeface="Times New Roman" pitchFamily="18" charset="0"/>
                    <a:cs typeface="Times New Roman" pitchFamily="18" charset="0"/>
                  </a:rPr>
                  <a:t> is an optimal solution for </a:t>
                </a:r>
                <a14:m>
                  <m:oMath xmlns:m="http://schemas.openxmlformats.org/officeDocument/2006/math">
                    <m:func>
                      <m:funcPr>
                        <m:ctrlPr>
                          <a:rPr lang="en-US" sz="2000" i="1">
                            <a:latin typeface="Cambria Math" panose="02040503050406030204" pitchFamily="18" charset="0"/>
                            <a:ea typeface="Cambria Math" panose="02040503050406030204" pitchFamily="18" charset="0"/>
                          </a:rPr>
                        </m:ctrlPr>
                      </m:funcPr>
                      <m:fName>
                        <m:limLow>
                          <m:limLowPr>
                            <m:ctrlPr>
                              <a:rPr lang="en-US" sz="2000" i="1">
                                <a:latin typeface="Cambria Math" panose="02040503050406030204" pitchFamily="18" charset="0"/>
                                <a:ea typeface="Cambria Math" panose="02040503050406030204" pitchFamily="18" charset="0"/>
                              </a:rPr>
                            </m:ctrlPr>
                          </m:limLowPr>
                          <m:e>
                            <m:r>
                              <m:rPr>
                                <m:sty m:val="p"/>
                              </m:rPr>
                              <a:rPr lang="en-US" sz="2000">
                                <a:latin typeface="Cambria Math" panose="02040503050406030204" pitchFamily="18" charset="0"/>
                                <a:ea typeface="Cambria Math" panose="02040503050406030204" pitchFamily="18" charset="0"/>
                              </a:rPr>
                              <m:t>min</m:t>
                            </m:r>
                          </m:e>
                          <m:lim>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lim>
                        </m:limLow>
                      </m:fName>
                      <m:e>
                        <m:r>
                          <m:rPr>
                            <m:sty m:val="p"/>
                          </m:rPr>
                          <a:rPr lang="el-GR" sz="2000" i="1">
                            <a:latin typeface="Cambria Math" panose="02040503050406030204" pitchFamily="18" charset="0"/>
                            <a:ea typeface="Cambria Math" panose="02040503050406030204" pitchFamily="18" charset="0"/>
                          </a:rPr>
                          <m:t>Φ</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r>
                          <a:rPr lang="en-US" sz="2000" i="1">
                            <a:latin typeface="Cambria Math" panose="02040503050406030204" pitchFamily="18" charset="0"/>
                            <a:ea typeface="Cambria Math" panose="02040503050406030204" pitchFamily="18" charset="0"/>
                          </a:rPr>
                          <m:t>)</m:t>
                        </m:r>
                      </m:e>
                    </m:func>
                  </m:oMath>
                </a14:m>
                <a:r>
                  <a:rPr lang="en-HK" sz="2000" dirty="0">
                    <a:latin typeface="Times New Roman" pitchFamily="18" charset="0"/>
                    <a:cs typeface="Times New Roman" pitchFamily="18" charset="0"/>
                  </a:rPr>
                  <a:t>, then it is Pareto optimal for </a:t>
                </a:r>
                <a14:m>
                  <m:oMath xmlns:m="http://schemas.openxmlformats.org/officeDocument/2006/math">
                    <m:r>
                      <a:rPr lang="en-US" sz="2000" i="1">
                        <a:latin typeface="Cambria Math" panose="02040503050406030204" pitchFamily="18" charset="0"/>
                        <a:ea typeface="Cambria Math" panose="02040503050406030204" pitchFamily="18" charset="0"/>
                      </a:rPr>
                      <m:t>ℍ</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e>
                    </m:d>
                  </m:oMath>
                </a14:m>
                <a:r>
                  <a:rPr lang="en-HK" sz="2000" dirty="0">
                    <a:latin typeface="Times New Roman" pitchFamily="18" charset="0"/>
                    <a:cs typeface="Times New Roman" pitchFamily="18" charset="0"/>
                  </a:rPr>
                  <a:t> and </a:t>
                </a:r>
                <a14:m>
                  <m:oMath xmlns:m="http://schemas.openxmlformats.org/officeDocument/2006/math">
                    <m:r>
                      <a:rPr lang="en-US" sz="2000" i="1">
                        <a:latin typeface="Cambria Math" panose="02040503050406030204" pitchFamily="18" charset="0"/>
                        <a:ea typeface="Cambria Math" panose="02040503050406030204" pitchFamily="18" charset="0"/>
                      </a:rPr>
                      <m:t>𝔾</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e>
                    </m:d>
                  </m:oMath>
                </a14:m>
                <a:r>
                  <a:rPr lang="en-HK" sz="2000" dirty="0">
                    <a:latin typeface="Times New Roman" pitchFamily="18" charset="0"/>
                    <a:cs typeface="Times New Roman" pitchFamily="18"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435691" y="1241834"/>
                <a:ext cx="8249479" cy="835357"/>
              </a:xfrm>
              <a:prstGeom prst="rect">
                <a:avLst/>
              </a:prstGeom>
              <a:blipFill rotWithShape="0">
                <a:blip r:embed="rId4"/>
                <a:stretch>
                  <a:fillRect l="-665" t="-4380" b="-12409"/>
                </a:stretch>
              </a:blipFill>
            </p:spPr>
            <p:txBody>
              <a:bodyPr/>
              <a:lstStyle/>
              <a:p>
                <a:r>
                  <a:rPr lang="en-US">
                    <a:noFill/>
                  </a:rPr>
                  <a:t> </a:t>
                </a:r>
              </a:p>
            </p:txBody>
          </p:sp>
        </mc:Fallback>
      </mc:AlternateContent>
      <p:sp>
        <p:nvSpPr>
          <p:cNvPr id="16" name="Rectangle 15"/>
          <p:cNvSpPr/>
          <p:nvPr/>
        </p:nvSpPr>
        <p:spPr>
          <a:xfrm>
            <a:off x="435690" y="3216006"/>
            <a:ext cx="8249479" cy="400110"/>
          </a:xfrm>
          <a:prstGeom prst="rect">
            <a:avLst/>
          </a:prstGeom>
        </p:spPr>
        <p:txBody>
          <a:bodyPr wrap="square">
            <a:spAutoFit/>
          </a:bodyPr>
          <a:lstStyle/>
          <a:p>
            <a:pPr marL="285750" indent="-285750">
              <a:buFont typeface="Arial" panose="020B0604020202020204" pitchFamily="34" charset="0"/>
              <a:buChar char="•"/>
            </a:pPr>
            <a:r>
              <a:rPr lang="en-US" sz="2000" dirty="0">
                <a:latin typeface="Times New Roman" pitchFamily="18" charset="0"/>
                <a:cs typeface="Times New Roman" pitchFamily="18" charset="0"/>
              </a:rPr>
              <a:t>Therefore, we need to solve</a:t>
            </a:r>
            <a:endParaRPr lang="en-HK" sz="20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7" name="Rectangle 16"/>
              <p:cNvSpPr/>
              <p:nvPr/>
            </p:nvSpPr>
            <p:spPr>
              <a:xfrm>
                <a:off x="3166517" y="2228920"/>
                <a:ext cx="3153877" cy="8353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2000" i="1">
                              <a:latin typeface="Cambria Math" panose="02040503050406030204" pitchFamily="18" charset="0"/>
                              <a:ea typeface="Cambria Math" panose="02040503050406030204" pitchFamily="18" charset="0"/>
                            </a:rPr>
                          </m:ctrlPr>
                        </m:funcPr>
                        <m:fName>
                          <m:limLow>
                            <m:limLowPr>
                              <m:ctrlPr>
                                <a:rPr lang="en-US" sz="2000" i="1">
                                  <a:latin typeface="Cambria Math" panose="02040503050406030204" pitchFamily="18" charset="0"/>
                                  <a:ea typeface="Cambria Math" panose="02040503050406030204" pitchFamily="18" charset="0"/>
                                </a:rPr>
                              </m:ctrlPr>
                            </m:limLowPr>
                            <m:e>
                              <m:r>
                                <m:rPr>
                                  <m:sty m:val="p"/>
                                </m:rPr>
                                <a:rPr lang="en-US" sz="2000">
                                  <a:latin typeface="Cambria Math" panose="02040503050406030204" pitchFamily="18" charset="0"/>
                                  <a:ea typeface="Cambria Math" panose="02040503050406030204" pitchFamily="18" charset="0"/>
                                </a:rPr>
                                <m:t>min</m:t>
                              </m:r>
                            </m:e>
                            <m:lim>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lim>
                          </m:limLow>
                        </m:fName>
                        <m:e>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ℍ</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e>
                          </m:d>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𝔾</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r>
                            <a:rPr lang="en-US" sz="2000" i="1">
                              <a:latin typeface="Cambria Math" panose="02040503050406030204" pitchFamily="18" charset="0"/>
                              <a:ea typeface="Cambria Math" panose="02040503050406030204" pitchFamily="18" charset="0"/>
                            </a:rPr>
                            <m:t>))</m:t>
                          </m:r>
                        </m:e>
                      </m:func>
                    </m:oMath>
                  </m:oMathPara>
                </a14:m>
                <a:endParaRPr lang="en-US" sz="2000" dirty="0"/>
              </a:p>
              <a:p>
                <a:r>
                  <a:rPr lang="en-US" sz="2000" i="1" dirty="0" err="1"/>
                  <a:t>s.t.</a:t>
                </a:r>
                <a:r>
                  <a:rPr lang="en-US" sz="2000" i="1" dirty="0"/>
                  <a:t> </a:t>
                </a:r>
                <a14:m>
                  <m:oMath xmlns:m="http://schemas.openxmlformats.org/officeDocument/2006/math">
                    <m:r>
                      <a:rPr lang="en-US" sz="2000" i="1">
                        <a:latin typeface="Cambria Math" panose="02040503050406030204" pitchFamily="18" charset="0"/>
                        <a:ea typeface="Cambria Math" panose="02040503050406030204" pitchFamily="18" charset="0"/>
                      </a:rPr>
                      <m:t>𝛾</m:t>
                    </m:r>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0</m:t>
                        </m:r>
                      </m:e>
                    </m:d>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𝐴</m:t>
                    </m:r>
                  </m:oMath>
                </a14:m>
                <a:r>
                  <a:rPr lang="en-US" sz="2000" i="1" dirty="0"/>
                  <a:t>, </a:t>
                </a:r>
                <a14:m>
                  <m:oMath xmlns:m="http://schemas.openxmlformats.org/officeDocument/2006/math">
                    <m:r>
                      <a:rPr lang="en-US" sz="2000" i="1">
                        <a:latin typeface="Cambria Math" panose="02040503050406030204" pitchFamily="18" charset="0"/>
                        <a:ea typeface="Cambria Math" panose="02040503050406030204" pitchFamily="18" charset="0"/>
                      </a:rPr>
                      <m:t>𝛾</m:t>
                    </m:r>
                    <m:d>
                      <m:dPr>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𝑙</m:t>
                        </m:r>
                        <m:r>
                          <a:rPr lang="en-US" sz="2000" b="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𝛾</m:t>
                        </m:r>
                        <m:r>
                          <a:rPr lang="en-US" sz="2000" b="0" i="1" smtClean="0">
                            <a:latin typeface="Cambria Math" panose="02040503050406030204" pitchFamily="18" charset="0"/>
                            <a:ea typeface="Cambria Math" panose="02040503050406030204" pitchFamily="18" charset="0"/>
                          </a:rPr>
                          <m:t>)</m:t>
                        </m:r>
                      </m:e>
                    </m:d>
                    <m:r>
                      <a:rPr lang="en-US" sz="200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𝐵</m:t>
                    </m:r>
                  </m:oMath>
                </a14:m>
                <a:endParaRPr lang="en-US" sz="2000" i="1" dirty="0"/>
              </a:p>
            </p:txBody>
          </p:sp>
        </mc:Choice>
        <mc:Fallback xmlns="">
          <p:sp>
            <p:nvSpPr>
              <p:cNvPr id="17" name="Rectangle 16"/>
              <p:cNvSpPr>
                <a:spLocks noRot="1" noChangeAspect="1" noMove="1" noResize="1" noEditPoints="1" noAdjustHandles="1" noChangeArrowheads="1" noChangeShapeType="1" noTextEdit="1"/>
              </p:cNvSpPr>
              <p:nvPr/>
            </p:nvSpPr>
            <p:spPr>
              <a:xfrm>
                <a:off x="3166517" y="2228920"/>
                <a:ext cx="3153877" cy="835357"/>
              </a:xfrm>
              <a:prstGeom prst="rect">
                <a:avLst/>
              </a:prstGeom>
              <a:blipFill rotWithShape="0">
                <a:blip r:embed="rId5"/>
                <a:stretch>
                  <a:fillRect l="-1931" b="-12409"/>
                </a:stretch>
              </a:blipFill>
            </p:spPr>
            <p:txBody>
              <a:bodyPr/>
              <a:lstStyle/>
              <a:p>
                <a:r>
                  <a:rPr lang="en-US">
                    <a:noFill/>
                  </a:rPr>
                  <a:t> </a:t>
                </a:r>
              </a:p>
            </p:txBody>
          </p:sp>
        </mc:Fallback>
      </mc:AlternateContent>
      <p:sp>
        <p:nvSpPr>
          <p:cNvPr id="18" name="TextBox 17"/>
          <p:cNvSpPr txBox="1"/>
          <p:nvPr/>
        </p:nvSpPr>
        <p:spPr>
          <a:xfrm>
            <a:off x="7161995" y="2309083"/>
            <a:ext cx="1523174" cy="400110"/>
          </a:xfrm>
          <a:prstGeom prst="rect">
            <a:avLst/>
          </a:prstGeom>
          <a:noFill/>
        </p:spPr>
        <p:txBody>
          <a:bodyPr wrap="none" rtlCol="0">
            <a:spAutoFit/>
          </a:bodyPr>
          <a:lstStyle/>
          <a:p>
            <a:r>
              <a:rPr lang="en-US" sz="2000" dirty="0"/>
              <a:t>(Problem 1)</a:t>
            </a:r>
          </a:p>
        </p:txBody>
      </p:sp>
      <p:sp>
        <p:nvSpPr>
          <p:cNvPr id="2" name="Slide Number Placeholder 1"/>
          <p:cNvSpPr>
            <a:spLocks noGrp="1"/>
          </p:cNvSpPr>
          <p:nvPr>
            <p:ph type="sldNum" sz="quarter" idx="12"/>
          </p:nvPr>
        </p:nvSpPr>
        <p:spPr/>
        <p:txBody>
          <a:bodyPr/>
          <a:lstStyle/>
          <a:p>
            <a:fld id="{F2040A06-A54A-4E73-863C-C49DEF3221D9}" type="slidenum">
              <a:rPr lang="en-HK" smtClean="0"/>
              <a:t>24</a:t>
            </a:fld>
            <a:endParaRPr lang="en-HK"/>
          </a:p>
        </p:txBody>
      </p:sp>
    </p:spTree>
    <p:extLst>
      <p:ext uri="{BB962C8B-B14F-4D97-AF65-F5344CB8AC3E}">
        <p14:creationId xmlns:p14="http://schemas.microsoft.com/office/powerpoint/2010/main" val="24690709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758985" y="-62921"/>
            <a:ext cx="7686323" cy="1143000"/>
          </a:xfrm>
        </p:spPr>
        <p:txBody>
          <a:bodyPr>
            <a:normAutofit/>
          </a:bodyPr>
          <a:lstStyle/>
          <a:p>
            <a:r>
              <a:rPr lang="en-US" altLang="zh-TW" dirty="0">
                <a:latin typeface="Times New Roman" pitchFamily="18" charset="0"/>
                <a:cs typeface="Times New Roman" pitchFamily="18" charset="0"/>
              </a:rPr>
              <a:t>Problem formulation and solutions</a:t>
            </a:r>
          </a:p>
        </p:txBody>
      </p:sp>
      <p:sp>
        <p:nvSpPr>
          <p:cNvPr id="19" name="TextBox 18"/>
          <p:cNvSpPr txBox="1"/>
          <p:nvPr/>
        </p:nvSpPr>
        <p:spPr>
          <a:xfrm>
            <a:off x="7321023" y="1394814"/>
            <a:ext cx="1523174" cy="400110"/>
          </a:xfrm>
          <a:prstGeom prst="rect">
            <a:avLst/>
          </a:prstGeom>
          <a:noFill/>
        </p:spPr>
        <p:txBody>
          <a:bodyPr wrap="none" rtlCol="0">
            <a:spAutoFit/>
          </a:bodyPr>
          <a:lstStyle/>
          <a:p>
            <a:r>
              <a:rPr lang="en-US" sz="2000" dirty="0"/>
              <a:t>(Problem 2)</a:t>
            </a:r>
          </a:p>
        </p:txBody>
      </p:sp>
      <mc:AlternateContent xmlns:mc="http://schemas.openxmlformats.org/markup-compatibility/2006" xmlns:a14="http://schemas.microsoft.com/office/drawing/2010/main">
        <mc:Choice Requires="a14">
          <p:sp>
            <p:nvSpPr>
              <p:cNvPr id="11" name="TextBox 10"/>
              <p:cNvSpPr txBox="1"/>
              <p:nvPr/>
            </p:nvSpPr>
            <p:spPr>
              <a:xfrm>
                <a:off x="2547027" y="1055298"/>
                <a:ext cx="3967175" cy="10135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2000" i="1">
                              <a:latin typeface="Cambria Math" panose="02040503050406030204" pitchFamily="18" charset="0"/>
                              <a:ea typeface="Cambria Math" panose="02040503050406030204" pitchFamily="18" charset="0"/>
                            </a:rPr>
                          </m:ctrlPr>
                        </m:funcPr>
                        <m:fName>
                          <m:limLow>
                            <m:limLowPr>
                              <m:ctrlPr>
                                <a:rPr lang="en-US" sz="2000" i="1">
                                  <a:latin typeface="Cambria Math" panose="02040503050406030204" pitchFamily="18" charset="0"/>
                                  <a:ea typeface="Cambria Math" panose="02040503050406030204" pitchFamily="18" charset="0"/>
                                </a:rPr>
                              </m:ctrlPr>
                            </m:limLowPr>
                            <m:e>
                              <m:r>
                                <m:rPr>
                                  <m:sty m:val="p"/>
                                </m:rPr>
                                <a:rPr lang="en-US" sz="2000">
                                  <a:latin typeface="Cambria Math" panose="02040503050406030204" pitchFamily="18" charset="0"/>
                                  <a:ea typeface="Cambria Math" panose="02040503050406030204" pitchFamily="18" charset="0"/>
                                </a:rPr>
                                <m:t>min</m:t>
                              </m:r>
                            </m:e>
                            <m:lim>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lim>
                          </m:limLow>
                        </m:fName>
                        <m:e>
                          <m:r>
                            <m:rPr>
                              <m:sty m:val="p"/>
                            </m:rPr>
                            <a:rPr lang="el-GR" sz="2000" i="1">
                              <a:latin typeface="Cambria Math" panose="02040503050406030204" pitchFamily="18" charset="0"/>
                              <a:ea typeface="Cambria Math" panose="02040503050406030204" pitchFamily="18" charset="0"/>
                            </a:rPr>
                            <m:t>Φ</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r>
                            <a:rPr lang="en-US" sz="2000" i="1">
                              <a:latin typeface="Cambria Math" panose="02040503050406030204" pitchFamily="18" charset="0"/>
                              <a:ea typeface="Cambria Math" panose="02040503050406030204" pitchFamily="18" charset="0"/>
                            </a:rPr>
                            <m:t>)</m:t>
                          </m:r>
                        </m:e>
                      </m:func>
                      <m:r>
                        <a:rPr lang="en-US" sz="2000" i="1">
                          <a:latin typeface="Cambria Math" panose="02040503050406030204" pitchFamily="18" charset="0"/>
                          <a:ea typeface="Cambria Math" panose="02040503050406030204" pitchFamily="18" charset="0"/>
                        </a:rPr>
                        <m:t>=</m:t>
                      </m:r>
                      <m:nary>
                        <m:naryPr>
                          <m:ctrlPr>
                            <a:rPr lang="en-US" sz="2000" i="1">
                              <a:latin typeface="Cambria Math" panose="02040503050406030204" pitchFamily="18" charset="0"/>
                              <a:ea typeface="Cambria Math" panose="02040503050406030204" pitchFamily="18" charset="0"/>
                            </a:rPr>
                          </m:ctrlPr>
                        </m:naryPr>
                        <m:sub>
                          <m:r>
                            <m:rPr>
                              <m:brk m:alnAt="23"/>
                            </m:rPr>
                            <a:rPr lang="en-US" sz="2000" i="1">
                              <a:latin typeface="Cambria Math" panose="02040503050406030204" pitchFamily="18" charset="0"/>
                              <a:ea typeface="Cambria Math" panose="02040503050406030204" pitchFamily="18" charset="0"/>
                            </a:rPr>
                            <m:t>0</m:t>
                          </m:r>
                        </m:sub>
                        <m:sup>
                          <m:r>
                            <a:rPr lang="en-US" sz="2000" i="1">
                              <a:latin typeface="Cambria Math" panose="02040503050406030204" pitchFamily="18" charset="0"/>
                              <a:ea typeface="Cambria Math" panose="02040503050406030204" pitchFamily="18" charset="0"/>
                            </a:rPr>
                            <m:t>𝑙</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sup>
                        <m:e>
                          <m:r>
                            <a:rPr lang="en-US" sz="2000" i="1">
                              <a:latin typeface="Cambria Math" panose="02040503050406030204" pitchFamily="18" charset="0"/>
                              <a:ea typeface="Cambria Math" panose="02040503050406030204" pitchFamily="18" charset="0"/>
                            </a:rPr>
                            <m:t>𝑓</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𝛾</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𝑠</m:t>
                              </m:r>
                            </m:e>
                          </m:d>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𝑠</m:t>
                          </m:r>
                          <m:r>
                            <a:rPr lang="en-US" sz="2000" i="1">
                              <a:latin typeface="Cambria Math" panose="02040503050406030204" pitchFamily="18" charset="0"/>
                              <a:ea typeface="Cambria Math" panose="02040503050406030204" pitchFamily="18" charset="0"/>
                            </a:rPr>
                            <m:t>))</m:t>
                          </m:r>
                        </m:e>
                      </m:nary>
                      <m:r>
                        <a:rPr lang="en-US" sz="2000" i="1">
                          <a:latin typeface="Cambria Math" panose="02040503050406030204" pitchFamily="18" charset="0"/>
                          <a:ea typeface="Cambria Math" panose="02040503050406030204" pitchFamily="18" charset="0"/>
                        </a:rPr>
                        <m:t>𝑑𝑠</m:t>
                      </m:r>
                    </m:oMath>
                  </m:oMathPara>
                </a14:m>
                <a:endParaRPr lang="en-US" sz="2000" dirty="0"/>
              </a:p>
              <a:p>
                <a:pPr algn="ctr"/>
                <a:r>
                  <a:rPr lang="en-US" sz="2000" i="1" dirty="0"/>
                  <a:t>s.t. </a:t>
                </a:r>
                <a14:m>
                  <m:oMath xmlns:m="http://schemas.openxmlformats.org/officeDocument/2006/math">
                    <m:r>
                      <a:rPr lang="en-US" sz="2000" i="1">
                        <a:latin typeface="Cambria Math" panose="02040503050406030204" pitchFamily="18" charset="0"/>
                        <a:ea typeface="Cambria Math" panose="02040503050406030204" pitchFamily="18" charset="0"/>
                      </a:rPr>
                      <m:t>𝛾</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0</m:t>
                        </m:r>
                      </m:e>
                    </m:d>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𝐴</m:t>
                    </m:r>
                  </m:oMath>
                </a14:m>
                <a:r>
                  <a:rPr lang="en-US" sz="2000" i="1" dirty="0"/>
                  <a:t>, </a:t>
                </a:r>
                <a14:m>
                  <m:oMath xmlns:m="http://schemas.openxmlformats.org/officeDocument/2006/math">
                    <m:r>
                      <a:rPr lang="en-US" sz="2000" i="1">
                        <a:latin typeface="Cambria Math" panose="02040503050406030204" pitchFamily="18" charset="0"/>
                        <a:ea typeface="Cambria Math" panose="02040503050406030204" pitchFamily="18" charset="0"/>
                      </a:rPr>
                      <m:t>𝛾</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𝑙</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e>
                    </m:d>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𝐵</m:t>
                    </m:r>
                  </m:oMath>
                </a14:m>
                <a:endParaRPr lang="en-US" sz="2000" i="1" dirty="0"/>
              </a:p>
            </p:txBody>
          </p:sp>
        </mc:Choice>
        <mc:Fallback xmlns="">
          <p:sp>
            <p:nvSpPr>
              <p:cNvPr id="11" name="TextBox 10"/>
              <p:cNvSpPr txBox="1">
                <a:spLocks noRot="1" noChangeAspect="1" noMove="1" noResize="1" noEditPoints="1" noAdjustHandles="1" noChangeArrowheads="1" noChangeShapeType="1" noTextEdit="1"/>
              </p:cNvSpPr>
              <p:nvPr/>
            </p:nvSpPr>
            <p:spPr>
              <a:xfrm>
                <a:off x="2547027" y="1055298"/>
                <a:ext cx="3967175" cy="1013547"/>
              </a:xfrm>
              <a:prstGeom prst="rect">
                <a:avLst/>
              </a:prstGeom>
              <a:blipFill rotWithShape="0">
                <a:blip r:embed="rId3"/>
                <a:stretch>
                  <a:fillRect b="-15060"/>
                </a:stretch>
              </a:blipFill>
            </p:spPr>
            <p:txBody>
              <a:bodyPr/>
              <a:lstStyle/>
              <a:p>
                <a:r>
                  <a:rPr lang="en-US">
                    <a:noFill/>
                  </a:rPr>
                  <a:t> </a:t>
                </a:r>
              </a:p>
            </p:txBody>
          </p:sp>
        </mc:Fallback>
      </mc:AlternateContent>
      <p:sp>
        <p:nvSpPr>
          <p:cNvPr id="10" name="Rectangle 9"/>
          <p:cNvSpPr/>
          <p:nvPr/>
        </p:nvSpPr>
        <p:spPr>
          <a:xfrm>
            <a:off x="171456" y="2174090"/>
            <a:ext cx="9144000" cy="553998"/>
          </a:xfrm>
          <a:prstGeom prst="rect">
            <a:avLst/>
          </a:prstGeom>
        </p:spPr>
        <p:txBody>
          <a:bodyPr wrap="square">
            <a:spAutoFit/>
          </a:bodyPr>
          <a:lstStyle/>
          <a:p>
            <a:pPr marL="285750" indent="-285750">
              <a:lnSpc>
                <a:spcPct val="150000"/>
              </a:lnSpc>
              <a:buFont typeface="Arial" panose="020B0604020202020204" pitchFamily="34" charset="0"/>
              <a:buChar char="•"/>
            </a:pPr>
            <a:r>
              <a:rPr lang="en-HK" sz="2000" dirty="0">
                <a:latin typeface="Times New Roman" pitchFamily="18" charset="0"/>
                <a:cs typeface="Times New Roman" pitchFamily="18" charset="0"/>
              </a:rPr>
              <a:t>The solution paths that minimize the integral are the minimum weighted cost paths.</a:t>
            </a:r>
          </a:p>
        </p:txBody>
      </p:sp>
      <p:sp>
        <p:nvSpPr>
          <p:cNvPr id="12" name="Rectangle 11"/>
          <p:cNvSpPr/>
          <p:nvPr/>
        </p:nvSpPr>
        <p:spPr>
          <a:xfrm>
            <a:off x="171456" y="2938578"/>
            <a:ext cx="9144000" cy="400110"/>
          </a:xfrm>
          <a:prstGeom prst="rect">
            <a:avLst/>
          </a:prstGeom>
        </p:spPr>
        <p:txBody>
          <a:bodyPr wrap="square">
            <a:spAutoFit/>
          </a:bodyPr>
          <a:lstStyle/>
          <a:p>
            <a:pPr marL="342900" indent="-342900">
              <a:buFont typeface="Arial" panose="020B0604020202020204" pitchFamily="34" charset="0"/>
              <a:buChar char="•"/>
            </a:pPr>
            <a:r>
              <a:rPr lang="en-US" altLang="zh-CN" sz="2000" dirty="0">
                <a:latin typeface="Times New Roman" pitchFamily="18" charset="0"/>
                <a:cs typeface="Times New Roman" pitchFamily="18" charset="0"/>
              </a:rPr>
              <a:t>The Fast Marching Method (FMM) is adopted.</a:t>
            </a:r>
          </a:p>
        </p:txBody>
      </p:sp>
      <p:sp>
        <p:nvSpPr>
          <p:cNvPr id="13" name="内容占位符 4"/>
          <p:cNvSpPr txBox="1">
            <a:spLocks/>
          </p:cNvSpPr>
          <p:nvPr/>
        </p:nvSpPr>
        <p:spPr>
          <a:xfrm>
            <a:off x="327476" y="3579643"/>
            <a:ext cx="8549340" cy="2160091"/>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lnSpc>
                <a:spcPct val="150000"/>
              </a:lnSpc>
              <a:buFont typeface="Wingdings" panose="05000000000000000000" pitchFamily="2" charset="2"/>
              <a:buChar char="§"/>
            </a:pPr>
            <a:r>
              <a:rPr lang="en-US" altLang="zh-CN" sz="2000" dirty="0">
                <a:latin typeface="Times New Roman" pitchFamily="18" charset="0"/>
                <a:cs typeface="Times New Roman" pitchFamily="18" charset="0"/>
              </a:rPr>
              <a:t>FMM converges to the continuous physical solution as the grid step size tends to zero.</a:t>
            </a:r>
            <a:endParaRPr lang="zh-CN" altLang="en-US" sz="2000" dirty="0">
              <a:latin typeface="Times New Roman" pitchFamily="18" charset="0"/>
              <a:cs typeface="Times New Roman" pitchFamily="18" charset="0"/>
            </a:endParaRPr>
          </a:p>
          <a:p>
            <a:pPr>
              <a:lnSpc>
                <a:spcPct val="150000"/>
              </a:lnSpc>
              <a:buFont typeface="Wingdings" panose="05000000000000000000" pitchFamily="2" charset="2"/>
              <a:buChar char="§"/>
            </a:pPr>
            <a:r>
              <a:rPr lang="en-US" altLang="zh-CN" sz="2000" dirty="0">
                <a:latin typeface="Times New Roman" pitchFamily="18" charset="0"/>
                <a:cs typeface="Times New Roman" pitchFamily="18" charset="0"/>
              </a:rPr>
              <a:t>FMM has the same computational complexity as the Dijkstra’s algorithm, i.e., </a:t>
            </a:r>
            <a:r>
              <a:rPr lang="en-US" sz="2000" i="1" dirty="0">
                <a:solidFill>
                  <a:srgbClr val="0000FF"/>
                </a:solidFill>
                <a:latin typeface="Times New Roman" pitchFamily="18" charset="0"/>
                <a:cs typeface="Times New Roman" pitchFamily="18" charset="0"/>
              </a:rPr>
              <a:t>O</a:t>
            </a:r>
            <a:r>
              <a:rPr lang="en-US" sz="2000" dirty="0">
                <a:solidFill>
                  <a:srgbClr val="0000FF"/>
                </a:solidFill>
                <a:latin typeface="Times New Roman" pitchFamily="18" charset="0"/>
                <a:cs typeface="Times New Roman" pitchFamily="18" charset="0"/>
              </a:rPr>
              <a:t>(</a:t>
            </a:r>
            <a:r>
              <a:rPr lang="en-US" sz="2000" i="1" dirty="0" err="1">
                <a:solidFill>
                  <a:srgbClr val="0000FF"/>
                </a:solidFill>
                <a:latin typeface="Times New Roman" pitchFamily="18" charset="0"/>
                <a:cs typeface="Times New Roman" pitchFamily="18" charset="0"/>
              </a:rPr>
              <a:t>N</a:t>
            </a:r>
            <a:r>
              <a:rPr lang="en-US" sz="2000" dirty="0" err="1">
                <a:solidFill>
                  <a:srgbClr val="0000FF"/>
                </a:solidFill>
                <a:latin typeface="Times New Roman" pitchFamily="18" charset="0"/>
                <a:cs typeface="Times New Roman" pitchFamily="18" charset="0"/>
              </a:rPr>
              <a:t>log</a:t>
            </a:r>
            <a:r>
              <a:rPr lang="en-US" sz="2000" i="1" dirty="0" err="1">
                <a:solidFill>
                  <a:srgbClr val="0000FF"/>
                </a:solidFill>
                <a:latin typeface="Times New Roman" pitchFamily="18" charset="0"/>
                <a:cs typeface="Times New Roman" pitchFamily="18" charset="0"/>
              </a:rPr>
              <a:t>N</a:t>
            </a:r>
            <a:r>
              <a:rPr lang="en-US" sz="2000" dirty="0">
                <a:solidFill>
                  <a:srgbClr val="0000FF"/>
                </a:solidFill>
                <a:latin typeface="Times New Roman" pitchFamily="18" charset="0"/>
                <a:cs typeface="Times New Roman" pitchFamily="18" charset="0"/>
              </a:rPr>
              <a:t>)</a:t>
            </a:r>
            <a:r>
              <a:rPr lang="en-US" sz="2000" dirty="0">
                <a:latin typeface="Times New Roman" panose="02020603050405020304" pitchFamily="18" charset="0"/>
                <a:cs typeface="Times New Roman" panose="02020603050405020304" pitchFamily="18" charset="0"/>
              </a:rPr>
              <a:t>,</a:t>
            </a:r>
            <a:r>
              <a:rPr lang="en-US" sz="2000" dirty="0">
                <a:solidFill>
                  <a:srgbClr val="0000FF"/>
                </a:solidFill>
                <a:latin typeface="Times New Roman" pitchFamily="18" charset="0"/>
                <a:cs typeface="Times New Roman" pitchFamily="18" charset="0"/>
              </a:rPr>
              <a:t> </a:t>
            </a:r>
            <a:r>
              <a:rPr lang="en-HK" sz="2000" dirty="0">
                <a:latin typeface="Times New Roman" panose="02020603050405020304" pitchFamily="18" charset="0"/>
                <a:cs typeface="Times New Roman" panose="02020603050405020304" pitchFamily="18" charset="0"/>
              </a:rPr>
              <a:t>where </a:t>
            </a:r>
            <a:r>
              <a:rPr lang="en-HK" sz="2000" i="1" dirty="0">
                <a:latin typeface="Times New Roman" panose="02020603050405020304" pitchFamily="18" charset="0"/>
                <a:cs typeface="Times New Roman" panose="02020603050405020304" pitchFamily="18" charset="0"/>
              </a:rPr>
              <a:t>N</a:t>
            </a:r>
            <a:r>
              <a:rPr lang="en-HK" sz="2000" dirty="0">
                <a:latin typeface="Times New Roman" panose="02020603050405020304" pitchFamily="18" charset="0"/>
                <a:cs typeface="Times New Roman" panose="02020603050405020304" pitchFamily="18" charset="0"/>
              </a:rPr>
              <a:t> is the number of discretized </a:t>
            </a:r>
            <a:r>
              <a:rPr lang="en-US" sz="2000" dirty="0">
                <a:latin typeface="Times New Roman" panose="02020603050405020304" pitchFamily="18" charset="0"/>
                <a:cs typeface="Times New Roman" panose="02020603050405020304" pitchFamily="18" charset="0"/>
              </a:rPr>
              <a:t>grid nodes.</a:t>
            </a:r>
          </a:p>
        </p:txBody>
      </p:sp>
      <p:sp>
        <p:nvSpPr>
          <p:cNvPr id="2" name="Slide Number Placeholder 1"/>
          <p:cNvSpPr>
            <a:spLocks noGrp="1"/>
          </p:cNvSpPr>
          <p:nvPr>
            <p:ph type="sldNum" sz="quarter" idx="12"/>
          </p:nvPr>
        </p:nvSpPr>
        <p:spPr/>
        <p:txBody>
          <a:bodyPr/>
          <a:lstStyle/>
          <a:p>
            <a:fld id="{F2040A06-A54A-4E73-863C-C49DEF3221D9}" type="slidenum">
              <a:rPr lang="en-HK" smtClean="0"/>
              <a:t>25</a:t>
            </a:fld>
            <a:endParaRPr lang="en-HK"/>
          </a:p>
        </p:txBody>
      </p:sp>
    </p:spTree>
    <p:extLst>
      <p:ext uri="{BB962C8B-B14F-4D97-AF65-F5344CB8AC3E}">
        <p14:creationId xmlns:p14="http://schemas.microsoft.com/office/powerpoint/2010/main" val="3577539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7298" y="1038537"/>
            <a:ext cx="8009224" cy="400110"/>
          </a:xfrm>
          <a:prstGeom prst="rect">
            <a:avLst/>
          </a:prstGeom>
        </p:spPr>
        <p:txBody>
          <a:bodyPr wrap="square">
            <a:spAutoFit/>
          </a:bodyPr>
          <a:lstStyle/>
          <a:p>
            <a:pPr marL="342900" indent="-342900">
              <a:buFont typeface="Arial" panose="020B0604020202020204" pitchFamily="34" charset="0"/>
              <a:buChar char="•"/>
            </a:pPr>
            <a:r>
              <a:rPr lang="en-US" altLang="zh-CN" sz="2000" dirty="0">
                <a:latin typeface="Times New Roman" pitchFamily="18" charset="0"/>
                <a:cs typeface="Times New Roman" pitchFamily="18" charset="0"/>
              </a:rPr>
              <a:t>Define a new cost function: </a:t>
            </a:r>
            <a:endParaRPr lang="zh-CN" altLang="en-US" sz="2000" dirty="0">
              <a:latin typeface="Times New Roman" pitchFamily="18" charset="0"/>
              <a:cs typeface="Times New Roman" pitchFamily="18" charset="0"/>
            </a:endParaRPr>
          </a:p>
        </p:txBody>
      </p:sp>
      <p:sp>
        <p:nvSpPr>
          <p:cNvPr id="16" name="Title 1"/>
          <p:cNvSpPr txBox="1">
            <a:spLocks/>
          </p:cNvSpPr>
          <p:nvPr/>
        </p:nvSpPr>
        <p:spPr>
          <a:xfrm>
            <a:off x="805638" y="295647"/>
            <a:ext cx="7686323" cy="1143000"/>
          </a:xfrm>
          <a:prstGeom prst="rect">
            <a:avLst/>
          </a:prstGeom>
        </p:spPr>
        <p:txBody>
          <a:bodyPr>
            <a:normAutofit/>
          </a:bodyPr>
          <a:lstStyle>
            <a:lvl1pPr algn="ctr" defTabSz="914400" rtl="0" eaLnBrk="1" latinLnBrk="0" hangingPunct="1">
              <a:lnSpc>
                <a:spcPct val="90000"/>
              </a:lnSpc>
              <a:spcBef>
                <a:spcPct val="0"/>
              </a:spcBef>
              <a:buNone/>
              <a:defRPr sz="3600" b="1" kern="1200">
                <a:solidFill>
                  <a:srgbClr val="C00000"/>
                </a:solidFill>
                <a:effectLst>
                  <a:outerShdw blurRad="38100" dist="38100" dir="2700000" algn="tl">
                    <a:srgbClr val="000000">
                      <a:alpha val="43137"/>
                    </a:srgbClr>
                  </a:outerShdw>
                </a:effectLst>
                <a:latin typeface="+mj-lt"/>
                <a:ea typeface="+mj-ea"/>
                <a:cs typeface="+mj-cs"/>
              </a:defRPr>
            </a:lvl1pPr>
          </a:lstStyle>
          <a:p>
            <a:r>
              <a:rPr lang="en-US" altLang="zh-TW" dirty="0">
                <a:latin typeface="Times New Roman" pitchFamily="18" charset="0"/>
                <a:cs typeface="Times New Roman" pitchFamily="18" charset="0"/>
              </a:rPr>
              <a:t>Problem formulation and solutions</a:t>
            </a:r>
          </a:p>
        </p:txBody>
      </p:sp>
      <mc:AlternateContent xmlns:mc="http://schemas.openxmlformats.org/markup-compatibility/2006" xmlns:a14="http://schemas.microsoft.com/office/drawing/2010/main">
        <mc:Choice Requires="a14">
          <p:sp>
            <p:nvSpPr>
              <p:cNvPr id="20" name="TextBox 19"/>
              <p:cNvSpPr txBox="1"/>
              <p:nvPr/>
            </p:nvSpPr>
            <p:spPr>
              <a:xfrm>
                <a:off x="-274493" y="1474099"/>
                <a:ext cx="8174663" cy="70743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mbria Math" panose="02040503050406030204" pitchFamily="18" charset="0"/>
                        </a:rPr>
                        <m:t>𝜙</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𝑆</m:t>
                      </m:r>
                      <m:r>
                        <a:rPr lang="en-US" sz="2000" b="0" i="1" smtClean="0">
                          <a:latin typeface="Cambria Math" panose="02040503050406030204" pitchFamily="18" charset="0"/>
                          <a:ea typeface="Cambria Math" panose="02040503050406030204" pitchFamily="18" charset="0"/>
                        </a:rPr>
                        <m:t>)=</m:t>
                      </m:r>
                      <m:func>
                        <m:funcPr>
                          <m:ctrlPr>
                            <a:rPr lang="en-US" sz="2000" b="0" i="1" smtClean="0">
                              <a:latin typeface="Cambria Math" panose="02040503050406030204" pitchFamily="18" charset="0"/>
                            </a:rPr>
                          </m:ctrlPr>
                        </m:funcPr>
                        <m:fName>
                          <m:limLow>
                            <m:limLowPr>
                              <m:ctrlPr>
                                <a:rPr lang="en-US" sz="2000" b="0" i="1" smtClean="0">
                                  <a:latin typeface="Cambria Math" panose="02040503050406030204" pitchFamily="18" charset="0"/>
                                </a:rPr>
                              </m:ctrlPr>
                            </m:limLowPr>
                            <m:e>
                              <m:r>
                                <m:rPr>
                                  <m:sty m:val="p"/>
                                </m:rPr>
                                <a:rPr lang="en-US" sz="2000" b="0" i="0" smtClean="0">
                                  <a:latin typeface="Cambria Math" panose="02040503050406030204" pitchFamily="18" charset="0"/>
                                </a:rPr>
                                <m:t>min</m:t>
                              </m:r>
                            </m:e>
                            <m:lim>
                              <m:r>
                                <a:rPr lang="en-US" sz="2000" b="0" i="1" smtClean="0">
                                  <a:latin typeface="Cambria Math" panose="02040503050406030204" pitchFamily="18" charset="0"/>
                                  <a:ea typeface="Cambria Math" panose="02040503050406030204" pitchFamily="18" charset="0"/>
                                </a:rPr>
                                <m:t>𝛽</m:t>
                              </m:r>
                              <m:r>
                                <a:rPr lang="en-US" sz="2000" b="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lim>
                          </m:limLow>
                        </m:fName>
                        <m:e>
                          <m:nary>
                            <m:naryPr>
                              <m:ctrlPr>
                                <a:rPr lang="en-US" sz="2000" b="0" i="1" smtClean="0">
                                  <a:latin typeface="Cambria Math" panose="02040503050406030204" pitchFamily="18" charset="0"/>
                                </a:rPr>
                              </m:ctrlPr>
                            </m:naryPr>
                            <m:sub>
                              <m:r>
                                <m:rPr>
                                  <m:brk m:alnAt="23"/>
                                </m:rPr>
                                <a:rPr lang="en-US" sz="2000" b="0" i="1" smtClean="0">
                                  <a:latin typeface="Cambria Math" panose="02040503050406030204" pitchFamily="18" charset="0"/>
                                </a:rPr>
                                <m:t>0</m:t>
                              </m:r>
                            </m:sub>
                            <m:sup>
                              <m:r>
                                <a:rPr lang="en-US" sz="2000" b="0" i="1" smtClean="0">
                                  <a:latin typeface="Cambria Math" panose="02040503050406030204" pitchFamily="18" charset="0"/>
                                </a:rPr>
                                <m:t>𝑙</m:t>
                              </m:r>
                              <m:r>
                                <a:rPr lang="en-US" sz="2000" b="0" i="1" smtClean="0">
                                  <a:latin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𝛽</m:t>
                              </m:r>
                              <m:r>
                                <a:rPr lang="en-US" sz="2000" b="0" i="1" smtClean="0">
                                  <a:latin typeface="Cambria Math" panose="02040503050406030204" pitchFamily="18" charset="0"/>
                                </a:rPr>
                                <m:t>)</m:t>
                              </m:r>
                            </m:sup>
                            <m:e>
                              <m:r>
                                <a:rPr lang="en-US" sz="2000" b="0" i="1" smtClean="0">
                                  <a:latin typeface="Cambria Math" panose="02040503050406030204" pitchFamily="18" charset="0"/>
                                </a:rPr>
                                <m:t>𝑓</m:t>
                              </m:r>
                              <m:d>
                                <m:dPr>
                                  <m:ctrlPr>
                                    <a:rPr lang="en-US" sz="2000" b="0" i="1" smtClean="0">
                                      <a:latin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𝛽</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𝑠</m:t>
                                      </m:r>
                                    </m:e>
                                  </m:d>
                                  <m:r>
                                    <a:rPr lang="en-US" sz="2000" b="0" i="1" smtClean="0">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𝑠</m:t>
                                  </m:r>
                                  <m:r>
                                    <a:rPr lang="en-US" sz="2000" i="1">
                                      <a:latin typeface="Cambria Math" panose="02040503050406030204" pitchFamily="18" charset="0"/>
                                      <a:ea typeface="Cambria Math" panose="02040503050406030204" pitchFamily="18" charset="0"/>
                                    </a:rPr>
                                    <m:t>)</m:t>
                                  </m:r>
                                </m:e>
                              </m:d>
                              <m:r>
                                <a:rPr lang="en-US" sz="2000" b="0" i="1" smtClean="0">
                                  <a:latin typeface="Cambria Math" panose="02040503050406030204" pitchFamily="18" charset="0"/>
                                </a:rPr>
                                <m:t>𝑑𝑠</m:t>
                              </m:r>
                            </m:e>
                          </m:nary>
                          <m:r>
                            <a:rPr lang="en-US" sz="2000" b="0" i="1" smtClean="0">
                              <a:latin typeface="Cambria Math" panose="02040503050406030204" pitchFamily="18" charset="0"/>
                            </a:rPr>
                            <m:t>, </m:t>
                          </m:r>
                          <m:r>
                            <a:rPr lang="en-US" sz="2000" i="1">
                              <a:latin typeface="Cambria Math" panose="02040503050406030204" pitchFamily="18" charset="0"/>
                              <a:ea typeface="Cambria Math" panose="02040503050406030204" pitchFamily="18" charset="0"/>
                            </a:rPr>
                            <m:t>𝛽</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0</m:t>
                              </m:r>
                            </m:e>
                          </m:d>
                          <m:r>
                            <a:rPr lang="en-US" sz="2000" b="0" i="1" smtClean="0">
                              <a:latin typeface="Cambria Math" panose="02040503050406030204" pitchFamily="18" charset="0"/>
                            </a:rPr>
                            <m:t>=</m:t>
                          </m:r>
                          <m:r>
                            <a:rPr lang="en-US" sz="2000" b="0" i="1" smtClean="0">
                              <a:latin typeface="Cambria Math" panose="02040503050406030204" pitchFamily="18" charset="0"/>
                            </a:rPr>
                            <m:t>𝐵</m:t>
                          </m:r>
                          <m:r>
                            <a:rPr lang="en-US" sz="2000" b="0" i="1" smtClean="0">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𝛽</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𝑙</m:t>
                              </m:r>
                              <m:d>
                                <m:dPr>
                                  <m:ctrlPr>
                                    <a:rPr lang="en-US" sz="2000" b="0" i="1" smtClean="0">
                                      <a:latin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𝛽</m:t>
                                  </m:r>
                                </m:e>
                              </m:d>
                            </m:e>
                          </m:d>
                          <m:r>
                            <a:rPr lang="en-US" sz="2000" b="0" i="1" smtClean="0">
                              <a:latin typeface="Cambria Math" panose="02040503050406030204" pitchFamily="18" charset="0"/>
                            </a:rPr>
                            <m:t>=</m:t>
                          </m:r>
                          <m:r>
                            <a:rPr lang="en-US" sz="2000" b="0" i="1" smtClean="0">
                              <a:latin typeface="Cambria Math" panose="02040503050406030204" pitchFamily="18" charset="0"/>
                            </a:rPr>
                            <m:t>𝑆</m:t>
                          </m:r>
                        </m:e>
                      </m:func>
                    </m:oMath>
                  </m:oMathPara>
                </a14:m>
                <a:endParaRPr lang="en-US" sz="2000" dirty="0"/>
              </a:p>
            </p:txBody>
          </p:sp>
        </mc:Choice>
        <mc:Fallback xmlns="">
          <p:sp>
            <p:nvSpPr>
              <p:cNvPr id="20" name="TextBox 19"/>
              <p:cNvSpPr txBox="1">
                <a:spLocks noRot="1" noChangeAspect="1" noMove="1" noResize="1" noEditPoints="1" noAdjustHandles="1" noChangeArrowheads="1" noChangeShapeType="1" noTextEdit="1"/>
              </p:cNvSpPr>
              <p:nvPr/>
            </p:nvSpPr>
            <p:spPr>
              <a:xfrm>
                <a:off x="-274493" y="1474099"/>
                <a:ext cx="8174663" cy="707438"/>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330627" y="2119931"/>
                <a:ext cx="8009224" cy="553998"/>
              </a:xfrm>
              <a:prstGeom prst="rect">
                <a:avLst/>
              </a:prstGeom>
            </p:spPr>
            <p:txBody>
              <a:bodyPr wrap="square">
                <a:spAutoFit/>
              </a:bodyPr>
              <a:lstStyle/>
              <a:p>
                <a:pPr marL="342900" indent="-342900">
                  <a:lnSpc>
                    <a:spcPct val="150000"/>
                  </a:lnSpc>
                  <a:buFont typeface="Arial" panose="020B0604020202020204" pitchFamily="34" charset="0"/>
                  <a:buChar char="•"/>
                </a:pPr>
                <a14:m>
                  <m:oMath xmlns:m="http://schemas.openxmlformats.org/officeDocument/2006/math">
                    <m:r>
                      <a:rPr lang="zh-CN" altLang="en-US" sz="2000">
                        <a:latin typeface="Cambria Math" panose="02040503050406030204" pitchFamily="18" charset="0"/>
                        <a:cs typeface="Times New Roman" pitchFamily="18" charset="0"/>
                      </a:rPr>
                      <m:t>𝜙</m:t>
                    </m:r>
                    <m:d>
                      <m:dPr>
                        <m:ctrlPr>
                          <a:rPr lang="en-US" altLang="zh-CN" sz="2000" i="1">
                            <a:latin typeface="Cambria Math" panose="02040503050406030204" pitchFamily="18" charset="0"/>
                            <a:cs typeface="Times New Roman" pitchFamily="18" charset="0"/>
                          </a:rPr>
                        </m:ctrlPr>
                      </m:dPr>
                      <m:e>
                        <m:r>
                          <a:rPr lang="en-US" altLang="zh-CN" sz="2000">
                            <a:latin typeface="Cambria Math" panose="02040503050406030204" pitchFamily="18" charset="0"/>
                            <a:cs typeface="Times New Roman" pitchFamily="18" charset="0"/>
                          </a:rPr>
                          <m:t>𝑆</m:t>
                        </m:r>
                      </m:e>
                    </m:d>
                    <m:r>
                      <a:rPr lang="en-US" altLang="zh-CN" sz="2000">
                        <a:latin typeface="Cambria Math" panose="02040503050406030204" pitchFamily="18" charset="0"/>
                        <a:cs typeface="Times New Roman" pitchFamily="18" charset="0"/>
                      </a:rPr>
                      <m:t> </m:t>
                    </m:r>
                  </m:oMath>
                </a14:m>
                <a:r>
                  <a:rPr lang="en-US" altLang="zh-CN" sz="2000" dirty="0">
                    <a:latin typeface="Times New Roman" pitchFamily="18" charset="0"/>
                    <a:cs typeface="Times New Roman" pitchFamily="18" charset="0"/>
                  </a:rPr>
                  <a:t>is the viscosity solution of the </a:t>
                </a:r>
                <a:r>
                  <a:rPr lang="en-US" altLang="zh-CN" sz="2000" dirty="0" err="1">
                    <a:solidFill>
                      <a:srgbClr val="0000FF"/>
                    </a:solidFill>
                    <a:latin typeface="Times New Roman" pitchFamily="18" charset="0"/>
                    <a:cs typeface="Times New Roman" pitchFamily="18" charset="0"/>
                  </a:rPr>
                  <a:t>Eikonal</a:t>
                </a:r>
                <a:r>
                  <a:rPr lang="en-US" altLang="zh-CN" sz="2000" dirty="0">
                    <a:solidFill>
                      <a:srgbClr val="0000FF"/>
                    </a:solidFill>
                    <a:latin typeface="Times New Roman" pitchFamily="18" charset="0"/>
                    <a:cs typeface="Times New Roman" pitchFamily="18" charset="0"/>
                  </a:rPr>
                  <a:t> equation</a:t>
                </a:r>
                <a:r>
                  <a:rPr lang="en-US" altLang="zh-CN" sz="2000" dirty="0">
                    <a:latin typeface="Times New Roman" pitchFamily="18" charset="0"/>
                    <a:cs typeface="Times New Roman" pitchFamily="18" charset="0"/>
                  </a:rPr>
                  <a:t>: </a:t>
                </a:r>
                <a:endParaRPr lang="zh-CN" altLang="en-US" sz="2000" dirty="0">
                  <a:latin typeface="Times New Roman" pitchFamily="18" charset="0"/>
                  <a:cs typeface="Times New Roman" pitchFamily="18"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330627" y="2119931"/>
                <a:ext cx="8009224" cy="553998"/>
              </a:xfrm>
              <a:prstGeom prst="rect">
                <a:avLst/>
              </a:prstGeom>
              <a:blipFill rotWithShape="0">
                <a:blip r:embed="rId4"/>
                <a:stretch>
                  <a:fillRect l="-685" b="-87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1910298" y="2809273"/>
                <a:ext cx="4170793" cy="40055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mbria Math" panose="02040503050406030204" pitchFamily="18" charset="0"/>
                        </a:rPr>
                        <m:t>|</m:t>
                      </m:r>
                      <m:d>
                        <m:dPr>
                          <m:begChr m:val="|"/>
                          <m:endChr m:val="|"/>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𝛻𝜙</m:t>
                          </m:r>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𝑆</m:t>
                              </m:r>
                            </m:e>
                          </m:d>
                        </m:e>
                      </m:d>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rPr>
                        <m:t>=</m:t>
                      </m:r>
                      <m:limLow>
                        <m:limLowPr>
                          <m:ctrlPr>
                            <a:rPr lang="en-US" sz="2000" i="1">
                              <a:latin typeface="Cambria Math" panose="02040503050406030204" pitchFamily="18" charset="0"/>
                            </a:rPr>
                          </m:ctrlPr>
                        </m:limLowPr>
                        <m:e>
                          <m:r>
                            <m:rPr>
                              <m:sty m:val="p"/>
                            </m:rPr>
                            <a:rPr lang="en-US" sz="2000">
                              <a:latin typeface="Cambria Math" panose="02040503050406030204" pitchFamily="18" charset="0"/>
                            </a:rPr>
                            <m:t>min</m:t>
                          </m:r>
                        </m:e>
                        <m:lim>
                          <m:r>
                            <a:rPr lang="en-US" sz="2000" i="1">
                              <a:latin typeface="Cambria Math" panose="02040503050406030204" pitchFamily="18" charset="0"/>
                              <a:ea typeface="Cambria Math" panose="02040503050406030204" pitchFamily="18" charset="0"/>
                            </a:rPr>
                            <m:t>𝑢</m:t>
                          </m:r>
                        </m:lim>
                      </m:limLow>
                      <m:r>
                        <a:rPr lang="en-US" sz="2000" b="0" i="1" smtClean="0">
                          <a:latin typeface="Cambria Math" panose="02040503050406030204" pitchFamily="18" charset="0"/>
                        </a:rPr>
                        <m:t>𝑓</m:t>
                      </m:r>
                      <m:r>
                        <a:rPr lang="en-US" sz="2000" b="0" i="1" smtClean="0">
                          <a:latin typeface="Cambria Math" panose="02040503050406030204" pitchFamily="18" charset="0"/>
                        </a:rPr>
                        <m:t>(</m:t>
                      </m:r>
                      <m:r>
                        <a:rPr lang="en-US" sz="2000" b="0" i="1" smtClean="0">
                          <a:latin typeface="Cambria Math" panose="02040503050406030204" pitchFamily="18" charset="0"/>
                        </a:rPr>
                        <m:t>𝑆</m:t>
                      </m:r>
                      <m:r>
                        <a:rPr lang="en-US" sz="2000" b="0" i="1" smtClean="0">
                          <a:latin typeface="Cambria Math" panose="02040503050406030204" pitchFamily="18" charset="0"/>
                        </a:rPr>
                        <m:t>,</m:t>
                      </m:r>
                      <m:r>
                        <a:rPr lang="en-US" sz="2000" b="0" i="1" smtClean="0">
                          <a:latin typeface="Cambria Math" panose="02040503050406030204" pitchFamily="18" charset="0"/>
                        </a:rPr>
                        <m:t>𝑢</m:t>
                      </m:r>
                      <m:r>
                        <a:rPr lang="en-US" sz="2000" b="0" i="1" smtClean="0">
                          <a:latin typeface="Cambria Math" panose="02040503050406030204" pitchFamily="18" charset="0"/>
                        </a:rPr>
                        <m:t>)</m:t>
                      </m:r>
                    </m:oMath>
                  </m:oMathPara>
                </a14:m>
                <a:endParaRPr lang="en-US" sz="2000" dirty="0"/>
              </a:p>
            </p:txBody>
          </p:sp>
        </mc:Choice>
        <mc:Fallback xmlns="">
          <p:sp>
            <p:nvSpPr>
              <p:cNvPr id="26" name="TextBox 25"/>
              <p:cNvSpPr txBox="1">
                <a:spLocks noRot="1" noChangeAspect="1" noMove="1" noResize="1" noEditPoints="1" noAdjustHandles="1" noChangeArrowheads="1" noChangeShapeType="1" noTextEdit="1"/>
              </p:cNvSpPr>
              <p:nvPr/>
            </p:nvSpPr>
            <p:spPr>
              <a:xfrm>
                <a:off x="1910298" y="2809273"/>
                <a:ext cx="4170793" cy="400559"/>
              </a:xfrm>
              <a:prstGeom prst="rect">
                <a:avLst/>
              </a:prstGeom>
              <a:blipFill rotWithShape="0">
                <a:blip r:embed="rId5"/>
                <a:stretch>
                  <a:fillRect b="-10606"/>
                </a:stretch>
              </a:blipFill>
            </p:spPr>
            <p:txBody>
              <a:bodyPr/>
              <a:lstStyle/>
              <a:p>
                <a:r>
                  <a:rPr lang="en-US">
                    <a:noFill/>
                  </a:rPr>
                  <a:t> </a:t>
                </a:r>
              </a:p>
            </p:txBody>
          </p:sp>
        </mc:Fallback>
      </mc:AlternateContent>
      <p:pic>
        <p:nvPicPr>
          <p:cNvPr id="9" name="Picture 8"/>
          <p:cNvPicPr>
            <a:picLocks noChangeAspect="1"/>
          </p:cNvPicPr>
          <p:nvPr/>
        </p:nvPicPr>
        <p:blipFill>
          <a:blip r:embed="rId6"/>
          <a:stretch>
            <a:fillRect/>
          </a:stretch>
        </p:blipFill>
        <p:spPr>
          <a:xfrm>
            <a:off x="6981882" y="1041714"/>
            <a:ext cx="2129173" cy="2058200"/>
          </a:xfrm>
          <a:prstGeom prst="rect">
            <a:avLst/>
          </a:prstGeom>
        </p:spPr>
      </p:pic>
      <mc:AlternateContent xmlns:mc="http://schemas.openxmlformats.org/markup-compatibility/2006" xmlns:a14="http://schemas.microsoft.com/office/drawing/2010/main">
        <mc:Choice Requires="a14">
          <p:sp>
            <p:nvSpPr>
              <p:cNvPr id="27" name="Rectangle 26"/>
              <p:cNvSpPr/>
              <p:nvPr/>
            </p:nvSpPr>
            <p:spPr>
              <a:xfrm>
                <a:off x="330626" y="3276310"/>
                <a:ext cx="7282748" cy="960328"/>
              </a:xfrm>
              <a:prstGeom prst="rect">
                <a:avLst/>
              </a:prstGeom>
            </p:spPr>
            <p:txBody>
              <a:bodyPr wrap="square">
                <a:spAutoFit/>
              </a:bodyPr>
              <a:lstStyle/>
              <a:p>
                <a:pPr marL="342900" indent="-342900">
                  <a:lnSpc>
                    <a:spcPct val="150000"/>
                  </a:lnSpc>
                  <a:buFont typeface="Arial" panose="020B0604020202020204" pitchFamily="34" charset="0"/>
                  <a:buChar char="•"/>
                </a:pPr>
                <a14:m>
                  <m:oMath xmlns:m="http://schemas.openxmlformats.org/officeDocument/2006/math">
                    <m:r>
                      <a:rPr lang="en-US" altLang="zh-CN" sz="2000" b="0" i="0" smtClean="0">
                        <a:latin typeface="Cambria Math" panose="02040503050406030204" pitchFamily="18" charset="0"/>
                        <a:cs typeface="Times New Roman" pitchFamily="18" charset="0"/>
                      </a:rPr>
                      <m:t>{</m:t>
                    </m:r>
                    <m:r>
                      <a:rPr lang="zh-CN" altLang="en-US" sz="2000" smtClean="0">
                        <a:latin typeface="Cambria Math" panose="02040503050406030204" pitchFamily="18" charset="0"/>
                        <a:cs typeface="Times New Roman" pitchFamily="18" charset="0"/>
                      </a:rPr>
                      <m:t>𝜙</m:t>
                    </m:r>
                    <m:d>
                      <m:dPr>
                        <m:ctrlPr>
                          <a:rPr lang="en-US" altLang="zh-CN" sz="2000" i="1">
                            <a:latin typeface="Cambria Math" panose="02040503050406030204" pitchFamily="18" charset="0"/>
                            <a:cs typeface="Times New Roman" pitchFamily="18" charset="0"/>
                          </a:rPr>
                        </m:ctrlPr>
                      </m:dPr>
                      <m:e>
                        <m:r>
                          <a:rPr lang="en-US" altLang="zh-CN" sz="2000">
                            <a:latin typeface="Cambria Math" panose="02040503050406030204" pitchFamily="18" charset="0"/>
                            <a:cs typeface="Times New Roman" pitchFamily="18" charset="0"/>
                          </a:rPr>
                          <m:t>𝑆</m:t>
                        </m:r>
                      </m:e>
                    </m:d>
                    <m:r>
                      <a:rPr lang="en-US" altLang="zh-CN" sz="2000" b="0" i="1" smtClean="0">
                        <a:latin typeface="Cambria Math" panose="02040503050406030204" pitchFamily="18" charset="0"/>
                        <a:cs typeface="Times New Roman" pitchFamily="18" charset="0"/>
                      </a:rPr>
                      <m:t>=</m:t>
                    </m:r>
                    <m:r>
                      <a:rPr lang="en-US" altLang="zh-CN" sz="2000" b="0" i="1" smtClean="0">
                        <a:latin typeface="Cambria Math" panose="02040503050406030204" pitchFamily="18" charset="0"/>
                        <a:cs typeface="Times New Roman" pitchFamily="18" charset="0"/>
                      </a:rPr>
                      <m:t>𝑎</m:t>
                    </m:r>
                    <m:r>
                      <a:rPr lang="en-US" altLang="zh-CN" sz="2000" b="0" i="1" smtClean="0">
                        <a:latin typeface="Cambria Math" panose="02040503050406030204" pitchFamily="18" charset="0"/>
                        <a:cs typeface="Times New Roman" pitchFamily="18" charset="0"/>
                      </a:rPr>
                      <m:t>}</m:t>
                    </m:r>
                  </m:oMath>
                </a14:m>
                <a:r>
                  <a:rPr lang="en-HK" altLang="zh-CN" sz="2000" dirty="0">
                    <a:latin typeface="Times New Roman" pitchFamily="18" charset="0"/>
                    <a:cs typeface="Times New Roman" pitchFamily="18" charset="0"/>
                  </a:rPr>
                  <a:t> is a level set, i.e., a curve composed of all points can be reached from the point </a:t>
                </a:r>
                <a:r>
                  <a:rPr lang="en-HK" altLang="zh-CN" sz="2000" i="1" dirty="0">
                    <a:latin typeface="Times New Roman" pitchFamily="18" charset="0"/>
                    <a:cs typeface="Times New Roman" pitchFamily="18" charset="0"/>
                  </a:rPr>
                  <a:t>B</a:t>
                </a:r>
                <a:r>
                  <a:rPr lang="en-HK" altLang="zh-CN" sz="2000" dirty="0">
                    <a:latin typeface="Times New Roman" pitchFamily="18" charset="0"/>
                    <a:cs typeface="Times New Roman" pitchFamily="18" charset="0"/>
                  </a:rPr>
                  <a:t> with minimal cost equal to </a:t>
                </a:r>
                <a:r>
                  <a:rPr lang="en-HK" altLang="zh-CN" sz="2000" i="1" dirty="0">
                    <a:latin typeface="Times New Roman" pitchFamily="18" charset="0"/>
                    <a:cs typeface="Times New Roman" pitchFamily="18" charset="0"/>
                  </a:rPr>
                  <a:t>a.</a:t>
                </a:r>
                <a:endParaRPr lang="zh-CN" altLang="en-US" sz="2000" i="1" dirty="0">
                  <a:latin typeface="Times New Roman" pitchFamily="18" charset="0"/>
                  <a:cs typeface="Times New Roman" pitchFamily="18"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330626" y="3276310"/>
                <a:ext cx="7282748" cy="960328"/>
              </a:xfrm>
              <a:prstGeom prst="rect">
                <a:avLst/>
              </a:prstGeom>
              <a:blipFill>
                <a:blip r:embed="rId7"/>
                <a:stretch>
                  <a:fillRect l="-753" b="-10127"/>
                </a:stretch>
              </a:blipFill>
            </p:spPr>
            <p:txBody>
              <a:bodyPr/>
              <a:lstStyle/>
              <a:p>
                <a:r>
                  <a:rPr lang="zh-TW" altLang="en-US">
                    <a:noFill/>
                  </a:rPr>
                  <a:t> </a:t>
                </a:r>
              </a:p>
            </p:txBody>
          </p:sp>
        </mc:Fallback>
      </mc:AlternateContent>
      <p:pic>
        <p:nvPicPr>
          <p:cNvPr id="10" name="Picture 9"/>
          <p:cNvPicPr>
            <a:picLocks noChangeAspect="1"/>
          </p:cNvPicPr>
          <p:nvPr/>
        </p:nvPicPr>
        <p:blipFill>
          <a:blip r:embed="rId8"/>
          <a:stretch>
            <a:fillRect/>
          </a:stretch>
        </p:blipFill>
        <p:spPr>
          <a:xfrm>
            <a:off x="6881691" y="4035228"/>
            <a:ext cx="2262309" cy="2132571"/>
          </a:xfrm>
          <a:prstGeom prst="rect">
            <a:avLst/>
          </a:prstGeom>
        </p:spPr>
      </p:pic>
      <p:sp>
        <p:nvSpPr>
          <p:cNvPr id="28" name="Rectangle 27"/>
          <p:cNvSpPr/>
          <p:nvPr/>
        </p:nvSpPr>
        <p:spPr>
          <a:xfrm>
            <a:off x="330626" y="4268981"/>
            <a:ext cx="6651256" cy="1015663"/>
          </a:xfrm>
          <a:prstGeom prst="rect">
            <a:avLst/>
          </a:prstGeom>
        </p:spPr>
        <p:txBody>
          <a:bodyPr wrap="square">
            <a:spAutoFit/>
          </a:bodyPr>
          <a:lstStyle/>
          <a:p>
            <a:pPr indent="347472">
              <a:lnSpc>
                <a:spcPct val="150000"/>
              </a:lnSpc>
              <a:buClrTx/>
              <a:buSzPct val="100000"/>
              <a:buFont typeface="Arial" panose="020B0604020202020204" pitchFamily="34" charset="0"/>
              <a:buChar char="•"/>
            </a:pPr>
            <a:r>
              <a:rPr lang="en-US" altLang="zh-CN" sz="2000" dirty="0">
                <a:latin typeface="Times New Roman" pitchFamily="18" charset="0"/>
                <a:cs typeface="Times New Roman" pitchFamily="18" charset="0"/>
              </a:rPr>
              <a:t>Construct the optimal path by </a:t>
            </a:r>
            <a:r>
              <a:rPr lang="en-US" altLang="zh-CN" sz="2000" dirty="0">
                <a:solidFill>
                  <a:srgbClr val="0000FF"/>
                </a:solidFill>
                <a:latin typeface="Times New Roman" pitchFamily="18" charset="0"/>
                <a:cs typeface="Times New Roman" pitchFamily="18" charset="0"/>
              </a:rPr>
              <a:t>tracking backwards </a:t>
            </a:r>
            <a:r>
              <a:rPr lang="en-US" altLang="zh-CN" sz="2000" dirty="0">
                <a:latin typeface="Times New Roman" pitchFamily="18" charset="0"/>
                <a:cs typeface="Times New Roman" pitchFamily="18" charset="0"/>
              </a:rPr>
              <a:t>from </a:t>
            </a:r>
            <a:r>
              <a:rPr lang="en-US" altLang="zh-CN" sz="2000" i="1" dirty="0">
                <a:latin typeface="Times New Roman" pitchFamily="18" charset="0"/>
                <a:cs typeface="Times New Roman" pitchFamily="18" charset="0"/>
              </a:rPr>
              <a:t>A</a:t>
            </a:r>
            <a:r>
              <a:rPr lang="en-US" altLang="zh-CN" sz="2000" dirty="0">
                <a:latin typeface="Times New Roman" pitchFamily="18" charset="0"/>
                <a:cs typeface="Times New Roman" pitchFamily="18" charset="0"/>
              </a:rPr>
              <a:t> to </a:t>
            </a:r>
            <a:r>
              <a:rPr lang="en-US" altLang="zh-CN" sz="2000" i="1" dirty="0">
                <a:latin typeface="Times New Roman" pitchFamily="18" charset="0"/>
                <a:cs typeface="Times New Roman" pitchFamily="18" charset="0"/>
              </a:rPr>
              <a:t>B</a:t>
            </a:r>
            <a:r>
              <a:rPr lang="en-US" altLang="zh-CN" sz="2000" dirty="0">
                <a:latin typeface="Times New Roman" pitchFamily="18" charset="0"/>
                <a:cs typeface="Times New Roman" pitchFamily="18" charset="0"/>
              </a:rPr>
              <a:t>, solving the following ordinary differential equation </a:t>
            </a:r>
            <a:endParaRPr lang="zh-CN" altLang="en-US" sz="20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29" name="TextBox 28"/>
              <p:cNvSpPr txBox="1"/>
              <p:nvPr/>
            </p:nvSpPr>
            <p:spPr>
              <a:xfrm>
                <a:off x="1544587" y="5275718"/>
                <a:ext cx="4536504" cy="58637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𝑑𝑋</m:t>
                          </m:r>
                          <m:r>
                            <a:rPr lang="en-US" sz="2000" b="0" i="1" smtClean="0">
                              <a:latin typeface="Cambria Math" panose="02040503050406030204" pitchFamily="18" charset="0"/>
                            </a:rPr>
                            <m:t>(</m:t>
                          </m:r>
                          <m:r>
                            <a:rPr lang="en-US" sz="2000" b="0" i="1" smtClean="0">
                              <a:latin typeface="Cambria Math" panose="02040503050406030204" pitchFamily="18" charset="0"/>
                            </a:rPr>
                            <m:t>𝑠</m:t>
                          </m:r>
                          <m:r>
                            <a:rPr lang="en-US" sz="2000" b="0" i="1" smtClean="0">
                              <a:latin typeface="Cambria Math" panose="02040503050406030204" pitchFamily="18" charset="0"/>
                            </a:rPr>
                            <m:t>)</m:t>
                          </m:r>
                        </m:num>
                        <m:den>
                          <m:r>
                            <a:rPr lang="en-US" sz="2000" b="0" i="1" smtClean="0">
                              <a:latin typeface="Cambria Math" panose="02040503050406030204" pitchFamily="18" charset="0"/>
                            </a:rPr>
                            <m:t>𝑑𝑠</m:t>
                          </m:r>
                        </m:den>
                      </m:f>
                      <m:r>
                        <a:rPr lang="en-US" sz="2000" b="0" i="1" smtClean="0">
                          <a:latin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𝛻𝜙</m:t>
                      </m:r>
                      <m:r>
                        <a:rPr lang="en-US" sz="2000" b="0" i="1" smtClean="0">
                          <a:latin typeface="Cambria Math" panose="02040503050406030204" pitchFamily="18" charset="0"/>
                          <a:ea typeface="Cambria Math" panose="02040503050406030204" pitchFamily="18" charset="0"/>
                        </a:rPr>
                        <m:t>, </m:t>
                      </m:r>
                      <m:r>
                        <a:rPr lang="en-US" sz="2000" b="0" i="0" smtClean="0">
                          <a:latin typeface="Cambria Math" panose="02040503050406030204" pitchFamily="18" charset="0"/>
                          <a:ea typeface="Cambria Math" panose="02040503050406030204" pitchFamily="18" charset="0"/>
                        </a:rPr>
                        <m:t> </m:t>
                      </m:r>
                      <m:r>
                        <m:rPr>
                          <m:sty m:val="p"/>
                        </m:rPr>
                        <a:rPr lang="en-US" sz="2000" b="0" i="0" smtClean="0">
                          <a:latin typeface="Cambria Math" panose="02040503050406030204" pitchFamily="18" charset="0"/>
                          <a:ea typeface="Cambria Math" panose="02040503050406030204" pitchFamily="18" charset="0"/>
                        </a:rPr>
                        <m:t>given</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𝑋</m:t>
                      </m:r>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0</m:t>
                          </m:r>
                        </m:e>
                      </m:d>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𝐴</m:t>
                      </m:r>
                    </m:oMath>
                  </m:oMathPara>
                </a14:m>
                <a:endParaRPr lang="en-US" sz="2000" dirty="0"/>
              </a:p>
            </p:txBody>
          </p:sp>
        </mc:Choice>
        <mc:Fallback xmlns="">
          <p:sp>
            <p:nvSpPr>
              <p:cNvPr id="29" name="TextBox 28"/>
              <p:cNvSpPr txBox="1">
                <a:spLocks noRot="1" noChangeAspect="1" noMove="1" noResize="1" noEditPoints="1" noAdjustHandles="1" noChangeArrowheads="1" noChangeShapeType="1" noTextEdit="1"/>
              </p:cNvSpPr>
              <p:nvPr/>
            </p:nvSpPr>
            <p:spPr>
              <a:xfrm>
                <a:off x="1544587" y="5275718"/>
                <a:ext cx="4536504" cy="586379"/>
              </a:xfrm>
              <a:prstGeom prst="rect">
                <a:avLst/>
              </a:prstGeom>
              <a:blipFill rotWithShape="0">
                <a:blip r:embed="rId9"/>
                <a:stretch>
                  <a:fillRect/>
                </a:stretch>
              </a:blipFill>
            </p:spPr>
            <p:txBody>
              <a:bodyPr/>
              <a:lstStyle/>
              <a:p>
                <a:r>
                  <a:rPr lang="en-US">
                    <a:noFill/>
                  </a:rPr>
                  <a:t> </a:t>
                </a:r>
              </a:p>
            </p:txBody>
          </p:sp>
        </mc:Fallback>
      </mc:AlternateContent>
      <p:sp>
        <p:nvSpPr>
          <p:cNvPr id="30" name="Rectangle 29"/>
          <p:cNvSpPr/>
          <p:nvPr/>
        </p:nvSpPr>
        <p:spPr>
          <a:xfrm>
            <a:off x="805985" y="5900557"/>
            <a:ext cx="3698448" cy="369332"/>
          </a:xfrm>
          <a:prstGeom prst="rect">
            <a:avLst/>
          </a:prstGeom>
        </p:spPr>
        <p:txBody>
          <a:bodyPr wrap="none">
            <a:spAutoFit/>
          </a:bodyPr>
          <a:lstStyle/>
          <a:p>
            <a:r>
              <a:rPr lang="en-HK" dirty="0">
                <a:solidFill>
                  <a:srgbClr val="000000"/>
                </a:solidFill>
                <a:latin typeface="CMSS10"/>
              </a:rPr>
              <a:t>i.e., </a:t>
            </a:r>
            <a:r>
              <a:rPr lang="en-HK" dirty="0">
                <a:solidFill>
                  <a:srgbClr val="0000FF"/>
                </a:solidFill>
                <a:latin typeface="CMSS10"/>
              </a:rPr>
              <a:t>orthogonal </a:t>
            </a:r>
            <a:r>
              <a:rPr lang="en-HK" dirty="0">
                <a:solidFill>
                  <a:srgbClr val="000000"/>
                </a:solidFill>
                <a:latin typeface="CMSS10"/>
              </a:rPr>
              <a:t>to the level curves.</a:t>
            </a:r>
            <a:endParaRPr lang="en-US" dirty="0"/>
          </a:p>
        </p:txBody>
      </p:sp>
      <p:sp>
        <p:nvSpPr>
          <p:cNvPr id="2" name="Slide Number Placeholder 1"/>
          <p:cNvSpPr>
            <a:spLocks noGrp="1"/>
          </p:cNvSpPr>
          <p:nvPr>
            <p:ph type="sldNum" sz="quarter" idx="12"/>
          </p:nvPr>
        </p:nvSpPr>
        <p:spPr/>
        <p:txBody>
          <a:bodyPr/>
          <a:lstStyle/>
          <a:p>
            <a:fld id="{F2040A06-A54A-4E73-863C-C49DEF3221D9}" type="slidenum">
              <a:rPr lang="en-HK" smtClean="0"/>
              <a:t>26</a:t>
            </a:fld>
            <a:endParaRPr lang="en-HK"/>
          </a:p>
        </p:txBody>
      </p:sp>
    </p:spTree>
    <p:extLst>
      <p:ext uri="{BB962C8B-B14F-4D97-AF65-F5344CB8AC3E}">
        <p14:creationId xmlns:p14="http://schemas.microsoft.com/office/powerpoint/2010/main" val="3922900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fig_Framework.jpg"/>
          <p:cNvPicPr>
            <a:picLocks noChangeAspect="1"/>
          </p:cNvPicPr>
          <p:nvPr/>
        </p:nvPicPr>
        <p:blipFill>
          <a:blip r:embed="rId3"/>
          <a:stretch>
            <a:fillRect/>
          </a:stretch>
        </p:blipFill>
        <p:spPr>
          <a:xfrm>
            <a:off x="2374029" y="971103"/>
            <a:ext cx="4867031" cy="5166086"/>
          </a:xfrm>
          <a:prstGeom prst="rect">
            <a:avLst/>
          </a:prstGeom>
        </p:spPr>
      </p:pic>
      <p:sp>
        <p:nvSpPr>
          <p:cNvPr id="9" name="Title 1"/>
          <p:cNvSpPr txBox="1">
            <a:spLocks/>
          </p:cNvSpPr>
          <p:nvPr/>
        </p:nvSpPr>
        <p:spPr>
          <a:xfrm>
            <a:off x="368832" y="250173"/>
            <a:ext cx="8507392" cy="720930"/>
          </a:xfrm>
          <a:prstGeom prst="rect">
            <a:avLst/>
          </a:prstGeom>
        </p:spPr>
        <p:txBody>
          <a:bodyPr/>
          <a:lstStyle>
            <a:lvl1pPr algn="ctr" defTabSz="914400" rtl="0" eaLnBrk="1" latinLnBrk="0" hangingPunct="1">
              <a:lnSpc>
                <a:spcPct val="90000"/>
              </a:lnSpc>
              <a:spcBef>
                <a:spcPct val="0"/>
              </a:spcBef>
              <a:buNone/>
              <a:defRPr sz="3600" b="1" kern="1200">
                <a:solidFill>
                  <a:srgbClr val="C00000"/>
                </a:solidFill>
                <a:effectLst>
                  <a:outerShdw blurRad="38100" dist="38100" dir="2700000" algn="tl">
                    <a:srgbClr val="000000">
                      <a:alpha val="43137"/>
                    </a:srgbClr>
                  </a:outerShdw>
                </a:effectLst>
                <a:latin typeface="+mj-lt"/>
                <a:ea typeface="+mj-ea"/>
                <a:cs typeface="+mj-cs"/>
              </a:defRPr>
            </a:lvl1pPr>
          </a:lstStyle>
          <a:p>
            <a:r>
              <a:rPr lang="en-US" altLang="zh-CN" dirty="0"/>
              <a:t>Framework</a:t>
            </a:r>
            <a:endParaRPr lang="en-US" dirty="0"/>
          </a:p>
        </p:txBody>
      </p:sp>
      <p:sp>
        <p:nvSpPr>
          <p:cNvPr id="2" name="Slide Number Placeholder 1"/>
          <p:cNvSpPr>
            <a:spLocks noGrp="1"/>
          </p:cNvSpPr>
          <p:nvPr>
            <p:ph type="sldNum" sz="quarter" idx="12"/>
          </p:nvPr>
        </p:nvSpPr>
        <p:spPr/>
        <p:txBody>
          <a:bodyPr/>
          <a:lstStyle/>
          <a:p>
            <a:fld id="{F2040A06-A54A-4E73-863C-C49DEF3221D9}" type="slidenum">
              <a:rPr lang="en-HK" smtClean="0"/>
              <a:t>27</a:t>
            </a:fld>
            <a:endParaRPr lang="en-HK"/>
          </a:p>
        </p:txBody>
      </p:sp>
    </p:spTree>
    <p:extLst>
      <p:ext uri="{BB962C8B-B14F-4D97-AF65-F5344CB8AC3E}">
        <p14:creationId xmlns:p14="http://schemas.microsoft.com/office/powerpoint/2010/main" val="1343945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4119" y="947266"/>
            <a:ext cx="8507392" cy="1883657"/>
          </a:xfrm>
          <a:prstGeom prst="rect">
            <a:avLst/>
          </a:prstGeom>
        </p:spPr>
        <p:txBody>
          <a:bodyPr wrap="square">
            <a:spAutoFit/>
          </a:bodyPr>
          <a:lstStyle/>
          <a:p>
            <a:pPr marL="342900" indent="-342900">
              <a:lnSpc>
                <a:spcPct val="150000"/>
              </a:lnSpc>
              <a:buFont typeface="Arial" panose="020B0604020202020204" pitchFamily="34" charset="0"/>
              <a:buChar char="•"/>
            </a:pPr>
            <a:r>
              <a:rPr lang="en-HK" sz="2000" dirty="0">
                <a:latin typeface="Times New Roman" pitchFamily="18" charset="0"/>
                <a:cs typeface="Times New Roman" pitchFamily="18" charset="0"/>
              </a:rPr>
              <a:t>Target region: In </a:t>
            </a:r>
            <a:r>
              <a:rPr lang="en-US" sz="2000" dirty="0">
                <a:latin typeface="Times New Roman" pitchFamily="18" charset="0"/>
                <a:cs typeface="Times New Roman" pitchFamily="18" charset="0"/>
              </a:rPr>
              <a:t>South Pacific Ocean, </a:t>
            </a:r>
            <a:r>
              <a:rPr lang="en-HK" sz="2000" dirty="0">
                <a:latin typeface="Times New Roman" pitchFamily="18" charset="0"/>
                <a:cs typeface="Times New Roman" pitchFamily="18" charset="0"/>
              </a:rPr>
              <a:t>from </a:t>
            </a:r>
            <a:r>
              <a:rPr lang="en-US" sz="2000" dirty="0">
                <a:latin typeface="Times New Roman" pitchFamily="18" charset="0"/>
                <a:cs typeface="Times New Roman" pitchFamily="18" charset="0"/>
              </a:rPr>
              <a:t>the southwest corner  </a:t>
            </a:r>
            <a:r>
              <a:rPr lang="en-HK" sz="2000" dirty="0">
                <a:latin typeface="Times New Roman" pitchFamily="18" charset="0"/>
                <a:cs typeface="Times New Roman" pitchFamily="18" charset="0"/>
              </a:rPr>
              <a:t>(24.00°S, 174.00°E) to </a:t>
            </a:r>
            <a:r>
              <a:rPr lang="en-US" sz="2000" dirty="0">
                <a:latin typeface="Times New Roman" pitchFamily="18" charset="0"/>
                <a:cs typeface="Times New Roman" pitchFamily="18" charset="0"/>
              </a:rPr>
              <a:t>the northeast corner  </a:t>
            </a:r>
            <a:r>
              <a:rPr lang="en-HK" sz="2000" dirty="0">
                <a:latin typeface="Times New Roman" pitchFamily="18" charset="0"/>
                <a:cs typeface="Times New Roman" pitchFamily="18" charset="0"/>
              </a:rPr>
              <a:t>(16.00°S, </a:t>
            </a:r>
            <a:r>
              <a:rPr lang="en-US" sz="2000" dirty="0">
                <a:latin typeface="Times New Roman" pitchFamily="18" charset="0"/>
                <a:cs typeface="Times New Roman" pitchFamily="18" charset="0"/>
              </a:rPr>
              <a:t>180.00°E)</a:t>
            </a:r>
            <a:endParaRPr lang="en-HK" sz="2000" dirty="0">
              <a:latin typeface="Times New Roman" pitchFamily="18" charset="0"/>
              <a:cs typeface="Times New Roman" pitchFamily="18" charset="0"/>
            </a:endParaRPr>
          </a:p>
          <a:p>
            <a:pPr marL="342900" indent="-342900">
              <a:lnSpc>
                <a:spcPct val="150000"/>
              </a:lnSpc>
              <a:buFont typeface="Arial" panose="020B0604020202020204" pitchFamily="34" charset="0"/>
              <a:buChar char="•"/>
            </a:pPr>
            <a:r>
              <a:rPr lang="en-HK" sz="2000" dirty="0">
                <a:latin typeface="Times New Roman" pitchFamily="18" charset="0"/>
                <a:cs typeface="Times New Roman" pitchFamily="18" charset="0"/>
              </a:rPr>
              <a:t>Aim: Cable path from Start Node (17.70°S, 177.40°E) to End Node (23.50°S, 174.30°E)</a:t>
            </a:r>
            <a:endParaRPr lang="en-US" sz="2000" dirty="0">
              <a:latin typeface="Times New Roman" pitchFamily="18" charset="0"/>
              <a:cs typeface="Times New Roman" pitchFamily="18" charset="0"/>
            </a:endParaRPr>
          </a:p>
        </p:txBody>
      </p:sp>
      <p:sp>
        <p:nvSpPr>
          <p:cNvPr id="7" name="Rectangle 6"/>
          <p:cNvSpPr/>
          <p:nvPr/>
        </p:nvSpPr>
        <p:spPr>
          <a:xfrm>
            <a:off x="3093899" y="5869231"/>
            <a:ext cx="2660857" cy="307777"/>
          </a:xfrm>
          <a:prstGeom prst="rect">
            <a:avLst/>
          </a:prstGeom>
        </p:spPr>
        <p:txBody>
          <a:bodyPr wrap="none">
            <a:spAutoFit/>
          </a:bodyPr>
          <a:lstStyle/>
          <a:p>
            <a:r>
              <a:rPr lang="en-US" sz="1400" dirty="0">
                <a:latin typeface="Times New Roman" pitchFamily="18" charset="0"/>
                <a:cs typeface="Times New Roman" pitchFamily="18" charset="0"/>
              </a:rPr>
              <a:t>Geography. Source: Google Earth.</a:t>
            </a:r>
          </a:p>
        </p:txBody>
      </p:sp>
      <p:sp>
        <p:nvSpPr>
          <p:cNvPr id="9" name="Title 1"/>
          <p:cNvSpPr txBox="1">
            <a:spLocks/>
          </p:cNvSpPr>
          <p:nvPr/>
        </p:nvSpPr>
        <p:spPr>
          <a:xfrm>
            <a:off x="344119" y="226336"/>
            <a:ext cx="8507392" cy="720930"/>
          </a:xfrm>
          <a:prstGeom prst="rect">
            <a:avLst/>
          </a:prstGeom>
        </p:spPr>
        <p:txBody>
          <a:bodyPr/>
          <a:lstStyle>
            <a:lvl1pPr algn="ctr" defTabSz="914400" rtl="0" eaLnBrk="1" latinLnBrk="0" hangingPunct="1">
              <a:lnSpc>
                <a:spcPct val="90000"/>
              </a:lnSpc>
              <a:spcBef>
                <a:spcPct val="0"/>
              </a:spcBef>
              <a:buNone/>
              <a:defRPr sz="3600" b="1" kern="1200">
                <a:solidFill>
                  <a:srgbClr val="C00000"/>
                </a:solidFill>
                <a:effectLst>
                  <a:outerShdw blurRad="38100" dist="38100" dir="2700000" algn="tl">
                    <a:srgbClr val="000000">
                      <a:alpha val="43137"/>
                    </a:srgbClr>
                  </a:outerShdw>
                </a:effectLst>
                <a:latin typeface="+mj-lt"/>
                <a:ea typeface="+mj-ea"/>
                <a:cs typeface="+mj-cs"/>
              </a:defRPr>
            </a:lvl1pPr>
          </a:lstStyle>
          <a:p>
            <a:r>
              <a:rPr lang="en-US" altLang="zh-CN" dirty="0"/>
              <a:t>Numerical results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0463" y="3276018"/>
            <a:ext cx="2033896" cy="2562928"/>
          </a:xfrm>
          <a:prstGeom prst="rect">
            <a:avLst/>
          </a:prstGeom>
        </p:spPr>
      </p:pic>
      <p:pic>
        <p:nvPicPr>
          <p:cNvPr id="11" name="Picture 10"/>
          <p:cNvPicPr>
            <a:picLocks noChangeAspect="1"/>
          </p:cNvPicPr>
          <p:nvPr/>
        </p:nvPicPr>
        <p:blipFill>
          <a:blip r:embed="rId4"/>
          <a:stretch>
            <a:fillRect/>
          </a:stretch>
        </p:blipFill>
        <p:spPr>
          <a:xfrm>
            <a:off x="5754756" y="3276018"/>
            <a:ext cx="2584341" cy="2747102"/>
          </a:xfrm>
          <a:prstGeom prst="rect">
            <a:avLst/>
          </a:prstGeom>
        </p:spPr>
      </p:pic>
      <p:sp>
        <p:nvSpPr>
          <p:cNvPr id="12" name="Rectangle 11"/>
          <p:cNvSpPr/>
          <p:nvPr/>
        </p:nvSpPr>
        <p:spPr>
          <a:xfrm>
            <a:off x="6597182" y="5931106"/>
            <a:ext cx="1226618" cy="307777"/>
          </a:xfrm>
          <a:prstGeom prst="rect">
            <a:avLst/>
          </a:prstGeom>
        </p:spPr>
        <p:txBody>
          <a:bodyPr wrap="none">
            <a:spAutoFit/>
          </a:bodyPr>
          <a:lstStyle/>
          <a:p>
            <a:r>
              <a:rPr lang="en-US" sz="1400" dirty="0">
                <a:latin typeface="Times New Roman" pitchFamily="18" charset="0"/>
                <a:cs typeface="Times New Roman" pitchFamily="18" charset="0"/>
              </a:rPr>
              <a:t>Elevation map</a:t>
            </a:r>
          </a:p>
        </p:txBody>
      </p:sp>
      <p:sp>
        <p:nvSpPr>
          <p:cNvPr id="2" name="Slide Number Placeholder 1"/>
          <p:cNvSpPr>
            <a:spLocks noGrp="1"/>
          </p:cNvSpPr>
          <p:nvPr>
            <p:ph type="sldNum" sz="quarter" idx="12"/>
          </p:nvPr>
        </p:nvSpPr>
        <p:spPr/>
        <p:txBody>
          <a:bodyPr/>
          <a:lstStyle/>
          <a:p>
            <a:fld id="{F2040A06-A54A-4E73-863C-C49DEF3221D9}" type="slidenum">
              <a:rPr lang="en-HK" smtClean="0"/>
              <a:t>28</a:t>
            </a:fld>
            <a:endParaRPr lang="en-HK"/>
          </a:p>
        </p:txBody>
      </p:sp>
    </p:spTree>
    <p:extLst>
      <p:ext uri="{BB962C8B-B14F-4D97-AF65-F5344CB8AC3E}">
        <p14:creationId xmlns:p14="http://schemas.microsoft.com/office/powerpoint/2010/main" val="20969145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344120" y="1120260"/>
                <a:ext cx="7595024" cy="1883657"/>
              </a:xfrm>
              <a:prstGeom prst="rect">
                <a:avLst/>
              </a:prstGeom>
            </p:spPr>
            <p:txBody>
              <a:bodyPr wrap="square">
                <a:spAutoFit/>
              </a:bodyPr>
              <a:lstStyle/>
              <a:p>
                <a:pPr marL="285750" indent="-285750">
                  <a:lnSpc>
                    <a:spcPct val="150000"/>
                  </a:lnSpc>
                  <a:buFont typeface="Arial" panose="020B0604020202020204" pitchFamily="34" charset="0"/>
                  <a:buChar char="•"/>
                </a:pPr>
                <a:r>
                  <a:rPr lang="en-US" sz="2000" dirty="0">
                    <a:latin typeface="Times New Roman" pitchFamily="18" charset="0"/>
                    <a:cs typeface="Times New Roman" pitchFamily="18" charset="0"/>
                  </a:rPr>
                  <a:t>U.S. Geological Survey (USGS)</a:t>
                </a:r>
                <a:r>
                  <a:rPr lang="en-HK" sz="2000" dirty="0">
                    <a:latin typeface="Times New Roman" pitchFamily="18" charset="0"/>
                    <a:cs typeface="Times New Roman" pitchFamily="18" charset="0"/>
                  </a:rPr>
                  <a:t> earthquake hazard assessment data (PGA, 2% in 50 years)</a:t>
                </a:r>
                <a:endParaRPr lang="en-US" sz="2000" dirty="0">
                  <a:latin typeface="Times New Roman" pitchFamily="18" charset="0"/>
                  <a:cs typeface="Times New Roman" pitchFamily="18" charset="0"/>
                </a:endParaRPr>
              </a:p>
              <a:p>
                <a:pPr marL="285750" indent="-285750">
                  <a:lnSpc>
                    <a:spcPct val="150000"/>
                  </a:lnSpc>
                  <a:buFont typeface="Arial" panose="020B0604020202020204" pitchFamily="34" charset="0"/>
                  <a:buChar char="•"/>
                </a:pPr>
                <a:r>
                  <a:rPr lang="en-US" sz="2000" dirty="0">
                    <a:latin typeface="Times New Roman" pitchFamily="18" charset="0"/>
                    <a:cs typeface="Times New Roman" pitchFamily="18" charset="0"/>
                  </a:rPr>
                  <a:t>Convert PGA to PGV by </a:t>
                </a:r>
              </a:p>
              <a:p>
                <a:pPr>
                  <a:lnSpc>
                    <a:spcPct val="150000"/>
                  </a:lnSpc>
                </a:pPr>
                <a:r>
                  <a:rPr lang="en-US" sz="2000" dirty="0">
                    <a:latin typeface="Times New Roman" pitchFamily="18" charset="0"/>
                    <a:cs typeface="Times New Roman" pitchFamily="18" charset="0"/>
                  </a:rPr>
                  <a:t>    </a:t>
                </a:r>
                <a14:m>
                  <m:oMath xmlns:m="http://schemas.openxmlformats.org/officeDocument/2006/math">
                    <m:sSub>
                      <m:sSubPr>
                        <m:ctrlPr>
                          <a:rPr lang="en-US" sz="2000" i="1" smtClean="0">
                            <a:latin typeface="Cambria Math" panose="02040503050406030204" pitchFamily="18" charset="0"/>
                            <a:cs typeface="Times New Roman" pitchFamily="18" charset="0"/>
                          </a:rPr>
                        </m:ctrlPr>
                      </m:sSubPr>
                      <m:e>
                        <m:r>
                          <m:rPr>
                            <m:sty m:val="p"/>
                          </m:rPr>
                          <a:rPr lang="en-US" sz="2000" b="0" i="0" smtClean="0">
                            <a:latin typeface="Cambria Math" panose="02040503050406030204" pitchFamily="18" charset="0"/>
                            <a:cs typeface="Times New Roman" pitchFamily="18" charset="0"/>
                          </a:rPr>
                          <m:t>log</m:t>
                        </m:r>
                      </m:e>
                      <m:sub>
                        <m:r>
                          <a:rPr lang="en-US" sz="2000" b="0" i="1" smtClean="0">
                            <a:latin typeface="Cambria Math" panose="02040503050406030204" pitchFamily="18" charset="0"/>
                            <a:cs typeface="Times New Roman" pitchFamily="18" charset="0"/>
                          </a:rPr>
                          <m:t>10</m:t>
                        </m:r>
                      </m:sub>
                    </m:sSub>
                    <m:d>
                      <m:dPr>
                        <m:ctrlPr>
                          <a:rPr lang="en-US" sz="2000" b="0" i="1" smtClean="0">
                            <a:latin typeface="Cambria Math" panose="02040503050406030204" pitchFamily="18" charset="0"/>
                            <a:cs typeface="Times New Roman" pitchFamily="18" charset="0"/>
                          </a:rPr>
                        </m:ctrlPr>
                      </m:dPr>
                      <m:e>
                        <m:r>
                          <m:rPr>
                            <m:sty m:val="p"/>
                          </m:rPr>
                          <a:rPr lang="en-US" sz="2000" b="0" i="0" smtClean="0">
                            <a:latin typeface="Cambria Math" panose="02040503050406030204" pitchFamily="18" charset="0"/>
                            <a:cs typeface="Times New Roman" pitchFamily="18" charset="0"/>
                          </a:rPr>
                          <m:t>PGV</m:t>
                        </m:r>
                      </m:e>
                    </m:d>
                    <m:r>
                      <a:rPr lang="en-US" sz="2000" b="0" i="1" smtClean="0">
                        <a:latin typeface="Cambria Math" panose="02040503050406030204" pitchFamily="18" charset="0"/>
                        <a:cs typeface="Times New Roman" pitchFamily="18" charset="0"/>
                      </a:rPr>
                      <m:t>=1.0548 </m:t>
                    </m:r>
                    <m:r>
                      <a:rPr lang="en-US" sz="2000" b="0" i="1" smtClean="0">
                        <a:latin typeface="Cambria Math" panose="02040503050406030204" pitchFamily="18" charset="0"/>
                        <a:ea typeface="Cambria Math" panose="02040503050406030204" pitchFamily="18" charset="0"/>
                        <a:cs typeface="Times New Roman" pitchFamily="18" charset="0"/>
                      </a:rPr>
                      <m:t>×</m:t>
                    </m:r>
                    <m:sSub>
                      <m:sSubPr>
                        <m:ctrlPr>
                          <a:rPr lang="en-US" sz="2000" b="0" i="1" smtClean="0">
                            <a:latin typeface="Cambria Math" panose="02040503050406030204" pitchFamily="18" charset="0"/>
                            <a:ea typeface="Cambria Math" panose="02040503050406030204" pitchFamily="18" charset="0"/>
                            <a:cs typeface="Times New Roman" pitchFamily="18" charset="0"/>
                          </a:rPr>
                        </m:ctrlPr>
                      </m:sSubPr>
                      <m:e>
                        <m:r>
                          <m:rPr>
                            <m:sty m:val="p"/>
                          </m:rPr>
                          <a:rPr lang="en-US" sz="2000" b="0" i="0" smtClean="0">
                            <a:latin typeface="Cambria Math" panose="02040503050406030204" pitchFamily="18" charset="0"/>
                            <a:ea typeface="Cambria Math" panose="02040503050406030204" pitchFamily="18" charset="0"/>
                            <a:cs typeface="Times New Roman" pitchFamily="18" charset="0"/>
                          </a:rPr>
                          <m:t>log</m:t>
                        </m:r>
                      </m:e>
                      <m:sub>
                        <m:r>
                          <a:rPr lang="en-US" sz="2000" b="0" i="1" smtClean="0">
                            <a:latin typeface="Cambria Math" panose="02040503050406030204" pitchFamily="18" charset="0"/>
                            <a:ea typeface="Cambria Math" panose="02040503050406030204" pitchFamily="18" charset="0"/>
                            <a:cs typeface="Times New Roman" pitchFamily="18" charset="0"/>
                          </a:rPr>
                          <m:t>10</m:t>
                        </m:r>
                      </m:sub>
                    </m:sSub>
                    <m:d>
                      <m:dPr>
                        <m:ctrlPr>
                          <a:rPr lang="en-US" sz="2000" b="0" i="1" smtClean="0">
                            <a:latin typeface="Cambria Math" panose="02040503050406030204" pitchFamily="18" charset="0"/>
                            <a:ea typeface="Cambria Math" panose="02040503050406030204" pitchFamily="18" charset="0"/>
                            <a:cs typeface="Times New Roman" pitchFamily="18" charset="0"/>
                          </a:rPr>
                        </m:ctrlPr>
                      </m:dPr>
                      <m:e>
                        <m:r>
                          <m:rPr>
                            <m:sty m:val="p"/>
                          </m:rPr>
                          <a:rPr lang="en-US" sz="2000" b="0" i="0" smtClean="0">
                            <a:latin typeface="Cambria Math" panose="02040503050406030204" pitchFamily="18" charset="0"/>
                            <a:ea typeface="Cambria Math" panose="02040503050406030204" pitchFamily="18" charset="0"/>
                            <a:cs typeface="Times New Roman" pitchFamily="18" charset="0"/>
                          </a:rPr>
                          <m:t>PGA</m:t>
                        </m:r>
                      </m:e>
                    </m:d>
                    <m:r>
                      <a:rPr lang="en-US" sz="2000" b="0" i="1" smtClean="0">
                        <a:latin typeface="Cambria Math" panose="02040503050406030204" pitchFamily="18" charset="0"/>
                        <a:ea typeface="Cambria Math" panose="02040503050406030204" pitchFamily="18" charset="0"/>
                        <a:cs typeface="Times New Roman" pitchFamily="18" charset="0"/>
                      </a:rPr>
                      <m:t>−1.1556</m:t>
                    </m:r>
                  </m:oMath>
                </a14:m>
                <a:endParaRPr lang="en-US" altLang="zh-CN" sz="2000" dirty="0">
                  <a:latin typeface="Times New Roman" panose="02020603050405020304" pitchFamily="18"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44120" y="1120260"/>
                <a:ext cx="7595024" cy="1883657"/>
              </a:xfrm>
              <a:prstGeom prst="rect">
                <a:avLst/>
              </a:prstGeom>
              <a:blipFill>
                <a:blip r:embed="rId3"/>
                <a:stretch>
                  <a:fillRect l="-722" b="-2589"/>
                </a:stretch>
              </a:blipFill>
            </p:spPr>
            <p:txBody>
              <a:bodyPr/>
              <a:lstStyle/>
              <a:p>
                <a:r>
                  <a:rPr lang="zh-TW" altLang="en-US">
                    <a:noFill/>
                  </a:rPr>
                  <a:t> </a:t>
                </a:r>
              </a:p>
            </p:txBody>
          </p:sp>
        </mc:Fallback>
      </mc:AlternateContent>
      <p:sp>
        <p:nvSpPr>
          <p:cNvPr id="6" name="Rectangle 5"/>
          <p:cNvSpPr/>
          <p:nvPr/>
        </p:nvSpPr>
        <p:spPr>
          <a:xfrm>
            <a:off x="6641481" y="5621077"/>
            <a:ext cx="1771575" cy="307777"/>
          </a:xfrm>
          <a:prstGeom prst="rect">
            <a:avLst/>
          </a:prstGeom>
        </p:spPr>
        <p:txBody>
          <a:bodyPr wrap="none">
            <a:spAutoFit/>
          </a:bodyPr>
          <a:lstStyle/>
          <a:p>
            <a:r>
              <a:rPr lang="en-US" sz="1400" dirty="0">
                <a:latin typeface="Times New Roman" pitchFamily="18" charset="0"/>
                <a:cs typeface="Times New Roman" pitchFamily="18" charset="0"/>
              </a:rPr>
              <a:t>PGV map (unit: cm/s)</a:t>
            </a:r>
          </a:p>
        </p:txBody>
      </p:sp>
      <p:sp>
        <p:nvSpPr>
          <p:cNvPr id="9" name="Title 1"/>
          <p:cNvSpPr txBox="1">
            <a:spLocks/>
          </p:cNvSpPr>
          <p:nvPr/>
        </p:nvSpPr>
        <p:spPr>
          <a:xfrm>
            <a:off x="344119" y="226336"/>
            <a:ext cx="8507392" cy="720930"/>
          </a:xfrm>
          <a:prstGeom prst="rect">
            <a:avLst/>
          </a:prstGeom>
        </p:spPr>
        <p:txBody>
          <a:bodyPr/>
          <a:lstStyle>
            <a:lvl1pPr algn="ctr" defTabSz="914400" rtl="0" eaLnBrk="1" latinLnBrk="0" hangingPunct="1">
              <a:lnSpc>
                <a:spcPct val="90000"/>
              </a:lnSpc>
              <a:spcBef>
                <a:spcPct val="0"/>
              </a:spcBef>
              <a:buNone/>
              <a:defRPr sz="3600" b="1" kern="1200">
                <a:solidFill>
                  <a:srgbClr val="C00000"/>
                </a:solidFill>
                <a:effectLst>
                  <a:outerShdw blurRad="38100" dist="38100" dir="2700000" algn="tl">
                    <a:srgbClr val="000000">
                      <a:alpha val="43137"/>
                    </a:srgbClr>
                  </a:outerShdw>
                </a:effectLst>
                <a:latin typeface="+mj-lt"/>
                <a:ea typeface="+mj-ea"/>
                <a:cs typeface="+mj-cs"/>
              </a:defRPr>
            </a:lvl1pPr>
          </a:lstStyle>
          <a:p>
            <a:r>
              <a:rPr lang="en-US" altLang="zh-CN" dirty="0"/>
              <a:t>Numerical results</a:t>
            </a:r>
            <a:endParaRPr lang="en-US" dirty="0"/>
          </a:p>
        </p:txBody>
      </p:sp>
      <p:pic>
        <p:nvPicPr>
          <p:cNvPr id="7" name="Picture 6"/>
          <p:cNvPicPr>
            <a:picLocks noChangeAspect="1"/>
          </p:cNvPicPr>
          <p:nvPr/>
        </p:nvPicPr>
        <p:blipFill>
          <a:blip r:embed="rId4"/>
          <a:stretch>
            <a:fillRect/>
          </a:stretch>
        </p:blipFill>
        <p:spPr>
          <a:xfrm>
            <a:off x="5955508" y="2054017"/>
            <a:ext cx="2957203" cy="3406399"/>
          </a:xfrm>
          <a:prstGeom prst="rect">
            <a:avLst/>
          </a:prstGeom>
        </p:spPr>
      </p:pic>
      <p:sp>
        <p:nvSpPr>
          <p:cNvPr id="3" name="Slide Number Placeholder 2"/>
          <p:cNvSpPr>
            <a:spLocks noGrp="1"/>
          </p:cNvSpPr>
          <p:nvPr>
            <p:ph type="sldNum" sz="quarter" idx="12"/>
          </p:nvPr>
        </p:nvSpPr>
        <p:spPr/>
        <p:txBody>
          <a:bodyPr/>
          <a:lstStyle/>
          <a:p>
            <a:fld id="{F2040A06-A54A-4E73-863C-C49DEF3221D9}" type="slidenum">
              <a:rPr lang="en-HK" smtClean="0"/>
              <a:t>29</a:t>
            </a:fld>
            <a:endParaRPr lang="en-HK"/>
          </a:p>
        </p:txBody>
      </p:sp>
    </p:spTree>
    <p:extLst>
      <p:ext uri="{BB962C8B-B14F-4D97-AF65-F5344CB8AC3E}">
        <p14:creationId xmlns:p14="http://schemas.microsoft.com/office/powerpoint/2010/main" val="2226347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65909" y="6000750"/>
            <a:ext cx="259080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Source: www.makai.com</a:t>
            </a:r>
          </a:p>
        </p:txBody>
      </p:sp>
      <p:pic>
        <p:nvPicPr>
          <p:cNvPr id="2" name="slide1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6519" y="958081"/>
            <a:ext cx="8756822" cy="5042669"/>
          </a:xfrm>
          <a:prstGeom prst="rect">
            <a:avLst/>
          </a:prstGeom>
        </p:spPr>
      </p:pic>
      <p:sp>
        <p:nvSpPr>
          <p:cNvPr id="3" name="TextBox 2"/>
          <p:cNvSpPr txBox="1"/>
          <p:nvPr/>
        </p:nvSpPr>
        <p:spPr>
          <a:xfrm>
            <a:off x="668754" y="129638"/>
            <a:ext cx="7790018" cy="76944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eaLnBrk="0" hangingPunct="0">
              <a:defRPr sz="4400">
                <a:latin typeface="Times New Roman" panose="02020603050405020304" pitchFamily="18" charset="0"/>
                <a:ea typeface="+mj-ea"/>
                <a:cs typeface="Times New Roman" panose="02020603050405020304" pitchFamily="18" charset="0"/>
              </a:defRPr>
            </a:lvl1pPr>
            <a:lvl2pPr algn="ctr" eaLnBrk="0" hangingPunct="0">
              <a:defRPr sz="4400"/>
            </a:lvl2pPr>
            <a:lvl3pPr algn="ctr" eaLnBrk="0" hangingPunct="0">
              <a:defRPr sz="4400"/>
            </a:lvl3pPr>
            <a:lvl4pPr algn="ctr" eaLnBrk="0" hangingPunct="0">
              <a:defRPr sz="4400"/>
            </a:lvl4pPr>
            <a:lvl5pPr algn="ctr" eaLnBrk="0" hangingPunct="0">
              <a:defRPr sz="4400"/>
            </a:lvl5pPr>
            <a:lvl6pPr marL="457200" algn="ctr" fontAlgn="base">
              <a:spcBef>
                <a:spcPct val="0"/>
              </a:spcBef>
              <a:spcAft>
                <a:spcPct val="0"/>
              </a:spcAft>
              <a:defRPr sz="4400"/>
            </a:lvl6pPr>
            <a:lvl7pPr marL="914400" algn="ctr" fontAlgn="base">
              <a:spcBef>
                <a:spcPct val="0"/>
              </a:spcBef>
              <a:spcAft>
                <a:spcPct val="0"/>
              </a:spcAft>
              <a:defRPr sz="4400"/>
            </a:lvl7pPr>
            <a:lvl8pPr marL="1371600" algn="ctr" fontAlgn="base">
              <a:spcBef>
                <a:spcPct val="0"/>
              </a:spcBef>
              <a:spcAft>
                <a:spcPct val="0"/>
              </a:spcAft>
              <a:defRPr sz="4400"/>
            </a:lvl8pPr>
            <a:lvl9pPr marL="1828800" algn="ctr" fontAlgn="base">
              <a:spcBef>
                <a:spcPct val="0"/>
              </a:spcBef>
              <a:spcAft>
                <a:spcPct val="0"/>
              </a:spcAft>
              <a:defRPr sz="4400"/>
            </a:lvl9pPr>
          </a:lstStyle>
          <a:p>
            <a:r>
              <a:rPr lang="en-US" sz="3600" b="1" dirty="0">
                <a:solidFill>
                  <a:srgbClr val="C00000"/>
                </a:solidFill>
                <a:effectLst>
                  <a:outerShdw blurRad="38100" dist="38100" dir="2700000" algn="tl">
                    <a:srgbClr val="000000">
                      <a:alpha val="43137"/>
                    </a:srgbClr>
                  </a:outerShdw>
                </a:effectLst>
              </a:rPr>
              <a:t>Telecom cables around the world</a:t>
            </a:r>
          </a:p>
        </p:txBody>
      </p:sp>
      <p:sp>
        <p:nvSpPr>
          <p:cNvPr id="4" name="Slide Number Placeholder 3"/>
          <p:cNvSpPr>
            <a:spLocks noGrp="1"/>
          </p:cNvSpPr>
          <p:nvPr>
            <p:ph type="sldNum" sz="quarter" idx="12"/>
          </p:nvPr>
        </p:nvSpPr>
        <p:spPr/>
        <p:txBody>
          <a:bodyPr/>
          <a:lstStyle/>
          <a:p>
            <a:fld id="{F2040A06-A54A-4E73-863C-C49DEF3221D9}" type="slidenum">
              <a:rPr lang="en-HK" smtClean="0"/>
              <a:t>3</a:t>
            </a:fld>
            <a:endParaRPr lang="en-HK"/>
          </a:p>
        </p:txBody>
      </p:sp>
    </p:spTree>
    <p:extLst>
      <p:ext uri="{BB962C8B-B14F-4D97-AF65-F5344CB8AC3E}">
        <p14:creationId xmlns:p14="http://schemas.microsoft.com/office/powerpoint/2010/main" val="4348786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mute="1">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187600" y="1543438"/>
                <a:ext cx="8956400" cy="3730317"/>
              </a:xfrm>
              <a:prstGeom prst="rect">
                <a:avLst/>
              </a:prstGeom>
            </p:spPr>
            <p:txBody>
              <a:bodyPr wrap="square">
                <a:spAutoFit/>
              </a:bodyPr>
              <a:lstStyle/>
              <a:p>
                <a:pPr marL="342900" indent="-342900">
                  <a:lnSpc>
                    <a:spcPct val="150000"/>
                  </a:lnSpc>
                  <a:buFont typeface="Arial" panose="020B0604020202020204" pitchFamily="34" charset="0"/>
                  <a:buChar char="•"/>
                </a:pPr>
                <a:r>
                  <a:rPr lang="en-HK" sz="2000" dirty="0">
                    <a:latin typeface="Times New Roman" pitchFamily="18" charset="0"/>
                    <a:cs typeface="Times New Roman" pitchFamily="18" charset="0"/>
                  </a:rPr>
                  <a:t>Elevation data: spatial resolution </a:t>
                </a:r>
                <a14:m>
                  <m:oMath xmlns:m="http://schemas.openxmlformats.org/officeDocument/2006/math">
                    <m:sSup>
                      <m:sSupPr>
                        <m:ctrlPr>
                          <a:rPr lang="en-US" altLang="zh-CN" sz="2000" i="1">
                            <a:latin typeface="Cambria Math" panose="02040503050406030204" pitchFamily="18" charset="0"/>
                            <a:ea typeface="Cambria Math" panose="02040503050406030204" pitchFamily="18" charset="0"/>
                            <a:cs typeface="Times New Roman" pitchFamily="18" charset="0"/>
                          </a:rPr>
                        </m:ctrlPr>
                      </m:sSupPr>
                      <m:e>
                        <m:r>
                          <m:rPr>
                            <m:nor/>
                          </m:rPr>
                          <a:rPr lang="en-HK" sz="2000" dirty="0">
                            <a:latin typeface="Times New Roman" pitchFamily="18" charset="0"/>
                            <a:cs typeface="Times New Roman" pitchFamily="18" charset="0"/>
                          </a:rPr>
                          <m:t>0.0083</m:t>
                        </m:r>
                      </m:e>
                      <m:sup>
                        <m:r>
                          <a:rPr lang="en-US" altLang="zh-CN" sz="2000" i="1">
                            <a:latin typeface="Cambria Math" panose="02040503050406030204" pitchFamily="18" charset="0"/>
                            <a:ea typeface="Cambria Math" panose="02040503050406030204" pitchFamily="18" charset="0"/>
                            <a:cs typeface="Times New Roman" pitchFamily="18" charset="0"/>
                          </a:rPr>
                          <m:t>∘</m:t>
                        </m:r>
                      </m:sup>
                    </m:sSup>
                  </m:oMath>
                </a14:m>
                <a:r>
                  <a:rPr lang="en-US" altLang="zh-CN" sz="2000" dirty="0">
                    <a:latin typeface="Times New Roman" pitchFamily="18" charset="0"/>
                    <a:cs typeface="Times New Roman" pitchFamily="18" charset="0"/>
                  </a:rPr>
                  <a:t>.</a:t>
                </a:r>
              </a:p>
              <a:p>
                <a:pPr marL="342900" indent="-342900">
                  <a:lnSpc>
                    <a:spcPct val="150000"/>
                  </a:lnSpc>
                  <a:buFont typeface="Arial" panose="020B0604020202020204" pitchFamily="34" charset="0"/>
                  <a:buChar char="•"/>
                </a:pPr>
                <a:r>
                  <a:rPr lang="en-US" sz="2000" dirty="0">
                    <a:latin typeface="Times New Roman" pitchFamily="18" charset="0"/>
                    <a:cs typeface="Times New Roman" pitchFamily="18" charset="0"/>
                  </a:rPr>
                  <a:t>PGA data: spatial resolution </a:t>
                </a:r>
                <a14:m>
                  <m:oMath xmlns:m="http://schemas.openxmlformats.org/officeDocument/2006/math">
                    <m:sSup>
                      <m:sSupPr>
                        <m:ctrlPr>
                          <a:rPr lang="en-US" altLang="zh-CN" sz="2000" i="1">
                            <a:latin typeface="Cambria Math" panose="02040503050406030204" pitchFamily="18" charset="0"/>
                            <a:ea typeface="Cambria Math" panose="02040503050406030204" pitchFamily="18" charset="0"/>
                            <a:cs typeface="Times New Roman" pitchFamily="18" charset="0"/>
                          </a:rPr>
                        </m:ctrlPr>
                      </m:sSupPr>
                      <m:e>
                        <m:r>
                          <m:rPr>
                            <m:nor/>
                          </m:rPr>
                          <a:rPr lang="en-HK" sz="2000" dirty="0">
                            <a:latin typeface="Times New Roman" pitchFamily="18" charset="0"/>
                            <a:cs typeface="Times New Roman" pitchFamily="18" charset="0"/>
                          </a:rPr>
                          <m:t>0.0</m:t>
                        </m:r>
                        <m:r>
                          <a:rPr lang="en-US" sz="2000" b="0" i="1" dirty="0" smtClean="0">
                            <a:latin typeface="Cambria Math" panose="02040503050406030204" pitchFamily="18" charset="0"/>
                            <a:cs typeface="Times New Roman" pitchFamily="18" charset="0"/>
                          </a:rPr>
                          <m:t>5</m:t>
                        </m:r>
                      </m:e>
                      <m:sup>
                        <m:r>
                          <a:rPr lang="en-US" altLang="zh-CN" sz="2000" i="1">
                            <a:latin typeface="Cambria Math" panose="02040503050406030204" pitchFamily="18" charset="0"/>
                            <a:ea typeface="Cambria Math" panose="02040503050406030204" pitchFamily="18" charset="0"/>
                            <a:cs typeface="Times New Roman" pitchFamily="18" charset="0"/>
                          </a:rPr>
                          <m:t>∘</m:t>
                        </m:r>
                      </m:sup>
                    </m:sSup>
                  </m:oMath>
                </a14:m>
                <a:r>
                  <a:rPr lang="en-US" altLang="zh-CN" sz="2000" dirty="0">
                    <a:latin typeface="Times New Roman" pitchFamily="18" charset="0"/>
                    <a:cs typeface="Times New Roman" pitchFamily="18" charset="0"/>
                  </a:rPr>
                  <a:t>.</a:t>
                </a:r>
              </a:p>
              <a:p>
                <a:pPr marL="342900" indent="-342900">
                  <a:lnSpc>
                    <a:spcPct val="150000"/>
                  </a:lnSpc>
                  <a:buFont typeface="Arial" panose="020B0604020202020204" pitchFamily="34" charset="0"/>
                  <a:buChar char="•"/>
                </a:pPr>
                <a:r>
                  <a:rPr lang="en-HK" sz="2000" dirty="0">
                    <a:latin typeface="Times New Roman" pitchFamily="18" charset="0"/>
                    <a:cs typeface="Times New Roman" pitchFamily="18" charset="0"/>
                  </a:rPr>
                  <a:t>Due to the different resolutions, PGA data is interpolated to make its resolution to be </a:t>
                </a:r>
                <a14:m>
                  <m:oMath xmlns:m="http://schemas.openxmlformats.org/officeDocument/2006/math">
                    <m:sSup>
                      <m:sSupPr>
                        <m:ctrlPr>
                          <a:rPr lang="en-US" altLang="zh-CN" sz="2000" i="1" smtClean="0">
                            <a:latin typeface="Cambria Math" panose="02040503050406030204" pitchFamily="18" charset="0"/>
                            <a:ea typeface="Cambria Math" panose="02040503050406030204" pitchFamily="18" charset="0"/>
                            <a:cs typeface="Times New Roman" pitchFamily="18" charset="0"/>
                          </a:rPr>
                        </m:ctrlPr>
                      </m:sSupPr>
                      <m:e>
                        <m:r>
                          <m:rPr>
                            <m:nor/>
                          </m:rPr>
                          <a:rPr lang="en-HK" sz="2000" dirty="0">
                            <a:latin typeface="Times New Roman" pitchFamily="18" charset="0"/>
                            <a:cs typeface="Times New Roman" pitchFamily="18" charset="0"/>
                          </a:rPr>
                          <m:t>0.0083</m:t>
                        </m:r>
                      </m:e>
                      <m:sup>
                        <m:r>
                          <a:rPr lang="en-US" altLang="zh-CN" sz="2000" i="1">
                            <a:latin typeface="Cambria Math" panose="02040503050406030204" pitchFamily="18" charset="0"/>
                            <a:ea typeface="Cambria Math" panose="02040503050406030204" pitchFamily="18" charset="0"/>
                            <a:cs typeface="Times New Roman" pitchFamily="18" charset="0"/>
                          </a:rPr>
                          <m:t>∘</m:t>
                        </m:r>
                      </m:sup>
                    </m:sSup>
                  </m:oMath>
                </a14:m>
                <a:r>
                  <a:rPr lang="en-US" altLang="zh-CN" sz="2000" dirty="0">
                    <a:latin typeface="Times New Roman" pitchFamily="18" charset="0"/>
                    <a:cs typeface="Times New Roman" pitchFamily="18" charset="0"/>
                  </a:rPr>
                  <a:t>.</a:t>
                </a:r>
                <a:endParaRPr lang="en-HK" sz="2000" dirty="0">
                  <a:latin typeface="Times New Roman" pitchFamily="18" charset="0"/>
                  <a:cs typeface="Times New Roman" pitchFamily="18" charset="0"/>
                </a:endParaRPr>
              </a:p>
              <a:p>
                <a:pPr marL="342900" indent="-342900">
                  <a:lnSpc>
                    <a:spcPct val="150000"/>
                  </a:lnSpc>
                  <a:buFont typeface="Arial" panose="020B0604020202020204" pitchFamily="34" charset="0"/>
                  <a:buChar char="•"/>
                </a:pPr>
                <a:r>
                  <a:rPr lang="en-HK" sz="2000" dirty="0">
                    <a:latin typeface="Times New Roman" pitchFamily="18" charset="0"/>
                    <a:cs typeface="Times New Roman" pitchFamily="18" charset="0"/>
                  </a:rPr>
                  <a:t>Coordinate transformation: From latitude and longitude coordinate </a:t>
                </a:r>
                <a:r>
                  <a:rPr lang="it-IT" sz="2000" dirty="0">
                    <a:latin typeface="Times New Roman" pitchFamily="18" charset="0"/>
                    <a:cs typeface="Times New Roman" pitchFamily="18" charset="0"/>
                  </a:rPr>
                  <a:t>to Universal Transverse Mercator coordinate.</a:t>
                </a:r>
              </a:p>
              <a:p>
                <a:pPr marL="342900" indent="-342900">
                  <a:lnSpc>
                    <a:spcPct val="150000"/>
                  </a:lnSpc>
                  <a:buFont typeface="Arial" panose="020B0604020202020204" pitchFamily="34" charset="0"/>
                  <a:buChar char="•"/>
                </a:pPr>
                <a:r>
                  <a:rPr lang="en-HK" sz="2000" dirty="0">
                    <a:latin typeface="Times New Roman" pitchFamily="18" charset="0"/>
                    <a:cs typeface="Times New Roman" pitchFamily="18" charset="0"/>
                  </a:rPr>
                  <a:t>Two design levels are considered in this example: Level 1 – no protection is provided to the cable, and Level 2 – the cable is protected by shielding.</a:t>
                </a:r>
                <a:endParaRPr lang="it-IT" sz="2000" dirty="0">
                  <a:latin typeface="Times New Roman" pitchFamily="18" charset="0"/>
                  <a:cs typeface="Times New Roman"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87600" y="1543438"/>
                <a:ext cx="8956400" cy="3730317"/>
              </a:xfrm>
              <a:prstGeom prst="rect">
                <a:avLst/>
              </a:prstGeom>
              <a:blipFill rotWithShape="0">
                <a:blip r:embed="rId3"/>
                <a:stretch>
                  <a:fillRect l="-613" b="-1961"/>
                </a:stretch>
              </a:blipFill>
            </p:spPr>
            <p:txBody>
              <a:bodyPr/>
              <a:lstStyle/>
              <a:p>
                <a:r>
                  <a:rPr lang="en-US">
                    <a:noFill/>
                  </a:rPr>
                  <a:t> </a:t>
                </a:r>
              </a:p>
            </p:txBody>
          </p:sp>
        </mc:Fallback>
      </mc:AlternateContent>
      <p:sp>
        <p:nvSpPr>
          <p:cNvPr id="6" name="Title 1"/>
          <p:cNvSpPr txBox="1">
            <a:spLocks/>
          </p:cNvSpPr>
          <p:nvPr/>
        </p:nvSpPr>
        <p:spPr>
          <a:xfrm>
            <a:off x="344119" y="226336"/>
            <a:ext cx="8507392" cy="720930"/>
          </a:xfrm>
          <a:prstGeom prst="rect">
            <a:avLst/>
          </a:prstGeom>
        </p:spPr>
        <p:txBody>
          <a:bodyPr/>
          <a:lstStyle>
            <a:lvl1pPr algn="ctr" defTabSz="914400" rtl="0" eaLnBrk="1" latinLnBrk="0" hangingPunct="1">
              <a:lnSpc>
                <a:spcPct val="90000"/>
              </a:lnSpc>
              <a:spcBef>
                <a:spcPct val="0"/>
              </a:spcBef>
              <a:buNone/>
              <a:defRPr sz="3600" b="1" kern="1200">
                <a:solidFill>
                  <a:srgbClr val="C00000"/>
                </a:solidFill>
                <a:effectLst>
                  <a:outerShdw blurRad="38100" dist="38100" dir="2700000" algn="tl">
                    <a:srgbClr val="000000">
                      <a:alpha val="43137"/>
                    </a:srgbClr>
                  </a:outerShdw>
                </a:effectLst>
                <a:latin typeface="+mj-lt"/>
                <a:ea typeface="+mj-ea"/>
                <a:cs typeface="+mj-cs"/>
              </a:defRPr>
            </a:lvl1pPr>
          </a:lstStyle>
          <a:p>
            <a:r>
              <a:rPr lang="en-US" altLang="zh-CN" dirty="0"/>
              <a:t>Numerical results</a:t>
            </a:r>
            <a:endParaRPr lang="en-US" dirty="0"/>
          </a:p>
        </p:txBody>
      </p:sp>
      <p:sp>
        <p:nvSpPr>
          <p:cNvPr id="3" name="Slide Number Placeholder 2"/>
          <p:cNvSpPr>
            <a:spLocks noGrp="1"/>
          </p:cNvSpPr>
          <p:nvPr>
            <p:ph type="sldNum" sz="quarter" idx="12"/>
          </p:nvPr>
        </p:nvSpPr>
        <p:spPr/>
        <p:txBody>
          <a:bodyPr/>
          <a:lstStyle/>
          <a:p>
            <a:fld id="{F2040A06-A54A-4E73-863C-C49DEF3221D9}" type="slidenum">
              <a:rPr lang="en-HK" smtClean="0"/>
              <a:t>30</a:t>
            </a:fld>
            <a:endParaRPr lang="en-HK"/>
          </a:p>
        </p:txBody>
      </p:sp>
    </p:spTree>
    <p:extLst>
      <p:ext uri="{BB962C8B-B14F-4D97-AF65-F5344CB8AC3E}">
        <p14:creationId xmlns:p14="http://schemas.microsoft.com/office/powerpoint/2010/main" val="36418630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241072" y="135906"/>
            <a:ext cx="8507392" cy="720930"/>
          </a:xfrm>
          <a:prstGeom prst="rect">
            <a:avLst/>
          </a:prstGeom>
        </p:spPr>
        <p:txBody>
          <a:bodyPr/>
          <a:lstStyle>
            <a:lvl1pPr algn="ctr" defTabSz="914400" rtl="0" eaLnBrk="1" latinLnBrk="0" hangingPunct="1">
              <a:lnSpc>
                <a:spcPct val="90000"/>
              </a:lnSpc>
              <a:spcBef>
                <a:spcPct val="0"/>
              </a:spcBef>
              <a:buNone/>
              <a:defRPr sz="3600" b="1" kern="1200">
                <a:solidFill>
                  <a:srgbClr val="C00000"/>
                </a:solidFill>
                <a:effectLst>
                  <a:outerShdw blurRad="38100" dist="38100" dir="2700000" algn="tl">
                    <a:srgbClr val="000000">
                      <a:alpha val="43137"/>
                    </a:srgbClr>
                  </a:outerShdw>
                </a:effectLst>
                <a:latin typeface="+mj-lt"/>
                <a:ea typeface="+mj-ea"/>
                <a:cs typeface="+mj-cs"/>
              </a:defRPr>
            </a:lvl1pPr>
          </a:lstStyle>
          <a:p>
            <a:r>
              <a:rPr lang="en-US" altLang="zh-CN" dirty="0"/>
              <a:t>Numerical results</a:t>
            </a:r>
            <a:endParaRPr lang="en-US" dirty="0"/>
          </a:p>
        </p:txBody>
      </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1596983047"/>
                  </p:ext>
                </p:extLst>
              </p:nvPr>
            </p:nvGraphicFramePr>
            <p:xfrm>
              <a:off x="123569" y="1487616"/>
              <a:ext cx="8863911" cy="1112520"/>
            </p:xfrm>
            <a:graphic>
              <a:graphicData uri="http://schemas.openxmlformats.org/drawingml/2006/table">
                <a:tbl>
                  <a:tblPr firstRow="1" bandRow="1">
                    <a:tableStyleId>{0E3FDE45-AF77-4B5C-9715-49D594BDF05E}</a:tableStyleId>
                  </a:tblPr>
                  <a:tblGrid>
                    <a:gridCol w="996777">
                      <a:extLst>
                        <a:ext uri="{9D8B030D-6E8A-4147-A177-3AD203B41FA5}">
                          <a16:colId xmlns="" xmlns:a16="http://schemas.microsoft.com/office/drawing/2014/main" val="20000"/>
                        </a:ext>
                      </a:extLst>
                    </a:gridCol>
                    <a:gridCol w="815546">
                      <a:extLst>
                        <a:ext uri="{9D8B030D-6E8A-4147-A177-3AD203B41FA5}">
                          <a16:colId xmlns="" xmlns:a16="http://schemas.microsoft.com/office/drawing/2014/main" val="20001"/>
                        </a:ext>
                      </a:extLst>
                    </a:gridCol>
                    <a:gridCol w="906162">
                      <a:extLst>
                        <a:ext uri="{9D8B030D-6E8A-4147-A177-3AD203B41FA5}">
                          <a16:colId xmlns="" xmlns:a16="http://schemas.microsoft.com/office/drawing/2014/main" val="20002"/>
                        </a:ext>
                      </a:extLst>
                    </a:gridCol>
                    <a:gridCol w="939113">
                      <a:extLst>
                        <a:ext uri="{9D8B030D-6E8A-4147-A177-3AD203B41FA5}">
                          <a16:colId xmlns="" xmlns:a16="http://schemas.microsoft.com/office/drawing/2014/main" val="20003"/>
                        </a:ext>
                      </a:extLst>
                    </a:gridCol>
                    <a:gridCol w="1013254">
                      <a:extLst>
                        <a:ext uri="{9D8B030D-6E8A-4147-A177-3AD203B41FA5}">
                          <a16:colId xmlns="" xmlns:a16="http://schemas.microsoft.com/office/drawing/2014/main" val="20004"/>
                        </a:ext>
                      </a:extLst>
                    </a:gridCol>
                    <a:gridCol w="1021492">
                      <a:extLst>
                        <a:ext uri="{9D8B030D-6E8A-4147-A177-3AD203B41FA5}">
                          <a16:colId xmlns="" xmlns:a16="http://schemas.microsoft.com/office/drawing/2014/main" val="20005"/>
                        </a:ext>
                      </a:extLst>
                    </a:gridCol>
                    <a:gridCol w="1013254">
                      <a:extLst>
                        <a:ext uri="{9D8B030D-6E8A-4147-A177-3AD203B41FA5}">
                          <a16:colId xmlns="" xmlns:a16="http://schemas.microsoft.com/office/drawing/2014/main" val="20006"/>
                        </a:ext>
                      </a:extLst>
                    </a:gridCol>
                    <a:gridCol w="1070919">
                      <a:extLst>
                        <a:ext uri="{9D8B030D-6E8A-4147-A177-3AD203B41FA5}">
                          <a16:colId xmlns="" xmlns:a16="http://schemas.microsoft.com/office/drawing/2014/main" val="20007"/>
                        </a:ext>
                      </a:extLst>
                    </a:gridCol>
                    <a:gridCol w="1087394">
                      <a:extLst>
                        <a:ext uri="{9D8B030D-6E8A-4147-A177-3AD203B41FA5}">
                          <a16:colId xmlns="" xmlns:a16="http://schemas.microsoft.com/office/drawing/2014/main" val="20008"/>
                        </a:ext>
                      </a:extLst>
                    </a:gridCol>
                  </a:tblGrid>
                  <a:tr h="370840">
                    <a:tc>
                      <a:txBody>
                        <a:bodyPr/>
                        <a:lstStyle/>
                        <a:p>
                          <a:pPr algn="ctr"/>
                          <a:r>
                            <a:rPr lang="en-US" sz="1600" b="0" i="1" dirty="0"/>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a: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a:t>27.2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a:t>60.5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a:t>245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a:t>550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370840">
                    <a:tc>
                      <a:txBody>
                        <a:bodyPr/>
                        <a:lstStyle/>
                        <a:p>
                          <a:pPr algn="ct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ea typeface="Cambria Math" panose="02040503050406030204" pitchFamily="18" charset="0"/>
                                  </a:rPr>
                                  <m:t>ℍ</m:t>
                                </m:r>
                                <m:d>
                                  <m:dPr>
                                    <m:ctrlPr>
                                      <a:rPr lang="en-US" sz="1600" i="1">
                                        <a:latin typeface="Cambria Math" panose="02040503050406030204" pitchFamily="18" charset="0"/>
                                        <a:ea typeface="Cambria Math" panose="02040503050406030204" pitchFamily="18" charset="0"/>
                                      </a:rPr>
                                    </m:ctrlPr>
                                  </m:dPr>
                                  <m:e>
                                    <m:sSup>
                                      <m:sSupPr>
                                        <m:ctrlPr>
                                          <a:rPr lang="en-US" sz="1600" i="1" smtClean="0">
                                            <a:latin typeface="Cambria Math" panose="02040503050406030204" pitchFamily="18" charset="0"/>
                                            <a:ea typeface="Cambria Math" panose="02040503050406030204" pitchFamily="18" charset="0"/>
                                          </a:rPr>
                                        </m:ctrlPr>
                                      </m:sSupPr>
                                      <m:e>
                                        <m:r>
                                          <a:rPr lang="en-US" sz="1600" i="1" smtClean="0">
                                            <a:latin typeface="Cambria Math" panose="02040503050406030204" pitchFamily="18" charset="0"/>
                                            <a:ea typeface="Cambria Math" panose="02040503050406030204" pitchFamily="18" charset="0"/>
                                          </a:rPr>
                                          <m:t>𝛾</m:t>
                                        </m:r>
                                      </m:e>
                                      <m:sup>
                                        <m:r>
                                          <a:rPr lang="en-US" sz="1600" b="0" i="1" smtClean="0">
                                            <a:latin typeface="Cambria Math" panose="02040503050406030204" pitchFamily="18" charset="0"/>
                                            <a:ea typeface="Cambria Math" panose="02040503050406030204" pitchFamily="18" charset="0"/>
                                          </a:rPr>
                                          <m:t>∗</m:t>
                                        </m:r>
                                      </m:sup>
                                    </m:sSup>
                                    <m:r>
                                      <a:rPr lang="en-US" sz="1600" i="1">
                                        <a:latin typeface="Cambria Math" panose="02040503050406030204" pitchFamily="18" charset="0"/>
                                        <a:ea typeface="Cambria Math" panose="02040503050406030204" pitchFamily="18" charset="0"/>
                                      </a:rPr>
                                      <m:t>,</m:t>
                                    </m:r>
                                    <m:sSup>
                                      <m:sSupPr>
                                        <m:ctrlPr>
                                          <a:rPr lang="en-US" sz="160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𝑢</m:t>
                                        </m:r>
                                      </m:e>
                                      <m:sup>
                                        <m:r>
                                          <a:rPr lang="en-US" sz="1600" b="0" i="1" smtClean="0">
                                            <a:latin typeface="Cambria Math" panose="02040503050406030204" pitchFamily="18" charset="0"/>
                                            <a:ea typeface="Cambria Math" panose="02040503050406030204" pitchFamily="18" charset="0"/>
                                          </a:rPr>
                                          <m:t>∗</m:t>
                                        </m:r>
                                      </m:sup>
                                    </m:sSup>
                                  </m:e>
                                </m:d>
                              </m:oMath>
                            </m:oMathPara>
                          </a14:m>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a:t>719.21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a:t>744.94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a:t>871.50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a:t>1152.05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a:t>1195.29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a:t>1312.14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a:t>1656.56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a:t>2065.53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370840">
                    <a:tc>
                      <a:txBody>
                        <a:bodyPr/>
                        <a:lstStyle/>
                        <a:p>
                          <a:pPr algn="ct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ea typeface="Cambria Math" panose="02040503050406030204" pitchFamily="18" charset="0"/>
                                  </a:rPr>
                                  <m:t>𝔾</m:t>
                                </m:r>
                                <m:r>
                                  <a:rPr lang="en-US" sz="1600" i="1" smtClean="0">
                                    <a:latin typeface="Cambria Math" panose="02040503050406030204" pitchFamily="18" charset="0"/>
                                    <a:ea typeface="Cambria Math" panose="02040503050406030204" pitchFamily="18" charset="0"/>
                                  </a:rPr>
                                  <m:t>(</m:t>
                                </m:r>
                                <m:sSup>
                                  <m:sSupPr>
                                    <m:ctrlPr>
                                      <a:rPr lang="en-US" sz="1600" i="1" smtClean="0">
                                        <a:latin typeface="Cambria Math" panose="02040503050406030204" pitchFamily="18" charset="0"/>
                                        <a:ea typeface="Cambria Math" panose="02040503050406030204" pitchFamily="18" charset="0"/>
                                      </a:rPr>
                                    </m:ctrlPr>
                                  </m:sSupPr>
                                  <m:e>
                                    <m:r>
                                      <a:rPr lang="en-US" sz="1600" i="1" smtClean="0">
                                        <a:latin typeface="Cambria Math" panose="02040503050406030204" pitchFamily="18" charset="0"/>
                                        <a:ea typeface="Cambria Math" panose="02040503050406030204" pitchFamily="18" charset="0"/>
                                      </a:rPr>
                                      <m:t>𝛾</m:t>
                                    </m:r>
                                  </m:e>
                                  <m:sup>
                                    <m:r>
                                      <a:rPr lang="en-US" sz="1600" b="0" i="1" smtClean="0">
                                        <a:latin typeface="Cambria Math" panose="02040503050406030204" pitchFamily="18" charset="0"/>
                                        <a:ea typeface="Cambria Math" panose="02040503050406030204" pitchFamily="18" charset="0"/>
                                      </a:rPr>
                                      <m:t>∗</m:t>
                                    </m:r>
                                  </m:sup>
                                </m:sSup>
                                <m:r>
                                  <a:rPr lang="en-US" sz="1600" i="1">
                                    <a:latin typeface="Cambria Math" panose="02040503050406030204" pitchFamily="18" charset="0"/>
                                    <a:ea typeface="Cambria Math" panose="02040503050406030204" pitchFamily="18" charset="0"/>
                                  </a:rPr>
                                  <m:t>,</m:t>
                                </m:r>
                                <m:sSup>
                                  <m:sSupPr>
                                    <m:ctrlPr>
                                      <a:rPr lang="en-US" sz="160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𝑢</m:t>
                                    </m:r>
                                  </m:e>
                                  <m:sup>
                                    <m:r>
                                      <a:rPr lang="en-US" sz="1600" b="0" i="1" smtClean="0">
                                        <a:latin typeface="Cambria Math" panose="02040503050406030204" pitchFamily="18" charset="0"/>
                                        <a:ea typeface="Cambria Math" panose="02040503050406030204" pitchFamily="18" charset="0"/>
                                      </a:rPr>
                                      <m:t>∗</m:t>
                                    </m:r>
                                  </m:sup>
                                </m:sSup>
                                <m:r>
                                  <a:rPr lang="en-US" sz="1600" i="1" smtClean="0">
                                    <a:latin typeface="Cambria Math" panose="02040503050406030204" pitchFamily="18" charset="0"/>
                                    <a:ea typeface="Cambria Math" panose="02040503050406030204" pitchFamily="18" charset="0"/>
                                  </a:rPr>
                                  <m:t>)</m:t>
                                </m:r>
                              </m:oMath>
                            </m:oMathPara>
                          </a14:m>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a:t>54.21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a:t>37.79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a:t>23.87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a:t>12.62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a:t>11.24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a:t>8.59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a:t>5.62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a:t>4.28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1596983047"/>
                  </p:ext>
                </p:extLst>
              </p:nvPr>
            </p:nvGraphicFramePr>
            <p:xfrm>
              <a:off x="123569" y="1487616"/>
              <a:ext cx="8863911" cy="1112520"/>
            </p:xfrm>
            <a:graphic>
              <a:graphicData uri="http://schemas.openxmlformats.org/drawingml/2006/table">
                <a:tbl>
                  <a:tblPr firstRow="1" bandRow="1">
                    <a:tableStyleId>{0E3FDE45-AF77-4B5C-9715-49D594BDF05E}</a:tableStyleId>
                  </a:tblPr>
                  <a:tblGrid>
                    <a:gridCol w="996777"/>
                    <a:gridCol w="815546"/>
                    <a:gridCol w="906162"/>
                    <a:gridCol w="939113"/>
                    <a:gridCol w="1013254"/>
                    <a:gridCol w="1021492"/>
                    <a:gridCol w="1013254"/>
                    <a:gridCol w="1070919"/>
                    <a:gridCol w="1087394"/>
                  </a:tblGrid>
                  <a:tr h="370840">
                    <a:tc>
                      <a:txBody>
                        <a:bodyPr/>
                        <a:lstStyle/>
                        <a:p>
                          <a:pPr algn="ctr"/>
                          <a:r>
                            <a:rPr lang="en-US" sz="1600" b="0" i="1" dirty="0" smtClean="0"/>
                            <a:t>c</a:t>
                          </a:r>
                          <a:endParaRPr lang="en-US" sz="1600" b="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smtClean="0"/>
                            <a:t>0.1</a:t>
                          </a:r>
                          <a:endParaRPr 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smtClean="0"/>
                            <a:t>3.1</a:t>
                          </a:r>
                          <a:endParaRPr 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smtClean="0"/>
                            <a:t>12</a:t>
                          </a:r>
                          <a:endParaRPr 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smtClean="0"/>
                            <a:t>27.2</a:t>
                          </a:r>
                          <a:endParaRPr 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smtClean="0"/>
                            <a:t>37</a:t>
                          </a:r>
                          <a:endParaRPr 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smtClean="0"/>
                            <a:t>60.5</a:t>
                          </a:r>
                          <a:endParaRPr 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smtClean="0"/>
                            <a:t>245</a:t>
                          </a:r>
                          <a:endParaRPr 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smtClean="0"/>
                            <a:t>550</a:t>
                          </a:r>
                          <a:endParaRPr 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0">
                          <a:blip r:embed="rId3"/>
                          <a:stretch>
                            <a:fillRect l="-610" t="-104918" r="-788415" b="-111475"/>
                          </a:stretch>
                        </a:blipFill>
                      </a:tcPr>
                    </a:tc>
                    <a:tc>
                      <a:txBody>
                        <a:bodyPr/>
                        <a:lstStyle/>
                        <a:p>
                          <a:pPr algn="ctr"/>
                          <a:r>
                            <a:rPr lang="en-US" sz="1600" b="0" dirty="0" smtClean="0"/>
                            <a:t>719.21</a:t>
                          </a:r>
                          <a:endParaRPr 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smtClean="0"/>
                            <a:t>744.94</a:t>
                          </a:r>
                          <a:endParaRPr 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smtClean="0"/>
                            <a:t>871.50</a:t>
                          </a:r>
                          <a:endParaRPr 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smtClean="0"/>
                            <a:t>1152.05</a:t>
                          </a:r>
                          <a:endParaRPr 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smtClean="0"/>
                            <a:t>1195.29</a:t>
                          </a:r>
                          <a:endParaRPr 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smtClean="0"/>
                            <a:t>1312.14</a:t>
                          </a:r>
                          <a:endParaRPr 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smtClean="0"/>
                            <a:t>1656.56</a:t>
                          </a:r>
                          <a:endParaRPr 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smtClean="0"/>
                            <a:t>2065.53</a:t>
                          </a:r>
                          <a:endParaRPr 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0">
                          <a:blip r:embed="rId3"/>
                          <a:stretch>
                            <a:fillRect l="-610" t="-204918" r="-788415" b="-11475"/>
                          </a:stretch>
                        </a:blipFill>
                      </a:tcPr>
                    </a:tc>
                    <a:tc>
                      <a:txBody>
                        <a:bodyPr/>
                        <a:lstStyle/>
                        <a:p>
                          <a:pPr algn="ctr"/>
                          <a:r>
                            <a:rPr lang="en-US" sz="1600" b="0" dirty="0" smtClean="0"/>
                            <a:t>54.21</a:t>
                          </a:r>
                          <a:endParaRPr 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smtClean="0"/>
                            <a:t>37.79</a:t>
                          </a:r>
                          <a:endParaRPr 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smtClean="0"/>
                            <a:t>23.87</a:t>
                          </a:r>
                          <a:endParaRPr 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smtClean="0"/>
                            <a:t>12.62</a:t>
                          </a:r>
                          <a:endParaRPr 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smtClean="0"/>
                            <a:t>11.24</a:t>
                          </a:r>
                          <a:endParaRPr 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smtClean="0"/>
                            <a:t>8.59</a:t>
                          </a:r>
                          <a:endParaRPr 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smtClean="0"/>
                            <a:t>5.62</a:t>
                          </a:r>
                          <a:endParaRPr 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smtClean="0"/>
                            <a:t>4.28</a:t>
                          </a:r>
                          <a:endParaRPr 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mc:Fallback>
      </mc:AlternateContent>
      <p:sp>
        <p:nvSpPr>
          <p:cNvPr id="18" name="Rectangle 17"/>
          <p:cNvSpPr/>
          <p:nvPr/>
        </p:nvSpPr>
        <p:spPr>
          <a:xfrm>
            <a:off x="2169885" y="977458"/>
            <a:ext cx="5179881" cy="369332"/>
          </a:xfrm>
          <a:prstGeom prst="rect">
            <a:avLst/>
          </a:prstGeom>
        </p:spPr>
        <p:txBody>
          <a:bodyPr wrap="square">
            <a:spAutoFit/>
          </a:bodyPr>
          <a:lstStyle/>
          <a:p>
            <a:r>
              <a:rPr lang="en-HK" i="1" dirty="0">
                <a:solidFill>
                  <a:srgbClr val="000000"/>
                </a:solidFill>
                <a:latin typeface="Times New Roman" panose="02020603050405020304" pitchFamily="18" charset="0"/>
              </a:rPr>
              <a:t> The two objectives of eight Pareto optimal paths. </a:t>
            </a:r>
            <a:endParaRPr lang="en-US" dirty="0"/>
          </a:p>
        </p:txBody>
      </p:sp>
      <p:pic>
        <p:nvPicPr>
          <p:cNvPr id="19" name="Picture 18"/>
          <p:cNvPicPr>
            <a:picLocks noChangeAspect="1"/>
          </p:cNvPicPr>
          <p:nvPr/>
        </p:nvPicPr>
        <p:blipFill>
          <a:blip r:embed="rId4"/>
          <a:stretch>
            <a:fillRect/>
          </a:stretch>
        </p:blipFill>
        <p:spPr>
          <a:xfrm>
            <a:off x="0" y="2669058"/>
            <a:ext cx="2290119" cy="2660839"/>
          </a:xfrm>
          <a:prstGeom prst="rect">
            <a:avLst/>
          </a:prstGeom>
        </p:spPr>
      </p:pic>
      <p:pic>
        <p:nvPicPr>
          <p:cNvPr id="21" name="Picture 20"/>
          <p:cNvPicPr>
            <a:picLocks noChangeAspect="1"/>
          </p:cNvPicPr>
          <p:nvPr/>
        </p:nvPicPr>
        <p:blipFill>
          <a:blip r:embed="rId5"/>
          <a:stretch>
            <a:fillRect/>
          </a:stretch>
        </p:blipFill>
        <p:spPr>
          <a:xfrm>
            <a:off x="2290119" y="2669058"/>
            <a:ext cx="2059334" cy="2508882"/>
          </a:xfrm>
          <a:prstGeom prst="rect">
            <a:avLst/>
          </a:prstGeom>
        </p:spPr>
      </p:pic>
      <p:pic>
        <p:nvPicPr>
          <p:cNvPr id="22" name="Picture 21"/>
          <p:cNvPicPr>
            <a:picLocks noChangeAspect="1"/>
          </p:cNvPicPr>
          <p:nvPr/>
        </p:nvPicPr>
        <p:blipFill>
          <a:blip r:embed="rId6"/>
          <a:stretch>
            <a:fillRect/>
          </a:stretch>
        </p:blipFill>
        <p:spPr>
          <a:xfrm>
            <a:off x="4407118" y="2669058"/>
            <a:ext cx="2232454" cy="2508883"/>
          </a:xfrm>
          <a:prstGeom prst="rect">
            <a:avLst/>
          </a:prstGeom>
        </p:spPr>
      </p:pic>
      <p:pic>
        <p:nvPicPr>
          <p:cNvPr id="23" name="Picture 22"/>
          <p:cNvPicPr>
            <a:picLocks noChangeAspect="1"/>
          </p:cNvPicPr>
          <p:nvPr/>
        </p:nvPicPr>
        <p:blipFill>
          <a:blip r:embed="rId7"/>
          <a:stretch>
            <a:fillRect/>
          </a:stretch>
        </p:blipFill>
        <p:spPr>
          <a:xfrm>
            <a:off x="6639572" y="2669058"/>
            <a:ext cx="2212857" cy="2508882"/>
          </a:xfrm>
          <a:prstGeom prst="rect">
            <a:avLst/>
          </a:prstGeom>
        </p:spPr>
      </p:pic>
      <p:sp>
        <p:nvSpPr>
          <p:cNvPr id="25" name="TextBox 24"/>
          <p:cNvSpPr txBox="1"/>
          <p:nvPr/>
        </p:nvSpPr>
        <p:spPr>
          <a:xfrm>
            <a:off x="709044" y="5339463"/>
            <a:ext cx="726481" cy="307777"/>
          </a:xfrm>
          <a:prstGeom prst="rect">
            <a:avLst/>
          </a:prstGeom>
          <a:noFill/>
        </p:spPr>
        <p:txBody>
          <a:bodyPr wrap="none" rtlCol="0">
            <a:spAutoFit/>
          </a:bodyPr>
          <a:lstStyle/>
          <a:p>
            <a:r>
              <a:rPr lang="en-US" sz="1400" i="1" dirty="0"/>
              <a:t>c </a:t>
            </a:r>
            <a:r>
              <a:rPr lang="en-US" sz="1400" dirty="0"/>
              <a:t>= 0.1</a:t>
            </a:r>
          </a:p>
        </p:txBody>
      </p:sp>
      <p:sp>
        <p:nvSpPr>
          <p:cNvPr id="26" name="TextBox 25"/>
          <p:cNvSpPr txBox="1"/>
          <p:nvPr/>
        </p:nvSpPr>
        <p:spPr>
          <a:xfrm>
            <a:off x="2962296" y="5329897"/>
            <a:ext cx="676788" cy="307777"/>
          </a:xfrm>
          <a:prstGeom prst="rect">
            <a:avLst/>
          </a:prstGeom>
          <a:noFill/>
        </p:spPr>
        <p:txBody>
          <a:bodyPr wrap="none" rtlCol="0">
            <a:spAutoFit/>
          </a:bodyPr>
          <a:lstStyle/>
          <a:p>
            <a:r>
              <a:rPr lang="en-US" sz="1400" i="1" dirty="0"/>
              <a:t>c </a:t>
            </a:r>
            <a:r>
              <a:rPr lang="en-US" sz="1400" dirty="0"/>
              <a:t>= 12</a:t>
            </a:r>
          </a:p>
        </p:txBody>
      </p:sp>
      <p:sp>
        <p:nvSpPr>
          <p:cNvPr id="27" name="TextBox 26"/>
          <p:cNvSpPr txBox="1"/>
          <p:nvPr/>
        </p:nvSpPr>
        <p:spPr>
          <a:xfrm>
            <a:off x="5184951" y="5339462"/>
            <a:ext cx="676788" cy="307777"/>
          </a:xfrm>
          <a:prstGeom prst="rect">
            <a:avLst/>
          </a:prstGeom>
          <a:noFill/>
        </p:spPr>
        <p:txBody>
          <a:bodyPr wrap="none" rtlCol="0">
            <a:spAutoFit/>
          </a:bodyPr>
          <a:lstStyle/>
          <a:p>
            <a:r>
              <a:rPr lang="en-US" sz="1400" i="1" dirty="0"/>
              <a:t>c </a:t>
            </a:r>
            <a:r>
              <a:rPr lang="en-US" sz="1400" dirty="0"/>
              <a:t>= 37</a:t>
            </a:r>
          </a:p>
        </p:txBody>
      </p:sp>
      <p:sp>
        <p:nvSpPr>
          <p:cNvPr id="28" name="TextBox 27"/>
          <p:cNvSpPr txBox="1"/>
          <p:nvPr/>
        </p:nvSpPr>
        <p:spPr>
          <a:xfrm>
            <a:off x="7357912" y="5334742"/>
            <a:ext cx="776175" cy="307777"/>
          </a:xfrm>
          <a:prstGeom prst="rect">
            <a:avLst/>
          </a:prstGeom>
          <a:noFill/>
        </p:spPr>
        <p:txBody>
          <a:bodyPr wrap="none" rtlCol="0">
            <a:spAutoFit/>
          </a:bodyPr>
          <a:lstStyle/>
          <a:p>
            <a:r>
              <a:rPr lang="en-US" sz="1400" i="1" dirty="0"/>
              <a:t>c </a:t>
            </a:r>
            <a:r>
              <a:rPr lang="en-US" sz="1400" dirty="0"/>
              <a:t>= 550</a:t>
            </a:r>
          </a:p>
        </p:txBody>
      </p:sp>
      <p:sp>
        <p:nvSpPr>
          <p:cNvPr id="29" name="TextBox 28"/>
          <p:cNvSpPr txBox="1"/>
          <p:nvPr/>
        </p:nvSpPr>
        <p:spPr>
          <a:xfrm>
            <a:off x="1041158" y="5819851"/>
            <a:ext cx="6907219" cy="400110"/>
          </a:xfrm>
          <a:prstGeom prst="rect">
            <a:avLst/>
          </a:prstGeom>
          <a:noFill/>
        </p:spPr>
        <p:txBody>
          <a:bodyPr wrap="square" rtlCol="0">
            <a:spAutoFit/>
          </a:bodyPr>
          <a:lstStyle/>
          <a:p>
            <a:r>
              <a:rPr lang="en-US" sz="2000" dirty="0">
                <a:latin typeface="Times New Roman" pitchFamily="18" charset="0"/>
                <a:cs typeface="Times New Roman" pitchFamily="18" charset="0"/>
              </a:rPr>
              <a:t>The magenta lines: design level 1. </a:t>
            </a:r>
            <a:r>
              <a:rPr lang="en-HK" sz="2000" dirty="0">
                <a:latin typeface="Times New Roman" pitchFamily="18" charset="0"/>
                <a:cs typeface="Times New Roman" pitchFamily="18" charset="0"/>
              </a:rPr>
              <a:t>The black lines: design level 2.</a:t>
            </a:r>
            <a:endParaRPr lang="en-US" sz="2000" dirty="0">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F2040A06-A54A-4E73-863C-C49DEF3221D9}" type="slidenum">
              <a:rPr lang="en-HK" smtClean="0"/>
              <a:t>31</a:t>
            </a:fld>
            <a:endParaRPr lang="en-HK"/>
          </a:p>
        </p:txBody>
      </p:sp>
    </p:spTree>
    <p:extLst>
      <p:ext uri="{BB962C8B-B14F-4D97-AF65-F5344CB8AC3E}">
        <p14:creationId xmlns:p14="http://schemas.microsoft.com/office/powerpoint/2010/main" val="276430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4"/>
          <p:cNvSpPr txBox="1">
            <a:spLocks/>
          </p:cNvSpPr>
          <p:nvPr/>
        </p:nvSpPr>
        <p:spPr>
          <a:xfrm>
            <a:off x="344119" y="804210"/>
            <a:ext cx="8659838" cy="2454585"/>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lnSpc>
                <a:spcPct val="150000"/>
              </a:lnSpc>
            </a:pPr>
            <a:r>
              <a:rPr lang="en-US" altLang="zh-CN" sz="2000" dirty="0">
                <a:latin typeface="Times New Roman" pitchFamily="18" charset="0"/>
                <a:cs typeface="Times New Roman" pitchFamily="18" charset="0"/>
              </a:rPr>
              <a:t>Weight 0</a:t>
            </a:r>
            <a:r>
              <a:rPr lang="en-US" sz="2000" dirty="0">
                <a:latin typeface="Times New Roman" pitchFamily="18" charset="0"/>
                <a:cs typeface="Times New Roman" pitchFamily="18" charset="0"/>
              </a:rPr>
              <a:t> ~ 1600 to obtain the Pareto front.</a:t>
            </a:r>
          </a:p>
          <a:p>
            <a:pPr>
              <a:lnSpc>
                <a:spcPct val="150000"/>
              </a:lnSpc>
            </a:pPr>
            <a:r>
              <a:rPr lang="en-HK" sz="2000" dirty="0">
                <a:latin typeface="Times New Roman" pitchFamily="18" charset="0"/>
                <a:cs typeface="Times New Roman" pitchFamily="18" charset="0"/>
              </a:rPr>
              <a:t>The cost saving of the FMM-based method relative to the Dijkstra’s algorithm reaches up to 20.3%. </a:t>
            </a:r>
            <a:r>
              <a:rPr lang="en-US" altLang="zh-CN" sz="2000" dirty="0">
                <a:latin typeface="Times New Roman" pitchFamily="18" charset="0"/>
                <a:cs typeface="Times New Roman" pitchFamily="18" charset="0"/>
              </a:rPr>
              <a:t>  </a:t>
            </a:r>
          </a:p>
          <a:p>
            <a:pPr>
              <a:lnSpc>
                <a:spcPct val="150000"/>
              </a:lnSpc>
            </a:pPr>
            <a:r>
              <a:rPr lang="en-HK" sz="2000" dirty="0">
                <a:latin typeface="Times New Roman" pitchFamily="18" charset="0"/>
                <a:cs typeface="Times New Roman" pitchFamily="18" charset="0"/>
              </a:rPr>
              <a:t>Billions of dollars are invested globally and annually in submarine cable systems. The cost saving is significant. </a:t>
            </a:r>
            <a:r>
              <a:rPr lang="en-US" altLang="zh-CN" sz="2000" dirty="0">
                <a:latin typeface="Times New Roman" pitchFamily="18" charset="0"/>
                <a:cs typeface="Times New Roman" pitchFamily="18" charset="0"/>
              </a:rPr>
              <a:t>  </a:t>
            </a:r>
            <a:endParaRPr lang="zh-CN" altLang="en-US" sz="2000" dirty="0">
              <a:latin typeface="Times New Roman" pitchFamily="18" charset="0"/>
              <a:cs typeface="Times New Roman" pitchFamily="18" charset="0"/>
            </a:endParaRPr>
          </a:p>
        </p:txBody>
      </p:sp>
      <p:pic>
        <p:nvPicPr>
          <p:cNvPr id="17" name="Picture 16"/>
          <p:cNvPicPr>
            <a:picLocks noChangeAspect="1"/>
          </p:cNvPicPr>
          <p:nvPr/>
        </p:nvPicPr>
        <p:blipFill>
          <a:blip r:embed="rId3"/>
          <a:stretch>
            <a:fillRect/>
          </a:stretch>
        </p:blipFill>
        <p:spPr>
          <a:xfrm>
            <a:off x="1449980" y="3326834"/>
            <a:ext cx="6586952" cy="2901430"/>
          </a:xfrm>
          <a:prstGeom prst="rect">
            <a:avLst/>
          </a:prstGeom>
        </p:spPr>
      </p:pic>
      <p:sp>
        <p:nvSpPr>
          <p:cNvPr id="19" name="Title 1"/>
          <p:cNvSpPr txBox="1">
            <a:spLocks/>
          </p:cNvSpPr>
          <p:nvPr/>
        </p:nvSpPr>
        <p:spPr>
          <a:xfrm>
            <a:off x="344119" y="217222"/>
            <a:ext cx="8507392" cy="720930"/>
          </a:xfrm>
          <a:prstGeom prst="rect">
            <a:avLst/>
          </a:prstGeom>
        </p:spPr>
        <p:txBody>
          <a:bodyPr/>
          <a:lstStyle>
            <a:lvl1pPr algn="ctr" defTabSz="914400" rtl="0" eaLnBrk="1" latinLnBrk="0" hangingPunct="1">
              <a:lnSpc>
                <a:spcPct val="90000"/>
              </a:lnSpc>
              <a:spcBef>
                <a:spcPct val="0"/>
              </a:spcBef>
              <a:buNone/>
              <a:defRPr sz="3600" b="1" kern="1200">
                <a:solidFill>
                  <a:srgbClr val="C00000"/>
                </a:solidFill>
                <a:effectLst>
                  <a:outerShdw blurRad="38100" dist="38100" dir="2700000" algn="tl">
                    <a:srgbClr val="000000">
                      <a:alpha val="43137"/>
                    </a:srgbClr>
                  </a:outerShdw>
                </a:effectLst>
                <a:latin typeface="+mj-lt"/>
                <a:ea typeface="+mj-ea"/>
                <a:cs typeface="+mj-cs"/>
              </a:defRPr>
            </a:lvl1pPr>
          </a:lstStyle>
          <a:p>
            <a:r>
              <a:rPr lang="en-US" altLang="zh-CN" dirty="0"/>
              <a:t>Numerical results</a:t>
            </a:r>
            <a:endParaRPr lang="en-US" dirty="0"/>
          </a:p>
        </p:txBody>
      </p:sp>
      <p:sp>
        <p:nvSpPr>
          <p:cNvPr id="2" name="Slide Number Placeholder 1"/>
          <p:cNvSpPr>
            <a:spLocks noGrp="1"/>
          </p:cNvSpPr>
          <p:nvPr>
            <p:ph type="sldNum" sz="quarter" idx="12"/>
          </p:nvPr>
        </p:nvSpPr>
        <p:spPr/>
        <p:txBody>
          <a:bodyPr/>
          <a:lstStyle/>
          <a:p>
            <a:fld id="{F2040A06-A54A-4E73-863C-C49DEF3221D9}" type="slidenum">
              <a:rPr lang="en-HK" smtClean="0"/>
              <a:t>32</a:t>
            </a:fld>
            <a:endParaRPr lang="en-HK"/>
          </a:p>
        </p:txBody>
      </p:sp>
    </p:spTree>
    <p:extLst>
      <p:ext uri="{BB962C8B-B14F-4D97-AF65-F5344CB8AC3E}">
        <p14:creationId xmlns:p14="http://schemas.microsoft.com/office/powerpoint/2010/main" val="9105898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743" y="168536"/>
            <a:ext cx="8507392" cy="720930"/>
          </a:xfrm>
        </p:spPr>
        <p:txBody>
          <a:bodyPr/>
          <a:lstStyle/>
          <a:p>
            <a:r>
              <a:rPr lang="en-US" dirty="0"/>
              <a:t>Outline</a:t>
            </a:r>
          </a:p>
        </p:txBody>
      </p:sp>
      <p:sp>
        <p:nvSpPr>
          <p:cNvPr id="5" name="TextBox 4">
            <a:extLst>
              <a:ext uri="{FF2B5EF4-FFF2-40B4-BE49-F238E27FC236}">
                <a16:creationId xmlns="" xmlns:a16="http://schemas.microsoft.com/office/drawing/2014/main" id="{ABEE6DA3-7B0D-458D-88FC-AEBD5CBB3AF6}"/>
              </a:ext>
            </a:extLst>
          </p:cNvPr>
          <p:cNvSpPr txBox="1"/>
          <p:nvPr/>
        </p:nvSpPr>
        <p:spPr>
          <a:xfrm>
            <a:off x="322066" y="1655666"/>
            <a:ext cx="8476734" cy="3416320"/>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altLang="zh-TW" sz="2400" dirty="0">
                <a:latin typeface="Times New Roman" panose="02020603050405020304" pitchFamily="18" charset="0"/>
                <a:cs typeface="Times New Roman" panose="02020603050405020304" pitchFamily="18" charset="0"/>
              </a:rPr>
              <a:t>Background</a:t>
            </a:r>
          </a:p>
          <a:p>
            <a:pPr marL="342900" indent="-342900">
              <a:lnSpc>
                <a:spcPct val="150000"/>
              </a:lnSpc>
              <a:buFont typeface="Wingdings" panose="05000000000000000000" pitchFamily="2" charset="2"/>
              <a:buChar char="Ø"/>
            </a:pPr>
            <a:r>
              <a:rPr lang="en-HK" altLang="zh-TW" sz="2400" dirty="0">
                <a:latin typeface="Times New Roman" panose="02020603050405020304" pitchFamily="18" charset="0"/>
                <a:cs typeface="Times New Roman" panose="02020603050405020304" pitchFamily="18" charset="0"/>
              </a:rPr>
              <a:t>Optimal laying of a cable between two given nodes on the Earth’s surface</a:t>
            </a:r>
          </a:p>
          <a:p>
            <a:pPr marL="342900" indent="-342900">
              <a:lnSpc>
                <a:spcPct val="150000"/>
              </a:lnSpc>
              <a:buFont typeface="Wingdings" panose="05000000000000000000" pitchFamily="2" charset="2"/>
              <a:buChar char="Ø"/>
            </a:pPr>
            <a:r>
              <a:rPr lang="en-US" altLang="zh-TW" sz="2400" dirty="0">
                <a:solidFill>
                  <a:srgbClr val="FF0000"/>
                </a:solidFill>
                <a:latin typeface="Times New Roman" panose="02020603050405020304" pitchFamily="18" charset="0"/>
                <a:cs typeface="Times New Roman" panose="02020603050405020304" pitchFamily="18" charset="0"/>
              </a:rPr>
              <a:t>Terrain constrained path planning for long-haul cables</a:t>
            </a:r>
          </a:p>
          <a:p>
            <a:pPr marL="342900" indent="-342900">
              <a:lnSpc>
                <a:spcPct val="150000"/>
              </a:lnSpc>
              <a:buFont typeface="Wingdings" panose="05000000000000000000" pitchFamily="2" charset="2"/>
              <a:buChar char="Ø"/>
            </a:pPr>
            <a:r>
              <a:rPr lang="en-US" altLang="zh-TW" sz="2400" dirty="0">
                <a:latin typeface="Times New Roman" panose="02020603050405020304" pitchFamily="18" charset="0"/>
                <a:cs typeface="Times New Roman" panose="02020603050405020304" pitchFamily="18" charset="0"/>
              </a:rPr>
              <a:t>Submarine cable network extension</a:t>
            </a:r>
          </a:p>
          <a:p>
            <a:pPr marL="342900" indent="-342900">
              <a:lnSpc>
                <a:spcPct val="150000"/>
              </a:lnSpc>
              <a:buFont typeface="Wingdings" panose="05000000000000000000" pitchFamily="2" charset="2"/>
              <a:buChar char="Ø"/>
            </a:pPr>
            <a:r>
              <a:rPr lang="en-US" altLang="zh-TW" sz="2400" dirty="0">
                <a:latin typeface="Times New Roman" panose="02020603050405020304" pitchFamily="18" charset="0"/>
                <a:cs typeface="Times New Roman" panose="02020603050405020304" pitchFamily="18" charset="0"/>
              </a:rPr>
              <a:t>Conclusion</a:t>
            </a:r>
            <a:endParaRPr lang="zh-TW" altLang="en-US" sz="2400"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F2040A06-A54A-4E73-863C-C49DEF3221D9}" type="slidenum">
              <a:rPr lang="en-HK" smtClean="0"/>
              <a:t>33</a:t>
            </a:fld>
            <a:endParaRPr lang="en-HK"/>
          </a:p>
        </p:txBody>
      </p:sp>
    </p:spTree>
    <p:extLst>
      <p:ext uri="{BB962C8B-B14F-4D97-AF65-F5344CB8AC3E}">
        <p14:creationId xmlns:p14="http://schemas.microsoft.com/office/powerpoint/2010/main" val="5098878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Why do we need to consider the terrain?</a:t>
            </a:r>
          </a:p>
        </p:txBody>
      </p:sp>
      <p:sp>
        <p:nvSpPr>
          <p:cNvPr id="4" name="Slide Number Placeholder 3"/>
          <p:cNvSpPr>
            <a:spLocks noGrp="1"/>
          </p:cNvSpPr>
          <p:nvPr>
            <p:ph type="sldNum" sz="quarter" idx="12"/>
          </p:nvPr>
        </p:nvSpPr>
        <p:spPr/>
        <p:txBody>
          <a:bodyPr/>
          <a:lstStyle/>
          <a:p>
            <a:fld id="{F2040A06-A54A-4E73-863C-C49DEF3221D9}" type="slidenum">
              <a:rPr lang="en-HK" smtClean="0"/>
              <a:t>34</a:t>
            </a:fld>
            <a:endParaRPr lang="en-HK"/>
          </a:p>
        </p:txBody>
      </p:sp>
      <p:sp>
        <p:nvSpPr>
          <p:cNvPr id="7" name="Rectangle 6"/>
          <p:cNvSpPr/>
          <p:nvPr/>
        </p:nvSpPr>
        <p:spPr>
          <a:xfrm>
            <a:off x="428788" y="1416686"/>
            <a:ext cx="8263292" cy="3785652"/>
          </a:xfrm>
          <a:prstGeom prst="rect">
            <a:avLst/>
          </a:prstGeom>
        </p:spPr>
        <p:txBody>
          <a:bodyPr wrap="square">
            <a:spAutoFit/>
          </a:bodyPr>
          <a:lstStyle/>
          <a:p>
            <a:pPr marL="285750" indent="-285750">
              <a:lnSpc>
                <a:spcPct val="150000"/>
              </a:lnSpc>
              <a:buFont typeface="Arial" panose="020B0604020202020204" pitchFamily="34" charset="0"/>
              <a:buChar char="•"/>
            </a:pPr>
            <a:r>
              <a:rPr lang="en-HK" sz="2000" dirty="0">
                <a:latin typeface="Times New Roman" pitchFamily="18" charset="0"/>
                <a:cs typeface="Times New Roman" pitchFamily="18" charset="0"/>
              </a:rPr>
              <a:t>Cable burying by using a remotely operated vehicle (ROV) is another primary method to protect a cable from being damaged.</a:t>
            </a:r>
          </a:p>
          <a:p>
            <a:pPr marL="285750" indent="-285750">
              <a:lnSpc>
                <a:spcPct val="150000"/>
              </a:lnSpc>
              <a:buFont typeface="Arial" panose="020B0604020202020204" pitchFamily="34" charset="0"/>
              <a:buChar char="•"/>
            </a:pPr>
            <a:r>
              <a:rPr lang="en-US" sz="2000" dirty="0">
                <a:latin typeface="Times New Roman" pitchFamily="18" charset="0"/>
                <a:cs typeface="Times New Roman" pitchFamily="18" charset="0"/>
              </a:rPr>
              <a:t>Steep slopes</a:t>
            </a:r>
            <a:r>
              <a:rPr lang="en-HK" sz="2000" dirty="0">
                <a:latin typeface="Times New Roman" pitchFamily="18" charset="0"/>
                <a:cs typeface="Times New Roman" pitchFamily="18" charset="0"/>
              </a:rPr>
              <a:t> increase the likelihood of capsize of an ROV as it buries the cable in an uneven terrain. </a:t>
            </a:r>
          </a:p>
          <a:p>
            <a:pPr marL="285750" indent="-285750">
              <a:lnSpc>
                <a:spcPct val="150000"/>
              </a:lnSpc>
              <a:buFont typeface="Arial" panose="020B0604020202020204" pitchFamily="34" charset="0"/>
              <a:buChar char="•"/>
            </a:pPr>
            <a:r>
              <a:rPr lang="en-HK" sz="2000" dirty="0">
                <a:latin typeface="Times New Roman" pitchFamily="18" charset="0"/>
                <a:cs typeface="Times New Roman" pitchFamily="18" charset="0"/>
              </a:rPr>
              <a:t>Consider this instability risk by defining a direction-dependent laying cost that depends on the direction of the path and the slope of the terrain.</a:t>
            </a:r>
          </a:p>
          <a:p>
            <a:pPr marL="285750" indent="-285750">
              <a:lnSpc>
                <a:spcPct val="150000"/>
              </a:lnSpc>
              <a:buFont typeface="Arial" panose="020B0604020202020204" pitchFamily="34" charset="0"/>
              <a:buChar char="•"/>
            </a:pPr>
            <a:r>
              <a:rPr lang="en-HK" sz="2000" dirty="0">
                <a:latin typeface="Times New Roman" pitchFamily="18" charset="0"/>
                <a:cs typeface="Times New Roman" pitchFamily="18" charset="0"/>
              </a:rPr>
              <a:t>Direction-independent laying cost:</a:t>
            </a:r>
            <a:r>
              <a:rPr lang="en-US" sz="2000" dirty="0">
                <a:latin typeface="Times New Roman" pitchFamily="18" charset="0"/>
                <a:cs typeface="Times New Roman" pitchFamily="18" charset="0"/>
              </a:rPr>
              <a:t> </a:t>
            </a:r>
            <a:r>
              <a:rPr lang="en-US" sz="2000" i="1" dirty="0">
                <a:solidFill>
                  <a:srgbClr val="0000FF"/>
                </a:solidFill>
                <a:latin typeface="Times New Roman" pitchFamily="18" charset="0"/>
                <a:cs typeface="Times New Roman" pitchFamily="18" charset="0"/>
              </a:rPr>
              <a:t>h</a:t>
            </a:r>
            <a:r>
              <a:rPr lang="en-US" sz="2000" dirty="0">
                <a:solidFill>
                  <a:srgbClr val="0000FF"/>
                </a:solidFill>
                <a:latin typeface="Times New Roman" pitchFamily="18" charset="0"/>
                <a:cs typeface="Times New Roman" pitchFamily="18" charset="0"/>
              </a:rPr>
              <a:t>(</a:t>
            </a:r>
            <a:r>
              <a:rPr lang="en-US" sz="2000" i="1" dirty="0">
                <a:solidFill>
                  <a:srgbClr val="0000FF"/>
                </a:solidFill>
                <a:latin typeface="Times New Roman" pitchFamily="18" charset="0"/>
                <a:cs typeface="Times New Roman" pitchFamily="18" charset="0"/>
              </a:rPr>
              <a:t>X, u</a:t>
            </a:r>
            <a:r>
              <a:rPr lang="en-US" sz="2000" dirty="0">
                <a:solidFill>
                  <a:srgbClr val="0000FF"/>
                </a:solidFill>
                <a:latin typeface="Times New Roman" pitchFamily="18" charset="0"/>
                <a:cs typeface="Times New Roman" pitchFamily="18" charset="0"/>
              </a:rPr>
              <a:t>)</a:t>
            </a:r>
            <a:r>
              <a:rPr lang="en-US" sz="2000" dirty="0">
                <a:latin typeface="Times New Roman" pitchFamily="18" charset="0"/>
                <a:cs typeface="Times New Roman" pitchFamily="18" charset="0"/>
              </a:rPr>
              <a:t>, depends on </a:t>
            </a:r>
            <a:r>
              <a:rPr lang="en-HK" sz="2000" dirty="0">
                <a:latin typeface="Times New Roman" pitchFamily="18" charset="0"/>
                <a:cs typeface="Times New Roman" pitchFamily="18" charset="0"/>
              </a:rPr>
              <a:t>factors, such as </a:t>
            </a:r>
            <a:r>
              <a:rPr lang="en-HK" sz="2000" dirty="0" err="1">
                <a:latin typeface="Times New Roman" pitchFamily="18" charset="0"/>
                <a:cs typeface="Times New Roman" pitchFamily="18" charset="0"/>
              </a:rPr>
              <a:t>labor</a:t>
            </a:r>
            <a:r>
              <a:rPr lang="en-HK" sz="2000" dirty="0">
                <a:latin typeface="Times New Roman" pitchFamily="18" charset="0"/>
                <a:cs typeface="Times New Roman" pitchFamily="18" charset="0"/>
              </a:rPr>
              <a:t>, licenses and design level. </a:t>
            </a:r>
          </a:p>
        </p:txBody>
      </p:sp>
    </p:spTree>
    <p:extLst>
      <p:ext uri="{BB962C8B-B14F-4D97-AF65-F5344CB8AC3E}">
        <p14:creationId xmlns:p14="http://schemas.microsoft.com/office/powerpoint/2010/main" val="14728421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770" y="233264"/>
            <a:ext cx="8507392" cy="639137"/>
          </a:xfrm>
        </p:spPr>
        <p:txBody>
          <a:bodyPr/>
          <a:lstStyle/>
          <a:p>
            <a:r>
              <a:rPr lang="en-US" dirty="0"/>
              <a:t>Cost Model</a:t>
            </a:r>
          </a:p>
        </p:txBody>
      </p:sp>
      <p:sp>
        <p:nvSpPr>
          <p:cNvPr id="4" name="Slide Number Placeholder 3"/>
          <p:cNvSpPr>
            <a:spLocks noGrp="1"/>
          </p:cNvSpPr>
          <p:nvPr>
            <p:ph type="sldNum" sz="quarter" idx="12"/>
          </p:nvPr>
        </p:nvSpPr>
        <p:spPr/>
        <p:txBody>
          <a:bodyPr/>
          <a:lstStyle/>
          <a:p>
            <a:fld id="{F2040A06-A54A-4E73-863C-C49DEF3221D9}" type="slidenum">
              <a:rPr lang="en-HK" smtClean="0"/>
              <a:t>35</a:t>
            </a:fld>
            <a:endParaRPr lang="en-HK"/>
          </a:p>
        </p:txBody>
      </p:sp>
      <mc:AlternateContent xmlns:mc="http://schemas.openxmlformats.org/markup-compatibility/2006" xmlns:a14="http://schemas.microsoft.com/office/drawing/2010/main">
        <mc:Choice Requires="a14">
          <p:sp>
            <p:nvSpPr>
              <p:cNvPr id="5" name="Rectangle 4">
                <a:extLst>
                  <a:ext uri="{FF2B5EF4-FFF2-40B4-BE49-F238E27FC236}">
                    <a16:creationId xmlns="" xmlns:a16="http://schemas.microsoft.com/office/drawing/2014/main" id="{B0D3AF45-8193-4380-BCD1-D0E1DB94417F}"/>
                  </a:ext>
                </a:extLst>
              </p:cNvPr>
              <p:cNvSpPr>
                <a:spLocks noChangeArrowheads="1"/>
              </p:cNvSpPr>
              <p:nvPr/>
            </p:nvSpPr>
            <p:spPr bwMode="auto">
              <a:xfrm>
                <a:off x="194770" y="1040513"/>
                <a:ext cx="8839200" cy="242098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marL="857250" indent="-85725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marL="2684463" indent="-857250">
                  <a:defRPr>
                    <a:solidFill>
                      <a:schemeClr val="tx1"/>
                    </a:solidFill>
                    <a:latin typeface="Arial" panose="020B0604020202020204" pitchFamily="34" charset="0"/>
                  </a:defRPr>
                </a:lvl5pPr>
                <a:lvl6pPr marL="3141663" indent="-857250" eaLnBrk="0" fontAlgn="base" hangingPunct="0">
                  <a:spcBef>
                    <a:spcPct val="0"/>
                  </a:spcBef>
                  <a:spcAft>
                    <a:spcPct val="0"/>
                  </a:spcAft>
                  <a:defRPr>
                    <a:solidFill>
                      <a:schemeClr val="tx1"/>
                    </a:solidFill>
                    <a:latin typeface="Arial" panose="020B0604020202020204" pitchFamily="34" charset="0"/>
                  </a:defRPr>
                </a:lvl6pPr>
                <a:lvl7pPr marL="3598863" indent="-857250" eaLnBrk="0" fontAlgn="base" hangingPunct="0">
                  <a:spcBef>
                    <a:spcPct val="0"/>
                  </a:spcBef>
                  <a:spcAft>
                    <a:spcPct val="0"/>
                  </a:spcAft>
                  <a:defRPr>
                    <a:solidFill>
                      <a:schemeClr val="tx1"/>
                    </a:solidFill>
                    <a:latin typeface="Arial" panose="020B0604020202020204" pitchFamily="34" charset="0"/>
                  </a:defRPr>
                </a:lvl7pPr>
                <a:lvl8pPr marL="4056063" indent="-857250" eaLnBrk="0" fontAlgn="base" hangingPunct="0">
                  <a:spcBef>
                    <a:spcPct val="0"/>
                  </a:spcBef>
                  <a:spcAft>
                    <a:spcPct val="0"/>
                  </a:spcAft>
                  <a:defRPr>
                    <a:solidFill>
                      <a:schemeClr val="tx1"/>
                    </a:solidFill>
                    <a:latin typeface="Arial" panose="020B0604020202020204" pitchFamily="34" charset="0"/>
                  </a:defRPr>
                </a:lvl8pPr>
                <a:lvl9pPr marL="4513263" indent="-857250" eaLnBrk="0" fontAlgn="base" hangingPunct="0">
                  <a:spcBef>
                    <a:spcPct val="0"/>
                  </a:spcBef>
                  <a:spcAft>
                    <a:spcPct val="0"/>
                  </a:spcAft>
                  <a:defRPr>
                    <a:solidFill>
                      <a:schemeClr val="tx1"/>
                    </a:solidFill>
                    <a:latin typeface="Arial" panose="020B0604020202020204" pitchFamily="34" charset="0"/>
                  </a:defRPr>
                </a:lvl9pPr>
              </a:lstStyle>
              <a:p>
                <a:pPr marL="342900" indent="-342900">
                  <a:lnSpc>
                    <a:spcPct val="150000"/>
                  </a:lnSpc>
                  <a:buFont typeface="Arial" panose="020B0604020202020204" pitchFamily="34" charset="0"/>
                  <a:buChar char="•"/>
                </a:pPr>
                <a14:m>
                  <m:oMath xmlns:m="http://schemas.openxmlformats.org/officeDocument/2006/math">
                    <m:r>
                      <a:rPr lang="en-US" sz="2000" b="1" i="1">
                        <a:latin typeface="Cambria Math" panose="02040503050406030204" pitchFamily="18" charset="0"/>
                      </a:rPr>
                      <m:t>𝐚</m:t>
                    </m:r>
                    <m:r>
                      <a:rPr lang="en-US" sz="2000" i="1">
                        <a:latin typeface="Cambria Math" panose="02040503050406030204" pitchFamily="18" charset="0"/>
                      </a:rPr>
                      <m:t>=</m:t>
                    </m:r>
                    <m:d>
                      <m:dPr>
                        <m:ctrlPr>
                          <a:rPr lang="en-US" sz="2000" i="1">
                            <a:latin typeface="Cambria Math" panose="02040503050406030204" pitchFamily="18" charset="0"/>
                          </a:rPr>
                        </m:ctrlPr>
                      </m:dPr>
                      <m:e>
                        <m:acc>
                          <m:accPr>
                            <m:chr m:val="̇"/>
                            <m:ctrlPr>
                              <a:rPr lang="en-US" sz="2000" i="1">
                                <a:latin typeface="Cambria Math" panose="02040503050406030204" pitchFamily="18" charset="0"/>
                              </a:rPr>
                            </m:ctrlPr>
                          </m:accPr>
                          <m:e>
                            <m:r>
                              <a:rPr lang="en-US" sz="2000" i="1">
                                <a:latin typeface="Cambria Math" panose="02040503050406030204" pitchFamily="18" charset="0"/>
                              </a:rPr>
                              <m:t>𝑥</m:t>
                            </m:r>
                          </m:e>
                        </m:acc>
                        <m:r>
                          <a:rPr lang="en-US" sz="2000" i="1">
                            <a:latin typeface="Cambria Math" panose="02040503050406030204" pitchFamily="18" charset="0"/>
                          </a:rPr>
                          <m:t>, </m:t>
                        </m:r>
                        <m:acc>
                          <m:accPr>
                            <m:chr m:val="̇"/>
                            <m:ctrlPr>
                              <a:rPr lang="en-US" sz="2000" i="1">
                                <a:latin typeface="Cambria Math" panose="02040503050406030204" pitchFamily="18" charset="0"/>
                              </a:rPr>
                            </m:ctrlPr>
                          </m:accPr>
                          <m:e>
                            <m:r>
                              <a:rPr lang="en-US" sz="2000" i="1">
                                <a:latin typeface="Cambria Math" panose="02040503050406030204" pitchFamily="18" charset="0"/>
                              </a:rPr>
                              <m:t>𝑦</m:t>
                            </m:r>
                          </m:e>
                        </m:acc>
                        <m:r>
                          <a:rPr lang="en-US" sz="2000" i="1">
                            <a:latin typeface="Cambria Math" panose="02040503050406030204" pitchFamily="18" charset="0"/>
                          </a:rPr>
                          <m:t>,</m:t>
                        </m:r>
                        <m:acc>
                          <m:accPr>
                            <m:chr m:val="̇"/>
                            <m:ctrlPr>
                              <a:rPr lang="en-US" sz="2000" i="1">
                                <a:latin typeface="Cambria Math" panose="02040503050406030204" pitchFamily="18" charset="0"/>
                              </a:rPr>
                            </m:ctrlPr>
                          </m:accPr>
                          <m:e>
                            <m:r>
                              <a:rPr lang="en-US" sz="2000" i="1">
                                <a:latin typeface="Cambria Math" panose="02040503050406030204" pitchFamily="18" charset="0"/>
                              </a:rPr>
                              <m:t>𝑧</m:t>
                            </m:r>
                          </m:e>
                        </m:acc>
                      </m:e>
                    </m:d>
                  </m:oMath>
                </a14:m>
                <a:r>
                  <a:rPr lang="en-HK" sz="2000" dirty="0">
                    <a:latin typeface="Times New Roman" pitchFamily="18" charset="0"/>
                    <a:cs typeface="Times New Roman" pitchFamily="18" charset="0"/>
                  </a:rPr>
                  <a:t>: the direction in which the ROV is facing at </a:t>
                </a:r>
                <a14:m>
                  <m:oMath xmlns:m="http://schemas.openxmlformats.org/officeDocument/2006/math">
                    <m:r>
                      <a:rPr lang="en-US" sz="2000" i="1">
                        <a:latin typeface="Cambria Math" panose="02040503050406030204" pitchFamily="18" charset="0"/>
                      </a:rPr>
                      <m:t>𝑋</m:t>
                    </m:r>
                    <m:r>
                      <a:rPr lang="en-US" sz="2000">
                        <a:latin typeface="Cambria Math" panose="02040503050406030204" pitchFamily="18" charset="0"/>
                      </a:rPr>
                      <m:t>=</m:t>
                    </m:r>
                    <m:d>
                      <m:dPr>
                        <m:ctrlPr>
                          <a:rPr lang="en-US" sz="2000" i="1">
                            <a:latin typeface="Cambria Math" panose="02040503050406030204" pitchFamily="18" charset="0"/>
                          </a:rPr>
                        </m:ctrlPr>
                      </m:dPr>
                      <m:e>
                        <m:r>
                          <a:rPr lang="en-US" sz="2000" i="1">
                            <a:latin typeface="Cambria Math" panose="02040503050406030204" pitchFamily="18" charset="0"/>
                          </a:rPr>
                          <m:t>𝑥</m:t>
                        </m:r>
                        <m:r>
                          <a:rPr lang="en-US" sz="2000" i="1">
                            <a:latin typeface="Cambria Math" panose="02040503050406030204" pitchFamily="18" charset="0"/>
                          </a:rPr>
                          <m:t>,</m:t>
                        </m:r>
                        <m:r>
                          <a:rPr lang="en-US" sz="2000" i="1">
                            <a:latin typeface="Cambria Math" panose="02040503050406030204" pitchFamily="18" charset="0"/>
                          </a:rPr>
                          <m:t>𝑦</m:t>
                        </m:r>
                        <m:r>
                          <a:rPr lang="en-US" sz="2000" i="1">
                            <a:latin typeface="Cambria Math" panose="02040503050406030204" pitchFamily="18" charset="0"/>
                          </a:rPr>
                          <m:t>,</m:t>
                        </m:r>
                        <m:r>
                          <a:rPr lang="en-US" sz="2000" i="1">
                            <a:latin typeface="Cambria Math" panose="02040503050406030204" pitchFamily="18" charset="0"/>
                          </a:rPr>
                          <m:t>𝑧</m:t>
                        </m:r>
                      </m:e>
                    </m:d>
                    <m:r>
                      <a:rPr lang="en-US" sz="2000" i="1">
                        <a:latin typeface="Cambria Math" panose="02040503050406030204" pitchFamily="18" charset="0"/>
                      </a:rPr>
                      <m:t>∈</m:t>
                    </m:r>
                    <m:r>
                      <a:rPr lang="en-US" sz="2000" i="1">
                        <a:latin typeface="Cambria Math" panose="02040503050406030204" pitchFamily="18" charset="0"/>
                      </a:rPr>
                      <m:t>𝕄</m:t>
                    </m:r>
                  </m:oMath>
                </a14:m>
                <a:r>
                  <a:rPr lang="en-HK" sz="2000" dirty="0">
                    <a:latin typeface="Times New Roman" pitchFamily="18" charset="0"/>
                    <a:cs typeface="Times New Roman" pitchFamily="18" charset="0"/>
                  </a:rPr>
                  <a:t>, </a:t>
                </a:r>
                <a14:m>
                  <m:oMath xmlns:m="http://schemas.openxmlformats.org/officeDocument/2006/math">
                    <m:acc>
                      <m:accPr>
                        <m:chr m:val="̇"/>
                        <m:ctrlPr>
                          <a:rPr lang="en-US" sz="2000" i="1">
                            <a:latin typeface="Cambria Math" panose="02040503050406030204" pitchFamily="18" charset="0"/>
                          </a:rPr>
                        </m:ctrlPr>
                      </m:accPr>
                      <m:e>
                        <m:r>
                          <a:rPr lang="en-US" sz="2000" i="1">
                            <a:latin typeface="Cambria Math" panose="02040503050406030204" pitchFamily="18" charset="0"/>
                          </a:rPr>
                          <m:t>𝑧</m:t>
                        </m:r>
                      </m:e>
                    </m:acc>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m:t>
                        </m:r>
                        <m:r>
                          <a:rPr lang="en-US" sz="2000" i="1">
                            <a:latin typeface="Cambria Math" panose="02040503050406030204" pitchFamily="18" charset="0"/>
                          </a:rPr>
                          <m:t>𝑧</m:t>
                        </m:r>
                      </m:num>
                      <m:den>
                        <m:r>
                          <a:rPr lang="en-US" sz="2000" i="1">
                            <a:latin typeface="Cambria Math" panose="02040503050406030204" pitchFamily="18" charset="0"/>
                          </a:rPr>
                          <m:t>𝜕</m:t>
                        </m:r>
                        <m:r>
                          <a:rPr lang="en-US" sz="2000" i="1">
                            <a:latin typeface="Cambria Math" panose="02040503050406030204" pitchFamily="18" charset="0"/>
                          </a:rPr>
                          <m:t>𝑥</m:t>
                        </m:r>
                      </m:den>
                    </m:f>
                    <m:acc>
                      <m:accPr>
                        <m:chr m:val="̇"/>
                        <m:ctrlPr>
                          <a:rPr lang="en-US" sz="2000" i="1">
                            <a:latin typeface="Cambria Math" panose="02040503050406030204" pitchFamily="18" charset="0"/>
                          </a:rPr>
                        </m:ctrlPr>
                      </m:accPr>
                      <m:e>
                        <m:r>
                          <a:rPr lang="en-US" sz="2000" i="1">
                            <a:latin typeface="Cambria Math" panose="02040503050406030204" pitchFamily="18" charset="0"/>
                          </a:rPr>
                          <m:t>𝑥</m:t>
                        </m:r>
                      </m:e>
                    </m:acc>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m:t>
                        </m:r>
                        <m:r>
                          <a:rPr lang="en-US" sz="2000" i="1">
                            <a:latin typeface="Cambria Math" panose="02040503050406030204" pitchFamily="18" charset="0"/>
                          </a:rPr>
                          <m:t>𝑧</m:t>
                        </m:r>
                      </m:num>
                      <m:den>
                        <m:r>
                          <a:rPr lang="en-US" sz="2000" i="1">
                            <a:latin typeface="Cambria Math" panose="02040503050406030204" pitchFamily="18" charset="0"/>
                          </a:rPr>
                          <m:t>𝜕</m:t>
                        </m:r>
                        <m:r>
                          <a:rPr lang="en-US" sz="2000" i="1">
                            <a:latin typeface="Cambria Math" panose="02040503050406030204" pitchFamily="18" charset="0"/>
                          </a:rPr>
                          <m:t>𝑦</m:t>
                        </m:r>
                      </m:den>
                    </m:f>
                    <m:acc>
                      <m:accPr>
                        <m:chr m:val="̇"/>
                        <m:ctrlPr>
                          <a:rPr lang="en-US" sz="2000" i="1">
                            <a:latin typeface="Cambria Math" panose="02040503050406030204" pitchFamily="18" charset="0"/>
                          </a:rPr>
                        </m:ctrlPr>
                      </m:accPr>
                      <m:e>
                        <m:r>
                          <a:rPr lang="en-US" sz="2000" i="1">
                            <a:latin typeface="Cambria Math" panose="02040503050406030204" pitchFamily="18" charset="0"/>
                          </a:rPr>
                          <m:t>𝑦</m:t>
                        </m:r>
                      </m:e>
                    </m:acc>
                  </m:oMath>
                </a14:m>
                <a:r>
                  <a:rPr lang="en-US" sz="2000" dirty="0"/>
                  <a:t>.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m:t>
                        </m:r>
                        <m:r>
                          <a:rPr lang="en-US" sz="2000" i="1">
                            <a:latin typeface="Cambria Math" panose="02040503050406030204" pitchFamily="18" charset="0"/>
                          </a:rPr>
                          <m:t>𝑧</m:t>
                        </m:r>
                      </m:num>
                      <m:den>
                        <m:r>
                          <a:rPr lang="en-US" sz="2000" i="1">
                            <a:latin typeface="Cambria Math" panose="02040503050406030204" pitchFamily="18" charset="0"/>
                          </a:rPr>
                          <m:t>𝜕</m:t>
                        </m:r>
                        <m:r>
                          <a:rPr lang="en-US" sz="2000" i="1">
                            <a:latin typeface="Cambria Math" panose="02040503050406030204" pitchFamily="18" charset="0"/>
                          </a:rPr>
                          <m:t>𝑥</m:t>
                        </m:r>
                      </m:den>
                    </m:f>
                    <m:r>
                      <a:rPr lang="en-US" sz="2000" i="1">
                        <a:latin typeface="Cambria Math" panose="02040503050406030204" pitchFamily="18" charset="0"/>
                      </a:rPr>
                      <m:t>, </m:t>
                    </m:r>
                    <m:f>
                      <m:fPr>
                        <m:ctrlPr>
                          <a:rPr lang="en-US" sz="2000" i="1">
                            <a:latin typeface="Cambria Math" panose="02040503050406030204" pitchFamily="18" charset="0"/>
                          </a:rPr>
                        </m:ctrlPr>
                      </m:fPr>
                      <m:num>
                        <m:r>
                          <a:rPr lang="en-US" sz="2000" i="1">
                            <a:latin typeface="Cambria Math" panose="02040503050406030204" pitchFamily="18" charset="0"/>
                          </a:rPr>
                          <m:t>𝜕</m:t>
                        </m:r>
                        <m:r>
                          <a:rPr lang="en-US" sz="2000" i="1">
                            <a:latin typeface="Cambria Math" panose="02040503050406030204" pitchFamily="18" charset="0"/>
                          </a:rPr>
                          <m:t>𝑧</m:t>
                        </m:r>
                      </m:num>
                      <m:den>
                        <m:r>
                          <a:rPr lang="en-US" sz="2000" i="1">
                            <a:latin typeface="Cambria Math" panose="02040503050406030204" pitchFamily="18" charset="0"/>
                          </a:rPr>
                          <m:t>𝜕</m:t>
                        </m:r>
                        <m:r>
                          <a:rPr lang="en-US" sz="2000" i="1">
                            <a:latin typeface="Cambria Math" panose="02040503050406030204" pitchFamily="18" charset="0"/>
                          </a:rPr>
                          <m:t>𝑦</m:t>
                        </m:r>
                      </m:den>
                    </m:f>
                  </m:oMath>
                </a14:m>
                <a:r>
                  <a:rPr lang="en-US" sz="2000" dirty="0">
                    <a:latin typeface="Times New Roman" pitchFamily="18" charset="0"/>
                    <a:cs typeface="Times New Roman" pitchFamily="18" charset="0"/>
                  </a:rPr>
                  <a:t>) is the slope gradient vector at </a:t>
                </a:r>
                <a:r>
                  <a:rPr lang="en-US" sz="2000" i="1" dirty="0">
                    <a:latin typeface="Times New Roman" pitchFamily="18" charset="0"/>
                    <a:cs typeface="Times New Roman" pitchFamily="18" charset="0"/>
                  </a:rPr>
                  <a:t>X</a:t>
                </a:r>
                <a:r>
                  <a:rPr lang="en-US" sz="2000" dirty="0"/>
                  <a:t>. </a:t>
                </a:r>
              </a:p>
              <a:p>
                <a:pPr marL="342900" indent="-342900">
                  <a:lnSpc>
                    <a:spcPct val="150000"/>
                  </a:lnSpc>
                  <a:buFont typeface="Arial" panose="020B0604020202020204" pitchFamily="34" charset="0"/>
                  <a:buChar char="•"/>
                </a:pPr>
                <a14:m>
                  <m:oMath xmlns:m="http://schemas.openxmlformats.org/officeDocument/2006/math">
                    <m:r>
                      <a:rPr lang="en-US" sz="2000" b="1" i="1">
                        <a:latin typeface="Cambria Math" panose="02040503050406030204" pitchFamily="18" charset="0"/>
                      </a:rPr>
                      <m:t>𝐧</m:t>
                    </m:r>
                    <m:r>
                      <a:rPr lang="en-US" sz="2000">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m:t>
                        </m:r>
                        <m:r>
                          <a:rPr lang="en-US" sz="2000" i="1">
                            <a:latin typeface="Cambria Math" panose="02040503050406030204" pitchFamily="18" charset="0"/>
                          </a:rPr>
                          <m:t>𝑧</m:t>
                        </m:r>
                      </m:num>
                      <m:den>
                        <m:r>
                          <a:rPr lang="en-US" sz="2000" i="1">
                            <a:latin typeface="Cambria Math" panose="02040503050406030204" pitchFamily="18" charset="0"/>
                          </a:rPr>
                          <m:t>𝜕</m:t>
                        </m:r>
                        <m:r>
                          <a:rPr lang="en-US" sz="2000" i="1">
                            <a:latin typeface="Cambria Math" panose="02040503050406030204" pitchFamily="18" charset="0"/>
                          </a:rPr>
                          <m:t>𝑥</m:t>
                        </m:r>
                      </m:den>
                    </m:f>
                    <m:r>
                      <a:rPr lang="en-US" sz="2000" i="1">
                        <a:latin typeface="Cambria Math" panose="02040503050406030204" pitchFamily="18" charset="0"/>
                      </a:rPr>
                      <m:t>, </m:t>
                    </m:r>
                    <m:f>
                      <m:fPr>
                        <m:ctrlPr>
                          <a:rPr lang="en-US" sz="2000" i="1">
                            <a:latin typeface="Cambria Math" panose="02040503050406030204" pitchFamily="18" charset="0"/>
                          </a:rPr>
                        </m:ctrlPr>
                      </m:fPr>
                      <m:num>
                        <m:r>
                          <a:rPr lang="en-US" sz="2000" i="1">
                            <a:latin typeface="Cambria Math" panose="02040503050406030204" pitchFamily="18" charset="0"/>
                          </a:rPr>
                          <m:t>𝜕</m:t>
                        </m:r>
                        <m:r>
                          <a:rPr lang="en-US" sz="2000" i="1">
                            <a:latin typeface="Cambria Math" panose="02040503050406030204" pitchFamily="18" charset="0"/>
                          </a:rPr>
                          <m:t>𝑧</m:t>
                        </m:r>
                      </m:num>
                      <m:den>
                        <m:r>
                          <a:rPr lang="en-US" sz="2000" i="1">
                            <a:latin typeface="Cambria Math" panose="02040503050406030204" pitchFamily="18" charset="0"/>
                          </a:rPr>
                          <m:t>𝜕</m:t>
                        </m:r>
                        <m:r>
                          <a:rPr lang="en-US" sz="2000" i="1">
                            <a:latin typeface="Cambria Math" panose="02040503050406030204" pitchFamily="18" charset="0"/>
                          </a:rPr>
                          <m:t>𝑦</m:t>
                        </m:r>
                      </m:den>
                    </m:f>
                    <m:r>
                      <a:rPr lang="en-US" sz="2000" i="1">
                        <a:latin typeface="Cambria Math" panose="02040503050406030204" pitchFamily="18" charset="0"/>
                      </a:rPr>
                      <m:t>, −1</m:t>
                    </m:r>
                    <m:r>
                      <a:rPr lang="en-US" sz="2000">
                        <a:latin typeface="Cambria Math" panose="02040503050406030204" pitchFamily="18" charset="0"/>
                      </a:rPr>
                      <m:t>)</m:t>
                    </m:r>
                  </m:oMath>
                </a14:m>
                <a:r>
                  <a:rPr lang="en-US" sz="2000" dirty="0">
                    <a:latin typeface="Times New Roman" pitchFamily="18" charset="0"/>
                    <a:cs typeface="Times New Roman" pitchFamily="18" charset="0"/>
                  </a:rPr>
                  <a:t> is the normal vector</a:t>
                </a:r>
                <a:r>
                  <a:rPr lang="en-HK" sz="2000" dirty="0"/>
                  <a:t> </a:t>
                </a:r>
                <a:r>
                  <a:rPr lang="en-HK" sz="2000" dirty="0">
                    <a:latin typeface="Times New Roman" pitchFamily="18" charset="0"/>
                    <a:cs typeface="Times New Roman" pitchFamily="18" charset="0"/>
                  </a:rPr>
                  <a:t>at the point </a:t>
                </a:r>
                <a:r>
                  <a:rPr lang="en-US" sz="2000" i="1" dirty="0">
                    <a:latin typeface="Times New Roman" pitchFamily="18" charset="0"/>
                    <a:cs typeface="Times New Roman" pitchFamily="18" charset="0"/>
                  </a:rPr>
                  <a:t>X</a:t>
                </a:r>
                <a:r>
                  <a:rPr lang="en-HK" sz="2000" dirty="0">
                    <a:latin typeface="Times New Roman" pitchFamily="18" charset="0"/>
                    <a:cs typeface="Times New Roman" pitchFamily="18" charset="0"/>
                  </a:rPr>
                  <a:t> on the surface.</a:t>
                </a:r>
              </a:p>
              <a:p>
                <a:pPr marL="342900" indent="-342900">
                  <a:lnSpc>
                    <a:spcPct val="150000"/>
                  </a:lnSpc>
                  <a:buFont typeface="Arial" panose="020B0604020202020204" pitchFamily="34" charset="0"/>
                  <a:buChar char="•"/>
                </a:pPr>
                <a:r>
                  <a:rPr lang="en-HK" sz="2000" dirty="0">
                    <a:latin typeface="Times New Roman" pitchFamily="18" charset="0"/>
                    <a:cs typeface="Times New Roman" pitchFamily="18" charset="0"/>
                  </a:rPr>
                  <a:t>Slope in the direction of the path</a:t>
                </a:r>
                <a:r>
                  <a:rPr lang="en-US" sz="2000" dirty="0">
                    <a:latin typeface="Times New Roman" pitchFamily="18" charset="0"/>
                    <a:cs typeface="Times New Roman" pitchFamily="18" charset="0"/>
                  </a:rPr>
                  <a:t> (side slope):</a:t>
                </a:r>
              </a:p>
            </p:txBody>
          </p:sp>
        </mc:Choice>
        <mc:Fallback xmlns="">
          <p:sp>
            <p:nvSpPr>
              <p:cNvPr id="5" name="Rectangle 4">
                <a:extLst>
                  <a:ext uri="{FF2B5EF4-FFF2-40B4-BE49-F238E27FC236}">
                    <a16:creationId xmlns="" xmlns:a16="http://schemas.microsoft.com/office/drawing/2014/main" xmlns:a14="http://schemas.microsoft.com/office/drawing/2010/main" id="{B0D3AF45-8193-4380-BCD1-D0E1DB94417F}"/>
                  </a:ext>
                </a:extLst>
              </p:cNvPr>
              <p:cNvSpPr>
                <a:spLocks noRot="1" noChangeAspect="1" noMove="1" noResize="1" noEditPoints="1" noAdjustHandles="1" noChangeArrowheads="1" noChangeShapeType="1" noTextEdit="1"/>
              </p:cNvSpPr>
              <p:nvPr/>
            </p:nvSpPr>
            <p:spPr bwMode="auto">
              <a:xfrm>
                <a:off x="194770" y="1040513"/>
                <a:ext cx="8839200" cy="2420984"/>
              </a:xfrm>
              <a:prstGeom prst="rect">
                <a:avLst/>
              </a:prstGeom>
              <a:blipFill rotWithShape="0">
                <a:blip r:embed="rId2"/>
                <a:stretch>
                  <a:fillRect l="-621" b="-377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198059" y="3474429"/>
                <a:ext cx="2500813" cy="8009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𝑞</m:t>
                          </m:r>
                        </m:e>
                        <m:sub>
                          <m:r>
                            <a:rPr lang="en-US" sz="2000" i="0">
                              <a:latin typeface="Cambria Math" panose="02040503050406030204" pitchFamily="18" charset="0"/>
                            </a:rPr>
                            <m:t>1</m:t>
                          </m:r>
                        </m:sub>
                      </m:sSub>
                      <m:d>
                        <m:dPr>
                          <m:ctrlPr>
                            <a:rPr lang="en-US" sz="2000" i="1">
                              <a:latin typeface="Cambria Math" panose="02040503050406030204" pitchFamily="18" charset="0"/>
                            </a:rPr>
                          </m:ctrlPr>
                        </m:dPr>
                        <m:e>
                          <m:r>
                            <a:rPr lang="en-US" sz="2000" i="1">
                              <a:latin typeface="Cambria Math" panose="02040503050406030204" pitchFamily="18" charset="0"/>
                            </a:rPr>
                            <m:t>𝑋</m:t>
                          </m:r>
                          <m:r>
                            <a:rPr lang="en-US" sz="2000" i="0">
                              <a:latin typeface="Cambria Math" panose="02040503050406030204" pitchFamily="18" charset="0"/>
                            </a:rPr>
                            <m:t>,</m:t>
                          </m:r>
                          <m:r>
                            <a:rPr lang="en-US" sz="2000" b="1" i="0">
                              <a:latin typeface="Cambria Math" panose="02040503050406030204" pitchFamily="18" charset="0"/>
                            </a:rPr>
                            <m:t>𝐚</m:t>
                          </m:r>
                        </m:e>
                      </m:d>
                      <m:r>
                        <a:rPr lang="en-US" sz="2000" b="0" i="0">
                          <a:latin typeface="Cambria Math" panose="02040503050406030204" pitchFamily="18" charset="0"/>
                        </a:rPr>
                        <m:t>=</m:t>
                      </m:r>
                      <m:f>
                        <m:fPr>
                          <m:ctrlPr>
                            <a:rPr lang="en-US" sz="2000" b="0" i="1">
                              <a:latin typeface="Cambria Math" panose="02040503050406030204" pitchFamily="18" charset="0"/>
                            </a:rPr>
                          </m:ctrlPr>
                        </m:fPr>
                        <m:num>
                          <m:r>
                            <a:rPr lang="en-US" sz="2000" b="0" i="0">
                              <a:latin typeface="Cambria Math" panose="02040503050406030204" pitchFamily="18" charset="0"/>
                            </a:rPr>
                            <m:t>∥</m:t>
                          </m:r>
                          <m:acc>
                            <m:accPr>
                              <m:chr m:val="̇"/>
                              <m:ctrlPr>
                                <a:rPr lang="en-US" sz="2000" b="0" i="1">
                                  <a:latin typeface="Cambria Math" panose="02040503050406030204" pitchFamily="18" charset="0"/>
                                </a:rPr>
                              </m:ctrlPr>
                            </m:accPr>
                            <m:e>
                              <m:r>
                                <a:rPr lang="en-US" sz="2000" b="0" i="1">
                                  <a:latin typeface="Cambria Math" panose="02040503050406030204" pitchFamily="18" charset="0"/>
                                </a:rPr>
                                <m:t>𝑧</m:t>
                              </m:r>
                            </m:e>
                          </m:acc>
                          <m:r>
                            <a:rPr lang="en-US" sz="2000" b="0" i="0">
                              <a:latin typeface="Cambria Math" panose="02040503050406030204" pitchFamily="18" charset="0"/>
                            </a:rPr>
                            <m:t>∥ </m:t>
                          </m:r>
                        </m:num>
                        <m:den>
                          <m:rad>
                            <m:radPr>
                              <m:degHide m:val="on"/>
                              <m:ctrlPr>
                                <a:rPr lang="en-US" sz="2000" b="0" i="1">
                                  <a:latin typeface="Cambria Math" panose="02040503050406030204" pitchFamily="18" charset="0"/>
                                </a:rPr>
                              </m:ctrlPr>
                            </m:radPr>
                            <m:deg/>
                            <m:e>
                              <m:sSup>
                                <m:sSupPr>
                                  <m:ctrlPr>
                                    <a:rPr lang="en-US" sz="2000" b="0" i="1">
                                      <a:latin typeface="Cambria Math" panose="02040503050406030204" pitchFamily="18" charset="0"/>
                                    </a:rPr>
                                  </m:ctrlPr>
                                </m:sSupPr>
                                <m:e>
                                  <m:acc>
                                    <m:accPr>
                                      <m:chr m:val="̇"/>
                                      <m:ctrlPr>
                                        <a:rPr lang="en-US" sz="2000" b="0" i="1">
                                          <a:latin typeface="Cambria Math" panose="02040503050406030204" pitchFamily="18" charset="0"/>
                                        </a:rPr>
                                      </m:ctrlPr>
                                    </m:accPr>
                                    <m:e>
                                      <m:r>
                                        <a:rPr lang="en-US" sz="2000" b="0" i="1">
                                          <a:latin typeface="Cambria Math" panose="02040503050406030204" pitchFamily="18" charset="0"/>
                                        </a:rPr>
                                        <m:t>𝑥</m:t>
                                      </m:r>
                                    </m:e>
                                  </m:acc>
                                </m:e>
                                <m:sup>
                                  <m:r>
                                    <a:rPr lang="en-US" sz="2000" b="0" i="0">
                                      <a:latin typeface="Cambria Math" panose="02040503050406030204" pitchFamily="18" charset="0"/>
                                    </a:rPr>
                                    <m:t>2</m:t>
                                  </m:r>
                                </m:sup>
                              </m:sSup>
                              <m:r>
                                <a:rPr lang="en-US" sz="2000" b="0" i="0">
                                  <a:latin typeface="Cambria Math" panose="02040503050406030204" pitchFamily="18" charset="0"/>
                                </a:rPr>
                                <m:t>+</m:t>
                              </m:r>
                              <m:sSup>
                                <m:sSupPr>
                                  <m:ctrlPr>
                                    <a:rPr lang="en-US" sz="2000" b="0" i="1">
                                      <a:latin typeface="Cambria Math" panose="02040503050406030204" pitchFamily="18" charset="0"/>
                                    </a:rPr>
                                  </m:ctrlPr>
                                </m:sSupPr>
                                <m:e>
                                  <m:acc>
                                    <m:accPr>
                                      <m:chr m:val="̇"/>
                                      <m:ctrlPr>
                                        <a:rPr lang="en-US" sz="2000" b="0" i="1">
                                          <a:latin typeface="Cambria Math" panose="02040503050406030204" pitchFamily="18" charset="0"/>
                                        </a:rPr>
                                      </m:ctrlPr>
                                    </m:accPr>
                                    <m:e>
                                      <m:r>
                                        <a:rPr lang="en-US" sz="2000" b="0" i="1">
                                          <a:latin typeface="Cambria Math" panose="02040503050406030204" pitchFamily="18" charset="0"/>
                                        </a:rPr>
                                        <m:t>𝑦</m:t>
                                      </m:r>
                                    </m:e>
                                  </m:acc>
                                </m:e>
                                <m:sup>
                                  <m:r>
                                    <a:rPr lang="en-US" sz="2000" b="0" i="0">
                                      <a:latin typeface="Cambria Math" panose="02040503050406030204" pitchFamily="18" charset="0"/>
                                    </a:rPr>
                                    <m:t>2</m:t>
                                  </m:r>
                                </m:sup>
                              </m:sSup>
                            </m:e>
                          </m:rad>
                        </m:den>
                      </m:f>
                    </m:oMath>
                  </m:oMathPara>
                </a14:m>
                <a:endParaRPr lang="en-US" sz="2000" dirty="0"/>
              </a:p>
            </p:txBody>
          </p:sp>
        </mc:Choice>
        <mc:Fallback xmlns="">
          <p:sp>
            <p:nvSpPr>
              <p:cNvPr id="6" name="Rectangle 5"/>
              <p:cNvSpPr>
                <a:spLocks noRot="1" noChangeAspect="1" noMove="1" noResize="1" noEditPoints="1" noAdjustHandles="1" noChangeArrowheads="1" noChangeShapeType="1" noTextEdit="1"/>
              </p:cNvSpPr>
              <p:nvPr/>
            </p:nvSpPr>
            <p:spPr>
              <a:xfrm>
                <a:off x="3198059" y="3474429"/>
                <a:ext cx="2500813" cy="800989"/>
              </a:xfrm>
              <a:prstGeom prst="rect">
                <a:avLst/>
              </a:prstGeom>
              <a:blipFill rotWithShape="0">
                <a:blip r:embed="rId3"/>
                <a:stretch>
                  <a:fillRect/>
                </a:stretch>
              </a:blipFill>
            </p:spPr>
            <p:txBody>
              <a:bodyPr/>
              <a:lstStyle/>
              <a:p>
                <a:r>
                  <a:rPr lang="en-US">
                    <a:noFill/>
                  </a:rPr>
                  <a:t> </a:t>
                </a:r>
              </a:p>
            </p:txBody>
          </p:sp>
        </mc:Fallback>
      </mc:AlternateContent>
      <p:sp>
        <p:nvSpPr>
          <p:cNvPr id="7" name="Rectangle 6"/>
          <p:cNvSpPr/>
          <p:nvPr/>
        </p:nvSpPr>
        <p:spPr>
          <a:xfrm>
            <a:off x="194770" y="4075363"/>
            <a:ext cx="7121712" cy="400110"/>
          </a:xfrm>
          <a:prstGeom prst="rect">
            <a:avLst/>
          </a:prstGeom>
        </p:spPr>
        <p:txBody>
          <a:bodyPr wrap="square">
            <a:spAutoFit/>
          </a:bodyPr>
          <a:lstStyle/>
          <a:p>
            <a:pPr marL="342900" indent="-342900">
              <a:buFont typeface="Arial" panose="020B0604020202020204" pitchFamily="34" charset="0"/>
              <a:buChar char="•"/>
            </a:pPr>
            <a:r>
              <a:rPr lang="en-US" sz="2000" dirty="0">
                <a:latin typeface="Times New Roman" pitchFamily="18" charset="0"/>
                <a:cs typeface="Times New Roman" pitchFamily="18" charset="0"/>
              </a:rPr>
              <a:t>Slope perpendicular to the path:</a:t>
            </a:r>
          </a:p>
        </p:txBody>
      </p:sp>
      <mc:AlternateContent xmlns:mc="http://schemas.openxmlformats.org/markup-compatibility/2006" xmlns:a14="http://schemas.microsoft.com/office/drawing/2010/main">
        <mc:Choice Requires="a14">
          <p:sp>
            <p:nvSpPr>
              <p:cNvPr id="8" name="Rectangle 7"/>
              <p:cNvSpPr/>
              <p:nvPr/>
            </p:nvSpPr>
            <p:spPr>
              <a:xfrm>
                <a:off x="-114655" y="4361235"/>
                <a:ext cx="9458049" cy="160011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𝑞</m:t>
                          </m:r>
                        </m:e>
                        <m:sub>
                          <m:r>
                            <a:rPr lang="en-US" sz="2000" i="0">
                              <a:latin typeface="Cambria Math" panose="02040503050406030204" pitchFamily="18" charset="0"/>
                            </a:rPr>
                            <m:t>2</m:t>
                          </m:r>
                        </m:sub>
                      </m:sSub>
                      <m:d>
                        <m:dPr>
                          <m:ctrlPr>
                            <a:rPr lang="en-US" sz="2000" i="1">
                              <a:latin typeface="Cambria Math" panose="02040503050406030204" pitchFamily="18" charset="0"/>
                            </a:rPr>
                          </m:ctrlPr>
                        </m:dPr>
                        <m:e>
                          <m:r>
                            <a:rPr lang="en-US" sz="2000" i="1">
                              <a:latin typeface="Cambria Math" panose="02040503050406030204" pitchFamily="18" charset="0"/>
                            </a:rPr>
                            <m:t>𝑋</m:t>
                          </m:r>
                          <m:r>
                            <a:rPr lang="en-US" sz="2000" i="0">
                              <a:latin typeface="Cambria Math" panose="02040503050406030204" pitchFamily="18" charset="0"/>
                            </a:rPr>
                            <m:t>,</m:t>
                          </m:r>
                          <m:r>
                            <a:rPr lang="en-US" sz="2000" b="1" i="0">
                              <a:latin typeface="Cambria Math" panose="02040503050406030204" pitchFamily="18" charset="0"/>
                            </a:rPr>
                            <m:t>𝐚</m:t>
                          </m:r>
                        </m:e>
                      </m:d>
                      <m:r>
                        <a:rPr lang="en-US" sz="2000" b="0" i="0">
                          <a:latin typeface="Cambria Math" panose="02040503050406030204" pitchFamily="18" charset="0"/>
                        </a:rPr>
                        <m:t>=</m:t>
                      </m:r>
                      <m:f>
                        <m:fPr>
                          <m:ctrlPr>
                            <a:rPr lang="en-US" sz="2000" b="0" i="1">
                              <a:latin typeface="Cambria Math" panose="02040503050406030204" pitchFamily="18" charset="0"/>
                            </a:rPr>
                          </m:ctrlPr>
                        </m:fPr>
                        <m:num>
                          <m:r>
                            <a:rPr lang="en-US" sz="2000" b="0" i="0">
                              <a:latin typeface="Cambria Math" panose="02040503050406030204" pitchFamily="18" charset="0"/>
                            </a:rPr>
                            <m:t>∥</m:t>
                          </m:r>
                          <m:sSub>
                            <m:sSubPr>
                              <m:ctrlPr>
                                <a:rPr lang="en-US" sz="2000" b="0" i="1">
                                  <a:latin typeface="Cambria Math" panose="02040503050406030204" pitchFamily="18" charset="0"/>
                                </a:rPr>
                              </m:ctrlPr>
                            </m:sSubPr>
                            <m:e>
                              <m:d>
                                <m:dPr>
                                  <m:ctrlPr>
                                    <a:rPr lang="en-US" sz="2000" b="0" i="1">
                                      <a:latin typeface="Cambria Math" panose="02040503050406030204" pitchFamily="18" charset="0"/>
                                    </a:rPr>
                                  </m:ctrlPr>
                                </m:dPr>
                                <m:e>
                                  <m:r>
                                    <a:rPr lang="en-US" sz="2000" b="1" i="0">
                                      <a:latin typeface="Cambria Math" panose="02040503050406030204" pitchFamily="18" charset="0"/>
                                    </a:rPr>
                                    <m:t>𝐧</m:t>
                                  </m:r>
                                  <m:r>
                                    <a:rPr lang="en-US" sz="2000" b="0" i="0">
                                      <a:latin typeface="Cambria Math" panose="02040503050406030204" pitchFamily="18" charset="0"/>
                                    </a:rPr>
                                    <m:t>×</m:t>
                                  </m:r>
                                  <m:r>
                                    <a:rPr lang="en-US" sz="2000" b="1" i="0">
                                      <a:latin typeface="Cambria Math" panose="02040503050406030204" pitchFamily="18" charset="0"/>
                                    </a:rPr>
                                    <m:t>𝐚</m:t>
                                  </m:r>
                                </m:e>
                              </m:d>
                            </m:e>
                            <m:sub>
                              <m:r>
                                <a:rPr lang="en-US" sz="2000" b="0" i="0">
                                  <a:latin typeface="Cambria Math" panose="02040503050406030204" pitchFamily="18" charset="0"/>
                                </a:rPr>
                                <m:t>3</m:t>
                              </m:r>
                            </m:sub>
                          </m:sSub>
                          <m:r>
                            <a:rPr lang="en-US" sz="2000" b="0" i="0">
                              <a:latin typeface="Cambria Math" panose="02040503050406030204" pitchFamily="18" charset="0"/>
                            </a:rPr>
                            <m:t>∥</m:t>
                          </m:r>
                        </m:num>
                        <m:den>
                          <m:r>
                            <a:rPr lang="en-US" sz="2000" b="0" i="0">
                              <a:latin typeface="Cambria Math" panose="02040503050406030204" pitchFamily="18" charset="0"/>
                            </a:rPr>
                            <m:t>∥</m:t>
                          </m:r>
                          <m:sSub>
                            <m:sSubPr>
                              <m:ctrlPr>
                                <a:rPr lang="en-US" sz="2000" b="0" i="1">
                                  <a:latin typeface="Cambria Math" panose="02040503050406030204" pitchFamily="18" charset="0"/>
                                </a:rPr>
                              </m:ctrlPr>
                            </m:sSubPr>
                            <m:e>
                              <m:d>
                                <m:dPr>
                                  <m:ctrlPr>
                                    <a:rPr lang="en-US" sz="2000" b="0" i="1">
                                      <a:latin typeface="Cambria Math" panose="02040503050406030204" pitchFamily="18" charset="0"/>
                                    </a:rPr>
                                  </m:ctrlPr>
                                </m:dPr>
                                <m:e>
                                  <m:r>
                                    <a:rPr lang="en-US" sz="2000" b="1" i="0">
                                      <a:latin typeface="Cambria Math" panose="02040503050406030204" pitchFamily="18" charset="0"/>
                                    </a:rPr>
                                    <m:t>𝐧</m:t>
                                  </m:r>
                                  <m:r>
                                    <a:rPr lang="en-US" sz="2000" b="0" i="0">
                                      <a:latin typeface="Cambria Math" panose="02040503050406030204" pitchFamily="18" charset="0"/>
                                    </a:rPr>
                                    <m:t>×</m:t>
                                  </m:r>
                                  <m:r>
                                    <a:rPr lang="en-US" sz="2000" b="1" i="0">
                                      <a:latin typeface="Cambria Math" panose="02040503050406030204" pitchFamily="18" charset="0"/>
                                    </a:rPr>
                                    <m:t>𝐚</m:t>
                                  </m:r>
                                </m:e>
                              </m:d>
                            </m:e>
                            <m:sub>
                              <m:r>
                                <a:rPr lang="en-US" sz="2000" b="0" i="0">
                                  <a:latin typeface="Cambria Math" panose="02040503050406030204" pitchFamily="18" charset="0"/>
                                </a:rPr>
                                <m:t>1,2</m:t>
                              </m:r>
                            </m:sub>
                          </m:sSub>
                          <m:r>
                            <a:rPr lang="en-US" sz="2000" b="0" i="0">
                              <a:latin typeface="Cambria Math" panose="02040503050406030204" pitchFamily="18" charset="0"/>
                            </a:rPr>
                            <m:t>∥</m:t>
                          </m:r>
                        </m:den>
                      </m:f>
                      <m:r>
                        <a:rPr lang="en-US" sz="2000" b="0" i="0">
                          <a:latin typeface="Cambria Math" panose="02040503050406030204" pitchFamily="18" charset="0"/>
                        </a:rPr>
                        <m:t>=</m:t>
                      </m:r>
                      <m:f>
                        <m:fPr>
                          <m:ctrlPr>
                            <a:rPr lang="en-US" sz="2000" b="0" i="1">
                              <a:latin typeface="Cambria Math" panose="02040503050406030204" pitchFamily="18" charset="0"/>
                            </a:rPr>
                          </m:ctrlPr>
                        </m:fPr>
                        <m:num>
                          <m:r>
                            <a:rPr lang="en-US" sz="2000" b="0" i="0">
                              <a:latin typeface="Cambria Math" panose="02040503050406030204" pitchFamily="18" charset="0"/>
                            </a:rPr>
                            <m:t>∥</m:t>
                          </m:r>
                          <m:f>
                            <m:fPr>
                              <m:ctrlPr>
                                <a:rPr lang="en-US" sz="2000" b="0" i="1">
                                  <a:latin typeface="Cambria Math" panose="02040503050406030204" pitchFamily="18" charset="0"/>
                                </a:rPr>
                              </m:ctrlPr>
                            </m:fPr>
                            <m:num>
                              <m:r>
                                <a:rPr lang="en-US" sz="2000" b="0" i="0">
                                  <a:latin typeface="Cambria Math" panose="02040503050406030204" pitchFamily="18" charset="0"/>
                                </a:rPr>
                                <m:t>𝜕</m:t>
                              </m:r>
                              <m:r>
                                <a:rPr lang="en-US" sz="2000" b="0" i="1">
                                  <a:latin typeface="Cambria Math" panose="02040503050406030204" pitchFamily="18" charset="0"/>
                                </a:rPr>
                                <m:t>𝑧</m:t>
                              </m:r>
                            </m:num>
                            <m:den>
                              <m:r>
                                <a:rPr lang="en-US" sz="2000" b="0" i="0">
                                  <a:latin typeface="Cambria Math" panose="02040503050406030204" pitchFamily="18" charset="0"/>
                                </a:rPr>
                                <m:t>𝜕</m:t>
                              </m:r>
                              <m:r>
                                <a:rPr lang="en-US" sz="2000" b="0" i="1">
                                  <a:latin typeface="Cambria Math" panose="02040503050406030204" pitchFamily="18" charset="0"/>
                                </a:rPr>
                                <m:t>𝑥</m:t>
                              </m:r>
                            </m:den>
                          </m:f>
                          <m:acc>
                            <m:accPr>
                              <m:chr m:val="̇"/>
                              <m:ctrlPr>
                                <a:rPr lang="en-US" sz="2000" b="0" i="1">
                                  <a:latin typeface="Cambria Math" panose="02040503050406030204" pitchFamily="18" charset="0"/>
                                </a:rPr>
                              </m:ctrlPr>
                            </m:accPr>
                            <m:e>
                              <m:r>
                                <a:rPr lang="en-US" sz="2000" b="0" i="1">
                                  <a:latin typeface="Cambria Math" panose="02040503050406030204" pitchFamily="18" charset="0"/>
                                </a:rPr>
                                <m:t>𝑦</m:t>
                              </m:r>
                            </m:e>
                          </m:acc>
                          <m:r>
                            <a:rPr lang="en-US" sz="2000" b="0" i="0">
                              <a:latin typeface="Cambria Math" panose="02040503050406030204" pitchFamily="18" charset="0"/>
                            </a:rPr>
                            <m:t>−</m:t>
                          </m:r>
                          <m:f>
                            <m:fPr>
                              <m:ctrlPr>
                                <a:rPr lang="en-US" sz="2000" b="0" i="1">
                                  <a:latin typeface="Cambria Math" panose="02040503050406030204" pitchFamily="18" charset="0"/>
                                </a:rPr>
                              </m:ctrlPr>
                            </m:fPr>
                            <m:num>
                              <m:r>
                                <a:rPr lang="en-US" sz="2000" b="0" i="0">
                                  <a:latin typeface="Cambria Math" panose="02040503050406030204" pitchFamily="18" charset="0"/>
                                </a:rPr>
                                <m:t>𝜕</m:t>
                              </m:r>
                              <m:r>
                                <a:rPr lang="en-US" sz="2000" b="0" i="1">
                                  <a:latin typeface="Cambria Math" panose="02040503050406030204" pitchFamily="18" charset="0"/>
                                </a:rPr>
                                <m:t>𝑧</m:t>
                              </m:r>
                            </m:num>
                            <m:den>
                              <m:r>
                                <a:rPr lang="en-US" sz="2000" b="0" i="0">
                                  <a:latin typeface="Cambria Math" panose="02040503050406030204" pitchFamily="18" charset="0"/>
                                </a:rPr>
                                <m:t>𝜕</m:t>
                              </m:r>
                              <m:r>
                                <a:rPr lang="en-US" sz="2000" b="0" i="1">
                                  <a:latin typeface="Cambria Math" panose="02040503050406030204" pitchFamily="18" charset="0"/>
                                </a:rPr>
                                <m:t>𝑦</m:t>
                              </m:r>
                            </m:den>
                          </m:f>
                          <m:acc>
                            <m:accPr>
                              <m:chr m:val="̇"/>
                              <m:ctrlPr>
                                <a:rPr lang="en-US" sz="2000" b="0" i="1">
                                  <a:latin typeface="Cambria Math" panose="02040503050406030204" pitchFamily="18" charset="0"/>
                                </a:rPr>
                              </m:ctrlPr>
                            </m:accPr>
                            <m:e>
                              <m:r>
                                <a:rPr lang="en-US" sz="2000" b="0" i="1">
                                  <a:latin typeface="Cambria Math" panose="02040503050406030204" pitchFamily="18" charset="0"/>
                                </a:rPr>
                                <m:t>𝑥</m:t>
                              </m:r>
                            </m:e>
                          </m:acc>
                          <m:r>
                            <a:rPr lang="en-US" sz="2000" b="0" i="0">
                              <a:latin typeface="Cambria Math" panose="02040503050406030204" pitchFamily="18" charset="0"/>
                            </a:rPr>
                            <m:t>∥ </m:t>
                          </m:r>
                        </m:num>
                        <m:den>
                          <m:rad>
                            <m:radPr>
                              <m:degHide m:val="on"/>
                              <m:ctrlPr>
                                <a:rPr lang="en-US" sz="2000" b="0" i="1">
                                  <a:latin typeface="Cambria Math" panose="02040503050406030204" pitchFamily="18" charset="0"/>
                                </a:rPr>
                              </m:ctrlPr>
                            </m:radPr>
                            <m:deg/>
                            <m:e>
                              <m:sSup>
                                <m:sSupPr>
                                  <m:ctrlPr>
                                    <a:rPr lang="en-US" sz="2000" b="0" i="1">
                                      <a:latin typeface="Cambria Math" panose="02040503050406030204" pitchFamily="18" charset="0"/>
                                    </a:rPr>
                                  </m:ctrlPr>
                                </m:sSupPr>
                                <m:e>
                                  <m:d>
                                    <m:dPr>
                                      <m:ctrlPr>
                                        <a:rPr lang="en-US" sz="2000" b="0" i="1">
                                          <a:latin typeface="Cambria Math" panose="02040503050406030204" pitchFamily="18" charset="0"/>
                                        </a:rPr>
                                      </m:ctrlPr>
                                    </m:dPr>
                                    <m:e>
                                      <m:f>
                                        <m:fPr>
                                          <m:ctrlPr>
                                            <a:rPr lang="en-US" sz="2000" b="0" i="1">
                                              <a:latin typeface="Cambria Math" panose="02040503050406030204" pitchFamily="18" charset="0"/>
                                            </a:rPr>
                                          </m:ctrlPr>
                                        </m:fPr>
                                        <m:num>
                                          <m:r>
                                            <a:rPr lang="en-US" sz="2000" b="0" i="0">
                                              <a:latin typeface="Cambria Math" panose="02040503050406030204" pitchFamily="18" charset="0"/>
                                            </a:rPr>
                                            <m:t>𝜕</m:t>
                                          </m:r>
                                          <m:r>
                                            <a:rPr lang="en-US" sz="2000" b="0" i="1">
                                              <a:latin typeface="Cambria Math" panose="02040503050406030204" pitchFamily="18" charset="0"/>
                                            </a:rPr>
                                            <m:t>𝑧</m:t>
                                          </m:r>
                                        </m:num>
                                        <m:den>
                                          <m:r>
                                            <a:rPr lang="en-US" sz="2000" b="0" i="0">
                                              <a:latin typeface="Cambria Math" panose="02040503050406030204" pitchFamily="18" charset="0"/>
                                            </a:rPr>
                                            <m:t>𝜕</m:t>
                                          </m:r>
                                          <m:r>
                                            <a:rPr lang="en-US" sz="2000" b="0" i="1">
                                              <a:latin typeface="Cambria Math" panose="02040503050406030204" pitchFamily="18" charset="0"/>
                                            </a:rPr>
                                            <m:t>𝑦</m:t>
                                          </m:r>
                                        </m:den>
                                      </m:f>
                                      <m:acc>
                                        <m:accPr>
                                          <m:chr m:val="̇"/>
                                          <m:ctrlPr>
                                            <a:rPr lang="en-US" sz="2000" b="0" i="1">
                                              <a:latin typeface="Cambria Math" panose="02040503050406030204" pitchFamily="18" charset="0"/>
                                            </a:rPr>
                                          </m:ctrlPr>
                                        </m:accPr>
                                        <m:e>
                                          <m:r>
                                            <a:rPr lang="en-US" sz="2000" b="0" i="1">
                                              <a:latin typeface="Cambria Math" panose="02040503050406030204" pitchFamily="18" charset="0"/>
                                            </a:rPr>
                                            <m:t>𝑧</m:t>
                                          </m:r>
                                        </m:e>
                                      </m:acc>
                                      <m:r>
                                        <a:rPr lang="en-US" sz="2000" b="0" i="0">
                                          <a:latin typeface="Cambria Math" panose="02040503050406030204" pitchFamily="18" charset="0"/>
                                        </a:rPr>
                                        <m:t>+</m:t>
                                      </m:r>
                                      <m:acc>
                                        <m:accPr>
                                          <m:chr m:val="̇"/>
                                          <m:ctrlPr>
                                            <a:rPr lang="en-US" sz="2000" b="0" i="1">
                                              <a:latin typeface="Cambria Math" panose="02040503050406030204" pitchFamily="18" charset="0"/>
                                            </a:rPr>
                                          </m:ctrlPr>
                                        </m:accPr>
                                        <m:e>
                                          <m:r>
                                            <a:rPr lang="en-US" sz="2000" b="0" i="1">
                                              <a:latin typeface="Cambria Math" panose="02040503050406030204" pitchFamily="18" charset="0"/>
                                            </a:rPr>
                                            <m:t>𝑦</m:t>
                                          </m:r>
                                        </m:e>
                                      </m:acc>
                                    </m:e>
                                  </m:d>
                                </m:e>
                                <m:sup>
                                  <m:r>
                                    <a:rPr lang="en-US" sz="2000" b="0" i="0">
                                      <a:latin typeface="Cambria Math" panose="02040503050406030204" pitchFamily="18" charset="0"/>
                                    </a:rPr>
                                    <m:t>2</m:t>
                                  </m:r>
                                </m:sup>
                              </m:sSup>
                              <m:r>
                                <a:rPr lang="en-US" sz="2000" b="0" i="0">
                                  <a:latin typeface="Cambria Math" panose="02040503050406030204" pitchFamily="18" charset="0"/>
                                </a:rPr>
                                <m:t>+</m:t>
                              </m:r>
                              <m:sSup>
                                <m:sSupPr>
                                  <m:ctrlPr>
                                    <a:rPr lang="en-US" sz="2000" b="0" i="1">
                                      <a:latin typeface="Cambria Math" panose="02040503050406030204" pitchFamily="18" charset="0"/>
                                    </a:rPr>
                                  </m:ctrlPr>
                                </m:sSupPr>
                                <m:e>
                                  <m:d>
                                    <m:dPr>
                                      <m:ctrlPr>
                                        <a:rPr lang="en-US" sz="2000" b="0" i="1">
                                          <a:latin typeface="Cambria Math" panose="02040503050406030204" pitchFamily="18" charset="0"/>
                                        </a:rPr>
                                      </m:ctrlPr>
                                    </m:dPr>
                                    <m:e>
                                      <m:f>
                                        <m:fPr>
                                          <m:ctrlPr>
                                            <a:rPr lang="en-US" sz="2000" b="0" i="1">
                                              <a:latin typeface="Cambria Math" panose="02040503050406030204" pitchFamily="18" charset="0"/>
                                            </a:rPr>
                                          </m:ctrlPr>
                                        </m:fPr>
                                        <m:num>
                                          <m:r>
                                            <a:rPr lang="en-US" sz="2000" b="0" i="0">
                                              <a:latin typeface="Cambria Math" panose="02040503050406030204" pitchFamily="18" charset="0"/>
                                            </a:rPr>
                                            <m:t>𝜕</m:t>
                                          </m:r>
                                          <m:r>
                                            <a:rPr lang="en-US" sz="2000" b="0" i="1">
                                              <a:latin typeface="Cambria Math" panose="02040503050406030204" pitchFamily="18" charset="0"/>
                                            </a:rPr>
                                            <m:t>𝑧</m:t>
                                          </m:r>
                                        </m:num>
                                        <m:den>
                                          <m:r>
                                            <a:rPr lang="en-US" sz="2000" b="0" i="0">
                                              <a:latin typeface="Cambria Math" panose="02040503050406030204" pitchFamily="18" charset="0"/>
                                            </a:rPr>
                                            <m:t>𝜕</m:t>
                                          </m:r>
                                          <m:r>
                                            <a:rPr lang="en-US" sz="2000" b="0" i="1">
                                              <a:latin typeface="Cambria Math" panose="02040503050406030204" pitchFamily="18" charset="0"/>
                                            </a:rPr>
                                            <m:t>𝑥</m:t>
                                          </m:r>
                                        </m:den>
                                      </m:f>
                                      <m:acc>
                                        <m:accPr>
                                          <m:chr m:val="̇"/>
                                          <m:ctrlPr>
                                            <a:rPr lang="en-US" sz="2000" b="0" i="1">
                                              <a:latin typeface="Cambria Math" panose="02040503050406030204" pitchFamily="18" charset="0"/>
                                            </a:rPr>
                                          </m:ctrlPr>
                                        </m:accPr>
                                        <m:e>
                                          <m:r>
                                            <a:rPr lang="en-US" sz="2000" b="0" i="1">
                                              <a:latin typeface="Cambria Math" panose="02040503050406030204" pitchFamily="18" charset="0"/>
                                            </a:rPr>
                                            <m:t>𝑧</m:t>
                                          </m:r>
                                        </m:e>
                                      </m:acc>
                                      <m:r>
                                        <a:rPr lang="en-US" sz="2000" b="0" i="0">
                                          <a:latin typeface="Cambria Math" panose="02040503050406030204" pitchFamily="18" charset="0"/>
                                        </a:rPr>
                                        <m:t>+</m:t>
                                      </m:r>
                                      <m:acc>
                                        <m:accPr>
                                          <m:chr m:val="̇"/>
                                          <m:ctrlPr>
                                            <a:rPr lang="en-US" sz="2000" b="0" i="1">
                                              <a:latin typeface="Cambria Math" panose="02040503050406030204" pitchFamily="18" charset="0"/>
                                            </a:rPr>
                                          </m:ctrlPr>
                                        </m:accPr>
                                        <m:e>
                                          <m:r>
                                            <a:rPr lang="en-US" sz="2000" b="0" i="1">
                                              <a:latin typeface="Cambria Math" panose="02040503050406030204" pitchFamily="18" charset="0"/>
                                            </a:rPr>
                                            <m:t>𝑥</m:t>
                                          </m:r>
                                        </m:e>
                                      </m:acc>
                                    </m:e>
                                  </m:d>
                                </m:e>
                                <m:sup>
                                  <m:r>
                                    <a:rPr lang="en-US" sz="2000" b="0" i="0">
                                      <a:latin typeface="Cambria Math" panose="02040503050406030204" pitchFamily="18" charset="0"/>
                                    </a:rPr>
                                    <m:t>2</m:t>
                                  </m:r>
                                </m:sup>
                              </m:sSup>
                            </m:e>
                          </m:rad>
                        </m:den>
                      </m:f>
                    </m:oMath>
                  </m:oMathPara>
                </a14:m>
                <a:endParaRPr lang="en-US" sz="2000" dirty="0"/>
              </a:p>
            </p:txBody>
          </p:sp>
        </mc:Choice>
        <mc:Fallback xmlns="">
          <p:sp>
            <p:nvSpPr>
              <p:cNvPr id="8" name="Rectangle 7"/>
              <p:cNvSpPr>
                <a:spLocks noRot="1" noChangeAspect="1" noMove="1" noResize="1" noEditPoints="1" noAdjustHandles="1" noChangeArrowheads="1" noChangeShapeType="1" noTextEdit="1"/>
              </p:cNvSpPr>
              <p:nvPr/>
            </p:nvSpPr>
            <p:spPr>
              <a:xfrm>
                <a:off x="-114655" y="4361235"/>
                <a:ext cx="9458049" cy="1600118"/>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726589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770" y="233264"/>
            <a:ext cx="8507392" cy="639137"/>
          </a:xfrm>
        </p:spPr>
        <p:txBody>
          <a:bodyPr/>
          <a:lstStyle/>
          <a:p>
            <a:r>
              <a:rPr lang="en-US" dirty="0"/>
              <a:t>Cost Model (cont.)</a:t>
            </a:r>
          </a:p>
        </p:txBody>
      </p:sp>
      <p:sp>
        <p:nvSpPr>
          <p:cNvPr id="4" name="Slide Number Placeholder 3"/>
          <p:cNvSpPr>
            <a:spLocks noGrp="1"/>
          </p:cNvSpPr>
          <p:nvPr>
            <p:ph type="sldNum" sz="quarter" idx="12"/>
          </p:nvPr>
        </p:nvSpPr>
        <p:spPr/>
        <p:txBody>
          <a:bodyPr/>
          <a:lstStyle/>
          <a:p>
            <a:fld id="{F2040A06-A54A-4E73-863C-C49DEF3221D9}" type="slidenum">
              <a:rPr lang="en-HK" smtClean="0"/>
              <a:t>36</a:t>
            </a:fld>
            <a:endParaRPr lang="en-HK"/>
          </a:p>
        </p:txBody>
      </p:sp>
      <p:sp>
        <p:nvSpPr>
          <p:cNvPr id="5" name="Rectangle 4">
            <a:extLst>
              <a:ext uri="{FF2B5EF4-FFF2-40B4-BE49-F238E27FC236}">
                <a16:creationId xmlns="" xmlns:a16="http://schemas.microsoft.com/office/drawing/2014/main" id="{B0D3AF45-8193-4380-BCD1-D0E1DB94417F}"/>
              </a:ext>
            </a:extLst>
          </p:cNvPr>
          <p:cNvSpPr>
            <a:spLocks noChangeArrowheads="1"/>
          </p:cNvSpPr>
          <p:nvPr/>
        </p:nvSpPr>
        <p:spPr bwMode="auto">
          <a:xfrm>
            <a:off x="194770" y="1040513"/>
            <a:ext cx="8839200" cy="96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57250" indent="-85725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marL="2684463" indent="-857250">
              <a:defRPr>
                <a:solidFill>
                  <a:schemeClr val="tx1"/>
                </a:solidFill>
                <a:latin typeface="Arial" panose="020B0604020202020204" pitchFamily="34" charset="0"/>
              </a:defRPr>
            </a:lvl5pPr>
            <a:lvl6pPr marL="3141663" indent="-857250" eaLnBrk="0" fontAlgn="base" hangingPunct="0">
              <a:spcBef>
                <a:spcPct val="0"/>
              </a:spcBef>
              <a:spcAft>
                <a:spcPct val="0"/>
              </a:spcAft>
              <a:defRPr>
                <a:solidFill>
                  <a:schemeClr val="tx1"/>
                </a:solidFill>
                <a:latin typeface="Arial" panose="020B0604020202020204" pitchFamily="34" charset="0"/>
              </a:defRPr>
            </a:lvl6pPr>
            <a:lvl7pPr marL="3598863" indent="-857250" eaLnBrk="0" fontAlgn="base" hangingPunct="0">
              <a:spcBef>
                <a:spcPct val="0"/>
              </a:spcBef>
              <a:spcAft>
                <a:spcPct val="0"/>
              </a:spcAft>
              <a:defRPr>
                <a:solidFill>
                  <a:schemeClr val="tx1"/>
                </a:solidFill>
                <a:latin typeface="Arial" panose="020B0604020202020204" pitchFamily="34" charset="0"/>
              </a:defRPr>
            </a:lvl7pPr>
            <a:lvl8pPr marL="4056063" indent="-857250" eaLnBrk="0" fontAlgn="base" hangingPunct="0">
              <a:spcBef>
                <a:spcPct val="0"/>
              </a:spcBef>
              <a:spcAft>
                <a:spcPct val="0"/>
              </a:spcAft>
              <a:defRPr>
                <a:solidFill>
                  <a:schemeClr val="tx1"/>
                </a:solidFill>
                <a:latin typeface="Arial" panose="020B0604020202020204" pitchFamily="34" charset="0"/>
              </a:defRPr>
            </a:lvl8pPr>
            <a:lvl9pPr marL="4513263" indent="-857250" eaLnBrk="0" fontAlgn="base" hangingPunct="0">
              <a:spcBef>
                <a:spcPct val="0"/>
              </a:spcBef>
              <a:spcAft>
                <a:spcPct val="0"/>
              </a:spcAft>
              <a:defRPr>
                <a:solidFill>
                  <a:schemeClr val="tx1"/>
                </a:solidFill>
                <a:latin typeface="Arial" panose="020B0604020202020204" pitchFamily="34" charset="0"/>
              </a:defRPr>
            </a:lvl9pPr>
          </a:lstStyle>
          <a:p>
            <a:pPr marL="342900" indent="-342900">
              <a:lnSpc>
                <a:spcPct val="150000"/>
              </a:lnSpc>
              <a:buFont typeface="Arial" panose="020B0604020202020204" pitchFamily="34" charset="0"/>
              <a:buChar char="•"/>
            </a:pPr>
            <a:r>
              <a:rPr lang="en-HK" sz="2000" dirty="0">
                <a:latin typeface="Times New Roman" pitchFamily="18" charset="0"/>
                <a:cs typeface="Times New Roman" pitchFamily="18" charset="0"/>
              </a:rPr>
              <a:t>We use an exponential function to model the direction-dependent part of the cable laying cost:</a:t>
            </a:r>
          </a:p>
        </p:txBody>
      </p:sp>
      <mc:AlternateContent xmlns:mc="http://schemas.openxmlformats.org/markup-compatibility/2006" xmlns:a14="http://schemas.microsoft.com/office/drawing/2010/main">
        <mc:Choice Requires="a14">
          <p:sp>
            <p:nvSpPr>
              <p:cNvPr id="9" name="Rectangle 8"/>
              <p:cNvSpPr/>
              <p:nvPr/>
            </p:nvSpPr>
            <p:spPr>
              <a:xfrm>
                <a:off x="378485" y="3307417"/>
                <a:ext cx="7667084"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dirty="0" smtClean="0">
                              <a:solidFill>
                                <a:schemeClr val="tx1"/>
                              </a:solidFill>
                              <a:latin typeface="Cambria Math" panose="02040503050406030204" pitchFamily="18" charset="0"/>
                              <a:cs typeface="Times New Roman" pitchFamily="18" charset="0"/>
                            </a:rPr>
                          </m:ctrlPr>
                        </m:sSubPr>
                        <m:e>
                          <m:r>
                            <m:rPr>
                              <m:nor/>
                            </m:rPr>
                            <a:rPr lang="en-US" sz="2000" i="1" dirty="0" smtClean="0">
                              <a:solidFill>
                                <a:schemeClr val="tx1"/>
                              </a:solidFill>
                              <a:latin typeface="Times New Roman" pitchFamily="18" charset="0"/>
                              <a:cs typeface="Times New Roman" pitchFamily="18" charset="0"/>
                            </a:rPr>
                            <m:t>h</m:t>
                          </m:r>
                        </m:e>
                        <m:sub>
                          <m:r>
                            <a:rPr lang="en-US" sz="2000" b="0" i="1" dirty="0" smtClean="0">
                              <a:solidFill>
                                <a:schemeClr val="tx1"/>
                              </a:solidFill>
                              <a:latin typeface="Cambria Math" panose="02040503050406030204" pitchFamily="18" charset="0"/>
                              <a:cs typeface="Times New Roman" pitchFamily="18" charset="0"/>
                            </a:rPr>
                            <m:t>𝑡</m:t>
                          </m:r>
                        </m:sub>
                      </m:sSub>
                      <m:r>
                        <m:rPr>
                          <m:nor/>
                        </m:rPr>
                        <a:rPr lang="en-US" sz="2000" dirty="0" smtClean="0">
                          <a:solidFill>
                            <a:schemeClr val="tx1"/>
                          </a:solidFill>
                          <a:latin typeface="Times New Roman" pitchFamily="18" charset="0"/>
                          <a:cs typeface="Times New Roman" pitchFamily="18" charset="0"/>
                        </a:rPr>
                        <m:t>(</m:t>
                      </m:r>
                      <m:r>
                        <m:rPr>
                          <m:nor/>
                        </m:rPr>
                        <a:rPr lang="en-US" sz="2000" i="1" dirty="0" smtClean="0">
                          <a:solidFill>
                            <a:schemeClr val="tx1"/>
                          </a:solidFill>
                          <a:latin typeface="Times New Roman" pitchFamily="18" charset="0"/>
                          <a:cs typeface="Times New Roman" pitchFamily="18" charset="0"/>
                        </a:rPr>
                        <m:t>X</m:t>
                      </m:r>
                      <m:r>
                        <m:rPr>
                          <m:nor/>
                        </m:rPr>
                        <a:rPr lang="en-US" sz="2000" i="1" dirty="0" smtClean="0">
                          <a:solidFill>
                            <a:schemeClr val="tx1"/>
                          </a:solidFill>
                          <a:latin typeface="Times New Roman" pitchFamily="18" charset="0"/>
                          <a:cs typeface="Times New Roman" pitchFamily="18" charset="0"/>
                        </a:rPr>
                        <m:t>, </m:t>
                      </m:r>
                      <m:r>
                        <a:rPr lang="en-US" sz="2000" b="1" i="1">
                          <a:solidFill>
                            <a:schemeClr val="tx1"/>
                          </a:solidFill>
                          <a:latin typeface="Cambria Math" panose="02040503050406030204" pitchFamily="18" charset="0"/>
                        </a:rPr>
                        <m:t>𝐚</m:t>
                      </m:r>
                      <m:r>
                        <a:rPr lang="en-US" sz="2000" b="1" i="1">
                          <a:solidFill>
                            <a:schemeClr val="tx1"/>
                          </a:solidFill>
                          <a:latin typeface="Cambria Math" panose="02040503050406030204" pitchFamily="18" charset="0"/>
                        </a:rPr>
                        <m:t> </m:t>
                      </m:r>
                      <m:r>
                        <m:rPr>
                          <m:nor/>
                        </m:rPr>
                        <a:rPr lang="en-US" sz="2000" i="1" dirty="0">
                          <a:solidFill>
                            <a:schemeClr val="tx1"/>
                          </a:solidFill>
                          <a:latin typeface="Times New Roman" pitchFamily="18" charset="0"/>
                          <a:cs typeface="Times New Roman" pitchFamily="18" charset="0"/>
                        </a:rPr>
                        <m:t>,</m:t>
                      </m:r>
                      <m:r>
                        <m:rPr>
                          <m:nor/>
                        </m:rPr>
                        <a:rPr lang="en-US" sz="2000" i="1" dirty="0">
                          <a:solidFill>
                            <a:schemeClr val="tx1"/>
                          </a:solidFill>
                          <a:latin typeface="Times New Roman" pitchFamily="18" charset="0"/>
                          <a:cs typeface="Times New Roman" pitchFamily="18" charset="0"/>
                        </a:rPr>
                        <m:t>u</m:t>
                      </m:r>
                      <m:r>
                        <m:rPr>
                          <m:nor/>
                        </m:rPr>
                        <a:rPr lang="en-US" sz="2000" dirty="0" smtClean="0">
                          <a:solidFill>
                            <a:schemeClr val="tx1"/>
                          </a:solidFill>
                          <a:latin typeface="Times New Roman" pitchFamily="18" charset="0"/>
                          <a:cs typeface="Times New Roman" pitchFamily="18" charset="0"/>
                        </a:rPr>
                        <m:t>)</m:t>
                      </m:r>
                      <m:r>
                        <a:rPr lang="en-US" sz="2000" b="0" i="0" smtClean="0">
                          <a:solidFill>
                            <a:schemeClr val="tx1"/>
                          </a:solidFill>
                          <a:latin typeface="Cambria Math" panose="02040503050406030204" pitchFamily="18" charset="0"/>
                        </a:rPr>
                        <m:t>=</m:t>
                      </m:r>
                      <m:sSub>
                        <m:sSubPr>
                          <m:ctrlPr>
                            <a:rPr lang="en-US" sz="2000" i="1" dirty="0">
                              <a:latin typeface="Cambria Math" panose="02040503050406030204" pitchFamily="18" charset="0"/>
                              <a:cs typeface="Times New Roman" pitchFamily="18" charset="0"/>
                            </a:rPr>
                          </m:ctrlPr>
                        </m:sSubPr>
                        <m:e>
                          <m:r>
                            <m:rPr>
                              <m:nor/>
                            </m:rPr>
                            <a:rPr lang="en-US" sz="2000" i="1" dirty="0">
                              <a:latin typeface="Times New Roman" pitchFamily="18" charset="0"/>
                              <a:cs typeface="Times New Roman" pitchFamily="18" charset="0"/>
                            </a:rPr>
                            <m:t>h</m:t>
                          </m:r>
                        </m:e>
                        <m:sub>
                          <m:r>
                            <a:rPr lang="en-US" sz="2000" i="1" dirty="0">
                              <a:latin typeface="Cambria Math" panose="02040503050406030204" pitchFamily="18" charset="0"/>
                              <a:cs typeface="Times New Roman" pitchFamily="18" charset="0"/>
                            </a:rPr>
                            <m:t>1</m:t>
                          </m:r>
                        </m:sub>
                      </m:sSub>
                      <m:r>
                        <m:rPr>
                          <m:nor/>
                        </m:rPr>
                        <a:rPr lang="en-US" sz="2000" dirty="0">
                          <a:latin typeface="Times New Roman" pitchFamily="18" charset="0"/>
                          <a:cs typeface="Times New Roman" pitchFamily="18" charset="0"/>
                        </a:rPr>
                        <m:t>(</m:t>
                      </m:r>
                      <m:r>
                        <m:rPr>
                          <m:nor/>
                        </m:rPr>
                        <a:rPr lang="en-US" sz="2000" i="1" dirty="0">
                          <a:latin typeface="Times New Roman" pitchFamily="18" charset="0"/>
                          <a:cs typeface="Times New Roman" pitchFamily="18" charset="0"/>
                        </a:rPr>
                        <m:t>X</m:t>
                      </m:r>
                      <m:r>
                        <m:rPr>
                          <m:nor/>
                        </m:rPr>
                        <a:rPr lang="en-US" sz="2000" i="1" dirty="0">
                          <a:latin typeface="Times New Roman" pitchFamily="18" charset="0"/>
                          <a:cs typeface="Times New Roman" pitchFamily="18" charset="0"/>
                        </a:rPr>
                        <m:t>, </m:t>
                      </m:r>
                      <m:r>
                        <a:rPr lang="en-US" sz="2000" b="1" i="1">
                          <a:latin typeface="Cambria Math" panose="02040503050406030204" pitchFamily="18" charset="0"/>
                        </a:rPr>
                        <m:t>𝐚</m:t>
                      </m:r>
                      <m:r>
                        <a:rPr lang="en-US" sz="2000" b="1" i="1">
                          <a:latin typeface="Cambria Math" panose="02040503050406030204" pitchFamily="18" charset="0"/>
                        </a:rPr>
                        <m:t> </m:t>
                      </m:r>
                      <m:r>
                        <m:rPr>
                          <m:nor/>
                        </m:rPr>
                        <a:rPr lang="en-US" sz="2000" i="1" dirty="0">
                          <a:latin typeface="Times New Roman" pitchFamily="18" charset="0"/>
                          <a:cs typeface="Times New Roman" pitchFamily="18" charset="0"/>
                        </a:rPr>
                        <m:t>,</m:t>
                      </m:r>
                      <m:r>
                        <m:rPr>
                          <m:nor/>
                        </m:rPr>
                        <a:rPr lang="en-US" sz="2000" i="1" dirty="0">
                          <a:latin typeface="Times New Roman" pitchFamily="18" charset="0"/>
                          <a:cs typeface="Times New Roman" pitchFamily="18" charset="0"/>
                        </a:rPr>
                        <m:t>u</m:t>
                      </m:r>
                      <m:r>
                        <m:rPr>
                          <m:nor/>
                        </m:rPr>
                        <a:rPr lang="en-US" sz="2000" dirty="0">
                          <a:latin typeface="Times New Roman" pitchFamily="18" charset="0"/>
                          <a:cs typeface="Times New Roman" pitchFamily="18" charset="0"/>
                        </a:rPr>
                        <m:t>)</m:t>
                      </m:r>
                      <m:r>
                        <a:rPr lang="en-US" sz="2000" b="0" i="1" smtClean="0">
                          <a:latin typeface="Cambria Math" panose="02040503050406030204" pitchFamily="18" charset="0"/>
                        </a:rPr>
                        <m:t>+</m:t>
                      </m:r>
                      <m:r>
                        <a:rPr lang="en-US" sz="2000" i="1">
                          <a:latin typeface="Cambria Math" panose="02040503050406030204" pitchFamily="18" charset="0"/>
                        </a:rPr>
                        <m:t>h</m:t>
                      </m:r>
                      <m:r>
                        <a:rPr lang="en-US" sz="2000" i="1">
                          <a:latin typeface="Cambria Math" panose="02040503050406030204" pitchFamily="18" charset="0"/>
                        </a:rPr>
                        <m:t>(</m:t>
                      </m:r>
                      <m:r>
                        <a:rPr lang="en-US" sz="2000" i="1">
                          <a:latin typeface="Cambria Math" panose="02040503050406030204" pitchFamily="18" charset="0"/>
                        </a:rPr>
                        <m:t>𝑋</m:t>
                      </m:r>
                      <m:r>
                        <a:rPr lang="en-US" sz="2000" i="1">
                          <a:latin typeface="Cambria Math" panose="02040503050406030204" pitchFamily="18" charset="0"/>
                        </a:rPr>
                        <m:t>,</m:t>
                      </m:r>
                      <m:r>
                        <a:rPr lang="en-US" sz="2000" i="1">
                          <a:latin typeface="Cambria Math" panose="02040503050406030204" pitchFamily="18" charset="0"/>
                        </a:rPr>
                        <m:t>𝑢</m:t>
                      </m:r>
                      <m:r>
                        <a:rPr lang="en-US" sz="2000" i="1">
                          <a:latin typeface="Cambria Math" panose="02040503050406030204" pitchFamily="18" charset="0"/>
                        </a:rPr>
                        <m:t>)</m:t>
                      </m:r>
                    </m:oMath>
                  </m:oMathPara>
                </a14:m>
                <a:endParaRPr lang="en-US" sz="2000" dirty="0">
                  <a:latin typeface="Times New Roman" pitchFamily="18" charset="0"/>
                  <a:cs typeface="Times New Roman"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378485" y="3307417"/>
                <a:ext cx="7667084" cy="400110"/>
              </a:xfrm>
              <a:prstGeom prst="rect">
                <a:avLst/>
              </a:prstGeom>
              <a:blipFill rotWithShape="0">
                <a:blip r:embed="rId3"/>
                <a:stretch>
                  <a:fillRect b="-169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14924" y="2114775"/>
                <a:ext cx="7667084" cy="42101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dirty="0" smtClean="0">
                              <a:solidFill>
                                <a:schemeClr val="tx1"/>
                              </a:solidFill>
                              <a:latin typeface="Cambria Math" panose="02040503050406030204" pitchFamily="18" charset="0"/>
                              <a:cs typeface="Times New Roman" pitchFamily="18" charset="0"/>
                            </a:rPr>
                          </m:ctrlPr>
                        </m:sSubPr>
                        <m:e>
                          <m:r>
                            <m:rPr>
                              <m:nor/>
                            </m:rPr>
                            <a:rPr lang="en-US" sz="2000" i="1" dirty="0" smtClean="0">
                              <a:solidFill>
                                <a:schemeClr val="tx1"/>
                              </a:solidFill>
                              <a:latin typeface="Times New Roman" pitchFamily="18" charset="0"/>
                              <a:cs typeface="Times New Roman" pitchFamily="18" charset="0"/>
                            </a:rPr>
                            <m:t>h</m:t>
                          </m:r>
                        </m:e>
                        <m:sub>
                          <m:r>
                            <a:rPr lang="en-US" sz="2000" b="0" i="1" dirty="0" smtClean="0">
                              <a:solidFill>
                                <a:schemeClr val="tx1"/>
                              </a:solidFill>
                              <a:latin typeface="Cambria Math" panose="02040503050406030204" pitchFamily="18" charset="0"/>
                              <a:cs typeface="Times New Roman" pitchFamily="18" charset="0"/>
                            </a:rPr>
                            <m:t>1</m:t>
                          </m:r>
                        </m:sub>
                      </m:sSub>
                      <m:r>
                        <m:rPr>
                          <m:nor/>
                        </m:rPr>
                        <a:rPr lang="en-US" sz="2000" dirty="0" smtClean="0">
                          <a:solidFill>
                            <a:schemeClr val="tx1"/>
                          </a:solidFill>
                          <a:latin typeface="Times New Roman" pitchFamily="18" charset="0"/>
                          <a:cs typeface="Times New Roman" pitchFamily="18" charset="0"/>
                        </a:rPr>
                        <m:t>(</m:t>
                      </m:r>
                      <m:r>
                        <m:rPr>
                          <m:nor/>
                        </m:rPr>
                        <a:rPr lang="en-US" sz="2000" i="1" dirty="0" smtClean="0">
                          <a:solidFill>
                            <a:schemeClr val="tx1"/>
                          </a:solidFill>
                          <a:latin typeface="Times New Roman" pitchFamily="18" charset="0"/>
                          <a:cs typeface="Times New Roman" pitchFamily="18" charset="0"/>
                        </a:rPr>
                        <m:t>X</m:t>
                      </m:r>
                      <m:r>
                        <m:rPr>
                          <m:nor/>
                        </m:rPr>
                        <a:rPr lang="en-US" sz="2000" i="1" dirty="0" smtClean="0">
                          <a:solidFill>
                            <a:schemeClr val="tx1"/>
                          </a:solidFill>
                          <a:latin typeface="Times New Roman" pitchFamily="18" charset="0"/>
                          <a:cs typeface="Times New Roman" pitchFamily="18" charset="0"/>
                        </a:rPr>
                        <m:t>, </m:t>
                      </m:r>
                      <m:r>
                        <a:rPr lang="en-US" sz="2000" b="1" i="1">
                          <a:solidFill>
                            <a:schemeClr val="tx1"/>
                          </a:solidFill>
                          <a:latin typeface="Cambria Math" panose="02040503050406030204" pitchFamily="18" charset="0"/>
                        </a:rPr>
                        <m:t>𝐚</m:t>
                      </m:r>
                      <m:r>
                        <a:rPr lang="en-US" sz="2000" b="1" i="1">
                          <a:solidFill>
                            <a:schemeClr val="tx1"/>
                          </a:solidFill>
                          <a:latin typeface="Cambria Math" panose="02040503050406030204" pitchFamily="18" charset="0"/>
                        </a:rPr>
                        <m:t> </m:t>
                      </m:r>
                      <m:r>
                        <m:rPr>
                          <m:nor/>
                        </m:rPr>
                        <a:rPr lang="en-US" sz="2000" i="1" dirty="0">
                          <a:solidFill>
                            <a:schemeClr val="tx1"/>
                          </a:solidFill>
                          <a:latin typeface="Times New Roman" pitchFamily="18" charset="0"/>
                          <a:cs typeface="Times New Roman" pitchFamily="18" charset="0"/>
                        </a:rPr>
                        <m:t>,</m:t>
                      </m:r>
                      <m:r>
                        <m:rPr>
                          <m:nor/>
                        </m:rPr>
                        <a:rPr lang="en-US" sz="2000" i="1" dirty="0">
                          <a:solidFill>
                            <a:schemeClr val="tx1"/>
                          </a:solidFill>
                          <a:latin typeface="Times New Roman" pitchFamily="18" charset="0"/>
                          <a:cs typeface="Times New Roman" pitchFamily="18" charset="0"/>
                        </a:rPr>
                        <m:t>u</m:t>
                      </m:r>
                      <m:r>
                        <m:rPr>
                          <m:nor/>
                        </m:rPr>
                        <a:rPr lang="en-US" sz="2000" dirty="0" smtClean="0">
                          <a:solidFill>
                            <a:schemeClr val="tx1"/>
                          </a:solidFill>
                          <a:latin typeface="Times New Roman" pitchFamily="18" charset="0"/>
                          <a:cs typeface="Times New Roman" pitchFamily="18" charset="0"/>
                        </a:rPr>
                        <m:t>)</m:t>
                      </m:r>
                      <m:r>
                        <a:rPr lang="en-US" sz="2000" b="0" i="0" smtClean="0">
                          <a:solidFill>
                            <a:schemeClr val="tx1"/>
                          </a:solidFill>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sSub>
                            <m:sSubPr>
                              <m:ctrlPr>
                                <a:rPr lang="en-US" sz="2000" i="1">
                                  <a:latin typeface="Cambria Math" panose="02040503050406030204" pitchFamily="18" charset="0"/>
                                </a:rPr>
                              </m:ctrlPr>
                            </m:sSubPr>
                            <m:e>
                              <m:r>
                                <a:rPr lang="en-US" sz="2000" i="1">
                                  <a:latin typeface="Cambria Math" panose="02040503050406030204" pitchFamily="18" charset="0"/>
                                </a:rPr>
                                <m:t>𝑞</m:t>
                              </m:r>
                            </m:e>
                            <m:sub>
                              <m:r>
                                <a:rPr lang="en-US" sz="2000" i="1">
                                  <a:latin typeface="Cambria Math" panose="02040503050406030204" pitchFamily="18" charset="0"/>
                                </a:rPr>
                                <m:t>1</m:t>
                              </m:r>
                            </m:sub>
                          </m:sSub>
                          <m:d>
                            <m:dPr>
                              <m:ctrlPr>
                                <a:rPr lang="en-US" sz="2000" i="1">
                                  <a:latin typeface="Cambria Math" panose="02040503050406030204" pitchFamily="18" charset="0"/>
                                </a:rPr>
                              </m:ctrlPr>
                            </m:dPr>
                            <m:e>
                              <m:r>
                                <a:rPr lang="en-US" sz="2000" i="1">
                                  <a:latin typeface="Cambria Math" panose="02040503050406030204" pitchFamily="18" charset="0"/>
                                </a:rPr>
                                <m:t>𝑋</m:t>
                              </m:r>
                              <m:r>
                                <a:rPr lang="en-US" sz="2000" i="1">
                                  <a:latin typeface="Cambria Math" panose="02040503050406030204" pitchFamily="18" charset="0"/>
                                </a:rPr>
                                <m:t>,</m:t>
                              </m:r>
                              <m:r>
                                <a:rPr lang="en-US" sz="2000" b="1" i="1">
                                  <a:latin typeface="Cambria Math" panose="02040503050406030204" pitchFamily="18" charset="0"/>
                                </a:rPr>
                                <m:t>𝐚</m:t>
                              </m:r>
                            </m:e>
                          </m:d>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1</m:t>
                              </m:r>
                            </m:sub>
                          </m:sSub>
                        </m:sup>
                      </m:sSup>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sSub>
                            <m:sSubPr>
                              <m:ctrlPr>
                                <a:rPr lang="en-US" sz="2000" i="1">
                                  <a:latin typeface="Cambria Math" panose="02040503050406030204" pitchFamily="18" charset="0"/>
                                </a:rPr>
                              </m:ctrlPr>
                            </m:sSubPr>
                            <m:e>
                              <m:r>
                                <a:rPr lang="en-US" sz="2000" i="1">
                                  <a:latin typeface="Cambria Math" panose="02040503050406030204" pitchFamily="18" charset="0"/>
                                </a:rPr>
                                <m:t>𝑞</m:t>
                              </m:r>
                            </m:e>
                            <m:sub>
                              <m:r>
                                <a:rPr lang="en-US" sz="2000" i="1">
                                  <a:latin typeface="Cambria Math" panose="02040503050406030204" pitchFamily="18" charset="0"/>
                                </a:rPr>
                                <m:t>2</m:t>
                              </m:r>
                            </m:sub>
                          </m:sSub>
                          <m:d>
                            <m:dPr>
                              <m:ctrlPr>
                                <a:rPr lang="en-US" sz="2000" i="1">
                                  <a:latin typeface="Cambria Math" panose="02040503050406030204" pitchFamily="18" charset="0"/>
                                </a:rPr>
                              </m:ctrlPr>
                            </m:dPr>
                            <m:e>
                              <m:r>
                                <a:rPr lang="en-US" sz="2000" i="1">
                                  <a:latin typeface="Cambria Math" panose="02040503050406030204" pitchFamily="18" charset="0"/>
                                </a:rPr>
                                <m:t>𝑋</m:t>
                              </m:r>
                              <m:r>
                                <a:rPr lang="en-US" sz="2000" i="1">
                                  <a:latin typeface="Cambria Math" panose="02040503050406030204" pitchFamily="18" charset="0"/>
                                </a:rPr>
                                <m:t>,</m:t>
                              </m:r>
                              <m:r>
                                <a:rPr lang="en-US" sz="2000" b="1" i="1">
                                  <a:latin typeface="Cambria Math" panose="02040503050406030204" pitchFamily="18" charset="0"/>
                                </a:rPr>
                                <m:t>𝐚</m:t>
                              </m:r>
                            </m:e>
                          </m:d>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2</m:t>
                              </m:r>
                            </m:sub>
                          </m:sSub>
                        </m:sup>
                      </m:sSup>
                    </m:oMath>
                  </m:oMathPara>
                </a14:m>
                <a:endParaRPr lang="en-US" sz="2000" dirty="0">
                  <a:latin typeface="Times New Roman" pitchFamily="18" charset="0"/>
                  <a:cs typeface="Times New Roman"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614924" y="2114775"/>
                <a:ext cx="7667084" cy="421013"/>
              </a:xfrm>
              <a:prstGeom prst="rect">
                <a:avLst/>
              </a:prstGeom>
              <a:blipFill rotWithShape="0">
                <a:blip r:embed="rId4"/>
                <a:stretch>
                  <a:fillRect b="-13043"/>
                </a:stretch>
              </a:blipFill>
            </p:spPr>
            <p:txBody>
              <a:bodyPr/>
              <a:lstStyle/>
              <a:p>
                <a:r>
                  <a:rPr lang="en-US">
                    <a:noFill/>
                  </a:rPr>
                  <a:t> </a:t>
                </a:r>
              </a:p>
            </p:txBody>
          </p:sp>
        </mc:Fallback>
      </mc:AlternateContent>
      <p:sp>
        <p:nvSpPr>
          <p:cNvPr id="12" name="Rectangle 11">
            <a:extLst>
              <a:ext uri="{FF2B5EF4-FFF2-40B4-BE49-F238E27FC236}">
                <a16:creationId xmlns="" xmlns:a16="http://schemas.microsoft.com/office/drawing/2014/main" id="{B0D3AF45-8193-4380-BCD1-D0E1DB94417F}"/>
              </a:ext>
            </a:extLst>
          </p:cNvPr>
          <p:cNvSpPr>
            <a:spLocks noChangeArrowheads="1"/>
          </p:cNvSpPr>
          <p:nvPr/>
        </p:nvSpPr>
        <p:spPr bwMode="auto">
          <a:xfrm>
            <a:off x="194770" y="2666751"/>
            <a:ext cx="8839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57250" indent="-85725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marL="2684463" indent="-857250">
              <a:defRPr>
                <a:solidFill>
                  <a:schemeClr val="tx1"/>
                </a:solidFill>
                <a:latin typeface="Arial" panose="020B0604020202020204" pitchFamily="34" charset="0"/>
              </a:defRPr>
            </a:lvl5pPr>
            <a:lvl6pPr marL="3141663" indent="-857250" eaLnBrk="0" fontAlgn="base" hangingPunct="0">
              <a:spcBef>
                <a:spcPct val="0"/>
              </a:spcBef>
              <a:spcAft>
                <a:spcPct val="0"/>
              </a:spcAft>
              <a:defRPr>
                <a:solidFill>
                  <a:schemeClr val="tx1"/>
                </a:solidFill>
                <a:latin typeface="Arial" panose="020B0604020202020204" pitchFamily="34" charset="0"/>
              </a:defRPr>
            </a:lvl6pPr>
            <a:lvl7pPr marL="3598863" indent="-857250" eaLnBrk="0" fontAlgn="base" hangingPunct="0">
              <a:spcBef>
                <a:spcPct val="0"/>
              </a:spcBef>
              <a:spcAft>
                <a:spcPct val="0"/>
              </a:spcAft>
              <a:defRPr>
                <a:solidFill>
                  <a:schemeClr val="tx1"/>
                </a:solidFill>
                <a:latin typeface="Arial" panose="020B0604020202020204" pitchFamily="34" charset="0"/>
              </a:defRPr>
            </a:lvl7pPr>
            <a:lvl8pPr marL="4056063" indent="-857250" eaLnBrk="0" fontAlgn="base" hangingPunct="0">
              <a:spcBef>
                <a:spcPct val="0"/>
              </a:spcBef>
              <a:spcAft>
                <a:spcPct val="0"/>
              </a:spcAft>
              <a:defRPr>
                <a:solidFill>
                  <a:schemeClr val="tx1"/>
                </a:solidFill>
                <a:latin typeface="Arial" panose="020B0604020202020204" pitchFamily="34" charset="0"/>
              </a:defRPr>
            </a:lvl8pPr>
            <a:lvl9pPr marL="4513263" indent="-857250" eaLnBrk="0" fontAlgn="base" hangingPunct="0">
              <a:spcBef>
                <a:spcPct val="0"/>
              </a:spcBef>
              <a:spcAft>
                <a:spcPct val="0"/>
              </a:spcAft>
              <a:defRPr>
                <a:solidFill>
                  <a:schemeClr val="tx1"/>
                </a:solidFill>
                <a:latin typeface="Arial" panose="020B0604020202020204" pitchFamily="34" charset="0"/>
              </a:defRPr>
            </a:lvl9pPr>
          </a:lstStyle>
          <a:p>
            <a:pPr marL="342900" indent="-342900">
              <a:buFont typeface="Arial" panose="020B0604020202020204" pitchFamily="34" charset="0"/>
              <a:buChar char="•"/>
            </a:pPr>
            <a:r>
              <a:rPr lang="en-HK" sz="2000" dirty="0">
                <a:latin typeface="Times New Roman" pitchFamily="18" charset="0"/>
                <a:cs typeface="Times New Roman" pitchFamily="18" charset="0"/>
              </a:rPr>
              <a:t>Include the direction-independent laying cost: </a:t>
            </a:r>
          </a:p>
        </p:txBody>
      </p:sp>
      <p:sp>
        <p:nvSpPr>
          <p:cNvPr id="13" name="Rectangle 12">
            <a:extLst>
              <a:ext uri="{FF2B5EF4-FFF2-40B4-BE49-F238E27FC236}">
                <a16:creationId xmlns="" xmlns:a16="http://schemas.microsoft.com/office/drawing/2014/main" id="{B0D3AF45-8193-4380-BCD1-D0E1DB94417F}"/>
              </a:ext>
            </a:extLst>
          </p:cNvPr>
          <p:cNvSpPr>
            <a:spLocks noChangeArrowheads="1"/>
          </p:cNvSpPr>
          <p:nvPr/>
        </p:nvSpPr>
        <p:spPr bwMode="auto">
          <a:xfrm>
            <a:off x="194770" y="3837317"/>
            <a:ext cx="8839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57250" indent="-85725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marL="2684463" indent="-857250">
              <a:defRPr>
                <a:solidFill>
                  <a:schemeClr val="tx1"/>
                </a:solidFill>
                <a:latin typeface="Arial" panose="020B0604020202020204" pitchFamily="34" charset="0"/>
              </a:defRPr>
            </a:lvl5pPr>
            <a:lvl6pPr marL="3141663" indent="-857250" eaLnBrk="0" fontAlgn="base" hangingPunct="0">
              <a:spcBef>
                <a:spcPct val="0"/>
              </a:spcBef>
              <a:spcAft>
                <a:spcPct val="0"/>
              </a:spcAft>
              <a:defRPr>
                <a:solidFill>
                  <a:schemeClr val="tx1"/>
                </a:solidFill>
                <a:latin typeface="Arial" panose="020B0604020202020204" pitchFamily="34" charset="0"/>
              </a:defRPr>
            </a:lvl6pPr>
            <a:lvl7pPr marL="3598863" indent="-857250" eaLnBrk="0" fontAlgn="base" hangingPunct="0">
              <a:spcBef>
                <a:spcPct val="0"/>
              </a:spcBef>
              <a:spcAft>
                <a:spcPct val="0"/>
              </a:spcAft>
              <a:defRPr>
                <a:solidFill>
                  <a:schemeClr val="tx1"/>
                </a:solidFill>
                <a:latin typeface="Arial" panose="020B0604020202020204" pitchFamily="34" charset="0"/>
              </a:defRPr>
            </a:lvl7pPr>
            <a:lvl8pPr marL="4056063" indent="-857250" eaLnBrk="0" fontAlgn="base" hangingPunct="0">
              <a:spcBef>
                <a:spcPct val="0"/>
              </a:spcBef>
              <a:spcAft>
                <a:spcPct val="0"/>
              </a:spcAft>
              <a:defRPr>
                <a:solidFill>
                  <a:schemeClr val="tx1"/>
                </a:solidFill>
                <a:latin typeface="Arial" panose="020B0604020202020204" pitchFamily="34" charset="0"/>
              </a:defRPr>
            </a:lvl8pPr>
            <a:lvl9pPr marL="4513263" indent="-857250" eaLnBrk="0" fontAlgn="base" hangingPunct="0">
              <a:spcBef>
                <a:spcPct val="0"/>
              </a:spcBef>
              <a:spcAft>
                <a:spcPct val="0"/>
              </a:spcAft>
              <a:defRPr>
                <a:solidFill>
                  <a:schemeClr val="tx1"/>
                </a:solidFill>
                <a:latin typeface="Arial" panose="020B0604020202020204" pitchFamily="34" charset="0"/>
              </a:defRPr>
            </a:lvl9pPr>
          </a:lstStyle>
          <a:p>
            <a:pPr marL="342900" indent="-342900">
              <a:buFont typeface="Arial" panose="020B0604020202020204" pitchFamily="34" charset="0"/>
              <a:buChar char="•"/>
            </a:pPr>
            <a:r>
              <a:rPr lang="en-HK" sz="2000" dirty="0">
                <a:latin typeface="Times New Roman" pitchFamily="18" charset="0"/>
                <a:cs typeface="Times New Roman" pitchFamily="18" charset="0"/>
              </a:rPr>
              <a:t>Total laying cost: </a:t>
            </a:r>
          </a:p>
        </p:txBody>
      </p:sp>
      <mc:AlternateContent xmlns:mc="http://schemas.openxmlformats.org/markup-compatibility/2006" xmlns:a14="http://schemas.microsoft.com/office/drawing/2010/main">
        <mc:Choice Requires="a14">
          <p:sp>
            <p:nvSpPr>
              <p:cNvPr id="14" name="Rectangle 13"/>
              <p:cNvSpPr/>
              <p:nvPr/>
            </p:nvSpPr>
            <p:spPr>
              <a:xfrm>
                <a:off x="2110839" y="4483829"/>
                <a:ext cx="4675254" cy="524054"/>
              </a:xfrm>
              <a:prstGeom prst="rect">
                <a:avLst/>
              </a:prstGeom>
            </p:spPr>
            <p:txBody>
              <a:bodyPr wrap="none">
                <a:spAutoFit/>
              </a:bodyPr>
              <a:lstStyle/>
              <a:p>
                <a:pPr algn="ctr"/>
                <a14:m>
                  <m:oMath xmlns:m="http://schemas.openxmlformats.org/officeDocument/2006/math">
                    <m:r>
                      <a:rPr lang="en-US" altLang="zh-CN" sz="2000" i="1" smtClean="0">
                        <a:latin typeface="Cambria Math" panose="02040503050406030204" pitchFamily="18" charset="0"/>
                        <a:ea typeface="Cambria Math" panose="02040503050406030204" pitchFamily="18" charset="0"/>
                        <a:cs typeface="Times New Roman" pitchFamily="18" charset="0"/>
                      </a:rPr>
                      <m:t>ℍ</m:t>
                    </m:r>
                    <m:d>
                      <m:dPr>
                        <m:ctrlPr>
                          <a:rPr lang="en-US" altLang="zh-CN" sz="2000" i="1">
                            <a:latin typeface="Cambria Math" panose="02040503050406030204" pitchFamily="18" charset="0"/>
                            <a:ea typeface="Cambria Math" panose="02040503050406030204" pitchFamily="18" charset="0"/>
                            <a:cs typeface="Times New Roman" pitchFamily="18" charset="0"/>
                          </a:rPr>
                        </m:ctrlPr>
                      </m:dPr>
                      <m:e>
                        <m:r>
                          <m:rPr>
                            <m:nor/>
                          </m:rPr>
                          <a:rPr lang="el-GR" sz="2000" i="1" dirty="0">
                            <a:latin typeface="Times New Roman" pitchFamily="18" charset="0"/>
                            <a:cs typeface="Times New Roman" pitchFamily="18" charset="0"/>
                          </a:rPr>
                          <m:t>γ</m:t>
                        </m:r>
                        <m:r>
                          <a:rPr lang="en-US" sz="2000" b="0" i="1" dirty="0" smtClean="0">
                            <a:latin typeface="Cambria Math" panose="02040503050406030204" pitchFamily="18" charset="0"/>
                            <a:cs typeface="Times New Roman" pitchFamily="18" charset="0"/>
                          </a:rPr>
                          <m:t>,</m:t>
                        </m:r>
                        <m:r>
                          <a:rPr lang="en-US" sz="2000" b="1" i="1" smtClean="0">
                            <a:solidFill>
                              <a:schemeClr val="tx1"/>
                            </a:solidFill>
                            <a:latin typeface="Cambria Math" panose="02040503050406030204" pitchFamily="18" charset="0"/>
                          </a:rPr>
                          <m:t>𝐚</m:t>
                        </m:r>
                        <m:r>
                          <a:rPr lang="en-US" sz="2000" b="0" i="1" smtClean="0">
                            <a:solidFill>
                              <a:schemeClr val="tx1"/>
                            </a:solidFill>
                            <a:latin typeface="Cambria Math" panose="02040503050406030204" pitchFamily="18" charset="0"/>
                          </a:rPr>
                          <m:t>,</m:t>
                        </m:r>
                        <m:r>
                          <a:rPr lang="en-US" sz="2000" b="0" i="1" dirty="0" smtClean="0">
                            <a:latin typeface="Cambria Math" panose="02040503050406030204" pitchFamily="18" charset="0"/>
                            <a:cs typeface="Times New Roman" pitchFamily="18" charset="0"/>
                          </a:rPr>
                          <m:t>𝑢</m:t>
                        </m:r>
                      </m:e>
                    </m:d>
                    <m:r>
                      <a:rPr lang="en-US" altLang="zh-CN" sz="2000" b="0" i="0" smtClean="0">
                        <a:latin typeface="Cambria Math" panose="02040503050406030204" pitchFamily="18" charset="0"/>
                        <a:ea typeface="Cambria Math" panose="02040503050406030204" pitchFamily="18" charset="0"/>
                        <a:cs typeface="Times New Roman" pitchFamily="18" charset="0"/>
                      </a:rPr>
                      <m:t>=</m:t>
                    </m:r>
                    <m:nary>
                      <m:naryPr>
                        <m:ctrlPr>
                          <a:rPr lang="en-US" altLang="zh-CN" sz="2000" b="0" i="1" smtClean="0">
                            <a:latin typeface="Cambria Math" panose="02040503050406030204" pitchFamily="18" charset="0"/>
                            <a:ea typeface="Cambria Math" panose="02040503050406030204" pitchFamily="18" charset="0"/>
                            <a:cs typeface="Times New Roman" pitchFamily="18" charset="0"/>
                          </a:rPr>
                        </m:ctrlPr>
                      </m:naryPr>
                      <m:sub>
                        <m:r>
                          <m:rPr>
                            <m:brk m:alnAt="23"/>
                          </m:rPr>
                          <a:rPr lang="en-US" altLang="zh-CN" sz="2000" b="0" i="1" smtClean="0">
                            <a:latin typeface="Cambria Math" panose="02040503050406030204" pitchFamily="18" charset="0"/>
                            <a:ea typeface="Cambria Math" panose="02040503050406030204" pitchFamily="18" charset="0"/>
                            <a:cs typeface="Times New Roman" pitchFamily="18" charset="0"/>
                          </a:rPr>
                          <m:t>0</m:t>
                        </m:r>
                      </m:sub>
                      <m:sup>
                        <m:r>
                          <a:rPr lang="en-US" altLang="zh-CN" sz="2000" b="0" i="1" smtClean="0">
                            <a:latin typeface="Cambria Math" panose="02040503050406030204" pitchFamily="18" charset="0"/>
                            <a:ea typeface="Cambria Math" panose="02040503050406030204" pitchFamily="18" charset="0"/>
                            <a:cs typeface="Times New Roman" pitchFamily="18" charset="0"/>
                          </a:rPr>
                          <m:t>𝑙</m:t>
                        </m:r>
                        <m:r>
                          <a:rPr lang="en-US" altLang="zh-CN" sz="2000" b="0" i="1" smtClean="0">
                            <a:latin typeface="Cambria Math" panose="02040503050406030204" pitchFamily="18" charset="0"/>
                            <a:ea typeface="Cambria Math" panose="02040503050406030204" pitchFamily="18" charset="0"/>
                            <a:cs typeface="Times New Roman" pitchFamily="18" charset="0"/>
                          </a:rPr>
                          <m:t>(</m:t>
                        </m:r>
                        <m:r>
                          <m:rPr>
                            <m:nor/>
                          </m:rPr>
                          <a:rPr lang="el-GR" sz="2000" i="1" dirty="0">
                            <a:latin typeface="Times New Roman" pitchFamily="18" charset="0"/>
                            <a:cs typeface="Times New Roman" pitchFamily="18" charset="0"/>
                          </a:rPr>
                          <m:t>γ</m:t>
                        </m:r>
                        <m:r>
                          <a:rPr lang="en-US" altLang="zh-CN" sz="2000" b="0" i="1" smtClean="0">
                            <a:latin typeface="Cambria Math" panose="02040503050406030204" pitchFamily="18" charset="0"/>
                            <a:ea typeface="Cambria Math" panose="02040503050406030204" pitchFamily="18" charset="0"/>
                            <a:cs typeface="Times New Roman" pitchFamily="18" charset="0"/>
                          </a:rPr>
                          <m:t>)</m:t>
                        </m:r>
                      </m:sup>
                      <m:e>
                        <m:sSub>
                          <m:sSubPr>
                            <m:ctrlPr>
                              <a:rPr lang="en-US" sz="2000" i="1" dirty="0">
                                <a:latin typeface="Cambria Math" panose="02040503050406030204" pitchFamily="18" charset="0"/>
                                <a:cs typeface="Times New Roman" pitchFamily="18" charset="0"/>
                              </a:rPr>
                            </m:ctrlPr>
                          </m:sSubPr>
                          <m:e>
                            <m:r>
                              <m:rPr>
                                <m:nor/>
                              </m:rPr>
                              <a:rPr lang="en-US" sz="2000" i="1" dirty="0">
                                <a:latin typeface="Times New Roman" pitchFamily="18" charset="0"/>
                                <a:cs typeface="Times New Roman" pitchFamily="18" charset="0"/>
                              </a:rPr>
                              <m:t>h</m:t>
                            </m:r>
                          </m:e>
                          <m:sub>
                            <m:r>
                              <a:rPr lang="en-US" sz="2000" i="1" dirty="0">
                                <a:latin typeface="Cambria Math" panose="02040503050406030204" pitchFamily="18" charset="0"/>
                                <a:cs typeface="Times New Roman" pitchFamily="18" charset="0"/>
                              </a:rPr>
                              <m:t>𝑡</m:t>
                            </m:r>
                          </m:sub>
                        </m:sSub>
                        <m:d>
                          <m:dPr>
                            <m:ctrlPr>
                              <a:rPr lang="en-US" altLang="zh-CN" sz="2000" b="0" i="1" smtClean="0">
                                <a:latin typeface="Cambria Math" panose="02040503050406030204" pitchFamily="18" charset="0"/>
                                <a:ea typeface="Cambria Math" panose="02040503050406030204" pitchFamily="18" charset="0"/>
                                <a:cs typeface="Times New Roman" pitchFamily="18" charset="0"/>
                              </a:rPr>
                            </m:ctrlPr>
                          </m:dPr>
                          <m:e>
                            <m:r>
                              <m:rPr>
                                <m:nor/>
                              </m:rPr>
                              <a:rPr lang="el-GR" sz="2000" i="1" dirty="0">
                                <a:latin typeface="Times New Roman" pitchFamily="18" charset="0"/>
                                <a:cs typeface="Times New Roman" pitchFamily="18" charset="0"/>
                              </a:rPr>
                              <m:t>γ</m:t>
                            </m:r>
                            <m:d>
                              <m:dPr>
                                <m:ctrlPr>
                                  <a:rPr lang="en-US" altLang="zh-CN" sz="2000" b="0" i="1" smtClean="0">
                                    <a:latin typeface="Cambria Math" panose="02040503050406030204" pitchFamily="18" charset="0"/>
                                    <a:ea typeface="Cambria Math" panose="02040503050406030204" pitchFamily="18" charset="0"/>
                                    <a:cs typeface="Times New Roman" pitchFamily="18" charset="0"/>
                                  </a:rPr>
                                </m:ctrlPr>
                              </m:dPr>
                              <m:e>
                                <m:r>
                                  <a:rPr lang="en-US" altLang="zh-CN" sz="2000" b="0" i="1" smtClean="0">
                                    <a:latin typeface="Cambria Math" panose="02040503050406030204" pitchFamily="18" charset="0"/>
                                    <a:ea typeface="Cambria Math" panose="02040503050406030204" pitchFamily="18" charset="0"/>
                                    <a:cs typeface="Times New Roman" pitchFamily="18" charset="0"/>
                                  </a:rPr>
                                  <m:t>𝑠</m:t>
                                </m:r>
                              </m:e>
                            </m:d>
                            <m:r>
                              <a:rPr lang="en-US" altLang="zh-CN" sz="2000" b="0" i="1" smtClean="0">
                                <a:latin typeface="Cambria Math" panose="02040503050406030204" pitchFamily="18" charset="0"/>
                                <a:ea typeface="Cambria Math" panose="02040503050406030204" pitchFamily="18" charset="0"/>
                                <a:cs typeface="Times New Roman" pitchFamily="18" charset="0"/>
                              </a:rPr>
                              <m:t>,</m:t>
                            </m:r>
                            <m:r>
                              <a:rPr lang="en-US" sz="2000" b="1" i="1">
                                <a:latin typeface="Cambria Math" panose="02040503050406030204" pitchFamily="18" charset="0"/>
                              </a:rPr>
                              <m:t>𝐚</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𝑠</m:t>
                                </m:r>
                              </m:e>
                            </m:d>
                            <m:r>
                              <a:rPr lang="en-US" sz="2000" b="0" i="1" smtClean="0">
                                <a:latin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cs typeface="Times New Roman" pitchFamily="18" charset="0"/>
                              </a:rPr>
                              <m:t>𝑢</m:t>
                            </m:r>
                            <m:r>
                              <a:rPr lang="en-US" altLang="zh-CN" sz="2000" b="0" i="1" smtClean="0">
                                <a:latin typeface="Cambria Math" panose="02040503050406030204" pitchFamily="18" charset="0"/>
                                <a:ea typeface="Cambria Math" panose="02040503050406030204" pitchFamily="18" charset="0"/>
                                <a:cs typeface="Times New Roman" pitchFamily="18" charset="0"/>
                              </a:rPr>
                              <m:t>(</m:t>
                            </m:r>
                            <m:r>
                              <a:rPr lang="en-US" altLang="zh-CN" sz="2000" b="0" i="1" smtClean="0">
                                <a:latin typeface="Cambria Math" panose="02040503050406030204" pitchFamily="18" charset="0"/>
                                <a:ea typeface="Cambria Math" panose="02040503050406030204" pitchFamily="18" charset="0"/>
                                <a:cs typeface="Times New Roman" pitchFamily="18" charset="0"/>
                              </a:rPr>
                              <m:t>𝑠</m:t>
                            </m:r>
                            <m:r>
                              <a:rPr lang="en-US" altLang="zh-CN" sz="2000" b="0" i="1" smtClean="0">
                                <a:latin typeface="Cambria Math" panose="02040503050406030204" pitchFamily="18" charset="0"/>
                                <a:ea typeface="Cambria Math" panose="02040503050406030204" pitchFamily="18" charset="0"/>
                                <a:cs typeface="Times New Roman" pitchFamily="18" charset="0"/>
                              </a:rPr>
                              <m:t>)</m:t>
                            </m:r>
                          </m:e>
                        </m:d>
                        <m:r>
                          <a:rPr lang="en-US" altLang="zh-CN" sz="2000" b="0" i="1" smtClean="0">
                            <a:latin typeface="Cambria Math" panose="02040503050406030204" pitchFamily="18" charset="0"/>
                            <a:ea typeface="Cambria Math" panose="02040503050406030204" pitchFamily="18" charset="0"/>
                            <a:cs typeface="Times New Roman" pitchFamily="18" charset="0"/>
                          </a:rPr>
                          <m:t>𝑑𝑠</m:t>
                        </m:r>
                      </m:e>
                    </m:nary>
                  </m:oMath>
                </a14:m>
                <a:r>
                  <a:rPr lang="en-US" sz="2000" dirty="0">
                    <a:latin typeface="Times New Roman" pitchFamily="18" charset="0"/>
                    <a:cs typeface="Times New Roman" pitchFamily="18" charset="0"/>
                  </a:rPr>
                  <a:t>.    </a:t>
                </a:r>
              </a:p>
            </p:txBody>
          </p:sp>
        </mc:Choice>
        <mc:Fallback xmlns="">
          <p:sp>
            <p:nvSpPr>
              <p:cNvPr id="14" name="Rectangle 13"/>
              <p:cNvSpPr>
                <a:spLocks noRot="1" noChangeAspect="1" noMove="1" noResize="1" noEditPoints="1" noAdjustHandles="1" noChangeArrowheads="1" noChangeShapeType="1" noTextEdit="1"/>
              </p:cNvSpPr>
              <p:nvPr/>
            </p:nvSpPr>
            <p:spPr>
              <a:xfrm>
                <a:off x="2110839" y="4483829"/>
                <a:ext cx="4675254" cy="524054"/>
              </a:xfrm>
              <a:prstGeom prst="rect">
                <a:avLst/>
              </a:prstGeom>
              <a:blipFill rotWithShape="0">
                <a:blip r:embed="rId5"/>
                <a:stretch>
                  <a:fillRect r="-913" b="-11628"/>
                </a:stretch>
              </a:blipFill>
            </p:spPr>
            <p:txBody>
              <a:bodyPr/>
              <a:lstStyle/>
              <a:p>
                <a:r>
                  <a:rPr lang="en-US">
                    <a:noFill/>
                  </a:rPr>
                  <a:t> </a:t>
                </a:r>
              </a:p>
            </p:txBody>
          </p:sp>
        </mc:Fallback>
      </mc:AlternateContent>
    </p:spTree>
    <p:extLst>
      <p:ext uri="{BB962C8B-B14F-4D97-AF65-F5344CB8AC3E}">
        <p14:creationId xmlns:p14="http://schemas.microsoft.com/office/powerpoint/2010/main" val="20935716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758985" y="-62921"/>
            <a:ext cx="7686323" cy="1143000"/>
          </a:xfrm>
        </p:spPr>
        <p:txBody>
          <a:bodyPr>
            <a:normAutofit/>
          </a:bodyPr>
          <a:lstStyle/>
          <a:p>
            <a:r>
              <a:rPr lang="en-US" altLang="zh-TW" dirty="0">
                <a:latin typeface="Times New Roman" pitchFamily="18" charset="0"/>
                <a:cs typeface="Times New Roman" pitchFamily="18" charset="0"/>
              </a:rPr>
              <a:t>Problem formulation and solutions</a:t>
            </a:r>
          </a:p>
        </p:txBody>
      </p:sp>
      <mc:AlternateContent xmlns:mc="http://schemas.openxmlformats.org/markup-compatibility/2006" xmlns:a14="http://schemas.microsoft.com/office/drawing/2010/main">
        <mc:Choice Requires="a14">
          <p:sp>
            <p:nvSpPr>
              <p:cNvPr id="20" name="Rectangle 19"/>
              <p:cNvSpPr/>
              <p:nvPr/>
            </p:nvSpPr>
            <p:spPr>
              <a:xfrm>
                <a:off x="2570985" y="1722697"/>
                <a:ext cx="3272242" cy="8353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2000" i="1" smtClean="0">
                              <a:latin typeface="Cambria Math" panose="02040503050406030204" pitchFamily="18" charset="0"/>
                              <a:ea typeface="Cambria Math" panose="02040503050406030204" pitchFamily="18" charset="0"/>
                            </a:rPr>
                          </m:ctrlPr>
                        </m:funcPr>
                        <m:fName>
                          <m:limLow>
                            <m:limLowPr>
                              <m:ctrlPr>
                                <a:rPr lang="en-US" sz="2000" i="1">
                                  <a:latin typeface="Cambria Math" panose="02040503050406030204" pitchFamily="18" charset="0"/>
                                  <a:ea typeface="Cambria Math" panose="02040503050406030204" pitchFamily="18" charset="0"/>
                                </a:rPr>
                              </m:ctrlPr>
                            </m:limLowPr>
                            <m:e>
                              <m:r>
                                <m:rPr>
                                  <m:sty m:val="p"/>
                                </m:rPr>
                                <a:rPr lang="en-US" sz="2000">
                                  <a:latin typeface="Cambria Math" panose="02040503050406030204" pitchFamily="18" charset="0"/>
                                  <a:ea typeface="Cambria Math" panose="02040503050406030204" pitchFamily="18" charset="0"/>
                                </a:rPr>
                                <m:t>min</m:t>
                              </m:r>
                            </m:e>
                            <m:lim>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r>
                                <a:rPr lang="en-US" sz="2000" b="1" i="1">
                                  <a:latin typeface="Cambria Math" panose="02040503050406030204" pitchFamily="18" charset="0"/>
                                </a:rPr>
                                <m:t>𝐚</m:t>
                              </m:r>
                              <m:r>
                                <a:rPr lang="en-US" sz="2000" b="0" i="1" smtClean="0">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lim>
                          </m:limLow>
                        </m:fName>
                        <m:e>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ℍ</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r>
                                <a:rPr lang="en-US" sz="2000" b="1" i="1">
                                  <a:latin typeface="Cambria Math" panose="02040503050406030204" pitchFamily="18" charset="0"/>
                                </a:rPr>
                                <m:t>𝐚</m:t>
                              </m:r>
                              <m:r>
                                <a:rPr lang="en-US" sz="2000" b="0" i="1" smtClean="0">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e>
                          </m:d>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𝔾</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r>
                            <a:rPr lang="en-US" sz="2000" i="1">
                              <a:latin typeface="Cambria Math" panose="02040503050406030204" pitchFamily="18" charset="0"/>
                              <a:ea typeface="Cambria Math" panose="02040503050406030204" pitchFamily="18" charset="0"/>
                            </a:rPr>
                            <m:t>))</m:t>
                          </m:r>
                        </m:e>
                      </m:func>
                    </m:oMath>
                  </m:oMathPara>
                </a14:m>
                <a:endParaRPr lang="en-US" sz="2000" dirty="0"/>
              </a:p>
              <a:p>
                <a:r>
                  <a:rPr lang="en-US" sz="2000" i="1" dirty="0" err="1"/>
                  <a:t>s.t.</a:t>
                </a:r>
                <a:r>
                  <a:rPr lang="en-US" sz="2000" i="1" dirty="0"/>
                  <a:t> </a:t>
                </a:r>
                <a14:m>
                  <m:oMath xmlns:m="http://schemas.openxmlformats.org/officeDocument/2006/math">
                    <m:r>
                      <a:rPr lang="en-US" sz="2000" i="1">
                        <a:latin typeface="Cambria Math" panose="02040503050406030204" pitchFamily="18" charset="0"/>
                        <a:ea typeface="Cambria Math" panose="02040503050406030204" pitchFamily="18" charset="0"/>
                      </a:rPr>
                      <m:t>𝛾</m:t>
                    </m:r>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0</m:t>
                        </m:r>
                      </m:e>
                    </m:d>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𝐴</m:t>
                    </m:r>
                  </m:oMath>
                </a14:m>
                <a:r>
                  <a:rPr lang="en-US" sz="2000" i="1" dirty="0"/>
                  <a:t>, </a:t>
                </a:r>
                <a14:m>
                  <m:oMath xmlns:m="http://schemas.openxmlformats.org/officeDocument/2006/math">
                    <m:r>
                      <a:rPr lang="en-US" sz="2000" i="1">
                        <a:latin typeface="Cambria Math" panose="02040503050406030204" pitchFamily="18" charset="0"/>
                        <a:ea typeface="Cambria Math" panose="02040503050406030204" pitchFamily="18" charset="0"/>
                      </a:rPr>
                      <m:t>𝛾</m:t>
                    </m:r>
                    <m:d>
                      <m:dPr>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𝑙</m:t>
                        </m:r>
                        <m:r>
                          <a:rPr lang="en-US" sz="2000" b="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𝛾</m:t>
                        </m:r>
                        <m:r>
                          <a:rPr lang="en-US" sz="2000" b="0" i="1" smtClean="0">
                            <a:latin typeface="Cambria Math" panose="02040503050406030204" pitchFamily="18" charset="0"/>
                            <a:ea typeface="Cambria Math" panose="02040503050406030204" pitchFamily="18" charset="0"/>
                          </a:rPr>
                          <m:t>)</m:t>
                        </m:r>
                      </m:e>
                    </m:d>
                    <m:r>
                      <a:rPr lang="en-US" sz="200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𝐵</m:t>
                    </m:r>
                  </m:oMath>
                </a14:m>
                <a:endParaRPr lang="en-US" sz="2000" i="1" dirty="0"/>
              </a:p>
            </p:txBody>
          </p:sp>
        </mc:Choice>
        <mc:Fallback xmlns="">
          <p:sp>
            <p:nvSpPr>
              <p:cNvPr id="20" name="Rectangle 19"/>
              <p:cNvSpPr>
                <a:spLocks noRot="1" noChangeAspect="1" noMove="1" noResize="1" noEditPoints="1" noAdjustHandles="1" noChangeArrowheads="1" noChangeShapeType="1" noTextEdit="1"/>
              </p:cNvSpPr>
              <p:nvPr/>
            </p:nvSpPr>
            <p:spPr>
              <a:xfrm>
                <a:off x="2570985" y="1722697"/>
                <a:ext cx="3272242" cy="835357"/>
              </a:xfrm>
              <a:prstGeom prst="rect">
                <a:avLst/>
              </a:prstGeom>
              <a:blipFill rotWithShape="0">
                <a:blip r:embed="rId3"/>
                <a:stretch>
                  <a:fillRect l="-2048" b="-124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2065519" y="3600816"/>
                <a:ext cx="4989828" cy="13213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2000" i="1" smtClean="0">
                              <a:latin typeface="Cambria Math" panose="02040503050406030204" pitchFamily="18" charset="0"/>
                              <a:ea typeface="Cambria Math" panose="02040503050406030204" pitchFamily="18" charset="0"/>
                            </a:rPr>
                          </m:ctrlPr>
                        </m:funcPr>
                        <m:fName>
                          <m:limLow>
                            <m:limLowPr>
                              <m:ctrlPr>
                                <a:rPr lang="en-US" sz="2000" i="1">
                                  <a:latin typeface="Cambria Math" panose="02040503050406030204" pitchFamily="18" charset="0"/>
                                  <a:ea typeface="Cambria Math" panose="02040503050406030204" pitchFamily="18" charset="0"/>
                                </a:rPr>
                              </m:ctrlPr>
                            </m:limLowPr>
                            <m:e>
                              <m:r>
                                <m:rPr>
                                  <m:sty m:val="p"/>
                                </m:rPr>
                                <a:rPr lang="en-US" sz="2000">
                                  <a:latin typeface="Cambria Math" panose="02040503050406030204" pitchFamily="18" charset="0"/>
                                  <a:ea typeface="Cambria Math" panose="02040503050406030204" pitchFamily="18" charset="0"/>
                                </a:rPr>
                                <m:t>min</m:t>
                              </m:r>
                            </m:e>
                            <m:lim>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r>
                                <a:rPr lang="en-US" sz="2000" b="1" i="1">
                                  <a:latin typeface="Cambria Math" panose="02040503050406030204" pitchFamily="18" charset="0"/>
                                </a:rPr>
                                <m:t>𝐚</m:t>
                              </m:r>
                              <m:r>
                                <a:rPr lang="en-US" sz="2000" b="0" i="1" smtClean="0">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lim>
                          </m:limLow>
                        </m:fName>
                        <m:e>
                          <m:r>
                            <m:rPr>
                              <m:sty m:val="p"/>
                            </m:rPr>
                            <a:rPr lang="el-GR" sz="2000" i="1">
                              <a:latin typeface="Cambria Math" panose="02040503050406030204" pitchFamily="18" charset="0"/>
                              <a:ea typeface="Cambria Math" panose="02040503050406030204" pitchFamily="18" charset="0"/>
                            </a:rPr>
                            <m:t>Φ</m:t>
                          </m:r>
                          <m:r>
                            <a:rPr lang="en-US" sz="2000" b="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r>
                            <a:rPr lang="en-US" sz="2000" b="1" i="1">
                              <a:latin typeface="Cambria Math" panose="02040503050406030204" pitchFamily="18" charset="0"/>
                            </a:rPr>
                            <m:t>𝐚</m:t>
                          </m:r>
                          <m:r>
                            <a:rPr lang="en-US" sz="2000" b="0" i="1" smtClean="0">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r>
                            <a:rPr lang="en-US" sz="2000" i="1">
                              <a:latin typeface="Cambria Math" panose="02040503050406030204" pitchFamily="18" charset="0"/>
                              <a:ea typeface="Cambria Math" panose="02040503050406030204" pitchFamily="18" charset="0"/>
                            </a:rPr>
                            <m:t>)</m:t>
                          </m:r>
                        </m:e>
                      </m:func>
                      <m:r>
                        <a:rPr lang="en-US" sz="2000" i="1">
                          <a:latin typeface="Cambria Math" panose="02040503050406030204" pitchFamily="18" charset="0"/>
                          <a:ea typeface="Cambria Math" panose="02040503050406030204" pitchFamily="18" charset="0"/>
                        </a:rPr>
                        <m:t>=</m:t>
                      </m:r>
                      <m:nary>
                        <m:naryPr>
                          <m:ctrlPr>
                            <a:rPr lang="en-US" sz="2000" i="1">
                              <a:latin typeface="Cambria Math" panose="02040503050406030204" pitchFamily="18" charset="0"/>
                              <a:ea typeface="Cambria Math" panose="02040503050406030204" pitchFamily="18" charset="0"/>
                            </a:rPr>
                          </m:ctrlPr>
                        </m:naryPr>
                        <m:sub>
                          <m:r>
                            <m:rPr>
                              <m:brk m:alnAt="23"/>
                            </m:rPr>
                            <a:rPr lang="en-US" sz="2000" i="1">
                              <a:latin typeface="Cambria Math" panose="02040503050406030204" pitchFamily="18" charset="0"/>
                              <a:ea typeface="Cambria Math" panose="02040503050406030204" pitchFamily="18" charset="0"/>
                            </a:rPr>
                            <m:t>0</m:t>
                          </m:r>
                        </m:sub>
                        <m:sup>
                          <m:r>
                            <a:rPr lang="en-US" sz="2000" i="1">
                              <a:latin typeface="Cambria Math" panose="02040503050406030204" pitchFamily="18" charset="0"/>
                              <a:ea typeface="Cambria Math" panose="02040503050406030204" pitchFamily="18" charset="0"/>
                            </a:rPr>
                            <m:t>𝑙</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sup>
                        <m:e>
                          <m:r>
                            <a:rPr lang="en-US" sz="2000" i="1">
                              <a:latin typeface="Cambria Math" panose="02040503050406030204" pitchFamily="18" charset="0"/>
                              <a:ea typeface="Cambria Math" panose="02040503050406030204" pitchFamily="18" charset="0"/>
                            </a:rPr>
                            <m:t>𝑓</m:t>
                          </m:r>
                          <m:r>
                            <a:rPr lang="en-US" sz="2000" b="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𝛾</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𝑠</m:t>
                              </m:r>
                            </m:e>
                          </m:d>
                          <m:r>
                            <a:rPr lang="en-US" sz="2000" i="1">
                              <a:latin typeface="Cambria Math" panose="02040503050406030204" pitchFamily="18" charset="0"/>
                              <a:ea typeface="Cambria Math" panose="02040503050406030204" pitchFamily="18" charset="0"/>
                            </a:rPr>
                            <m:t>,</m:t>
                          </m:r>
                          <m:r>
                            <a:rPr lang="en-US" sz="2000" b="1" i="1">
                              <a:latin typeface="Cambria Math" panose="02040503050406030204" pitchFamily="18" charset="0"/>
                            </a:rPr>
                            <m:t>𝐚</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𝑠</m:t>
                              </m:r>
                            </m:e>
                          </m:d>
                          <m:r>
                            <a:rPr lang="en-US" sz="2000" b="0" i="1" smtClean="0">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𝑠</m:t>
                          </m:r>
                          <m:r>
                            <a:rPr lang="en-US" sz="2000" i="1">
                              <a:latin typeface="Cambria Math" panose="02040503050406030204" pitchFamily="18" charset="0"/>
                              <a:ea typeface="Cambria Math" panose="02040503050406030204" pitchFamily="18" charset="0"/>
                            </a:rPr>
                            <m:t>))</m:t>
                          </m:r>
                        </m:e>
                      </m:nary>
                      <m:r>
                        <a:rPr lang="en-US" sz="2000" i="1">
                          <a:latin typeface="Cambria Math" panose="02040503050406030204" pitchFamily="18" charset="0"/>
                          <a:ea typeface="Cambria Math" panose="02040503050406030204" pitchFamily="18" charset="0"/>
                        </a:rPr>
                        <m:t>𝑑𝑠</m:t>
                      </m:r>
                    </m:oMath>
                  </m:oMathPara>
                </a14:m>
                <a:endParaRPr lang="en-US" sz="2000" dirty="0"/>
              </a:p>
              <a:p>
                <a:pPr algn="ctr"/>
                <a:r>
                  <a:rPr lang="en-US" sz="2000" i="1" dirty="0"/>
                  <a:t>s.t. </a:t>
                </a:r>
                <a14:m>
                  <m:oMath xmlns:m="http://schemas.openxmlformats.org/officeDocument/2006/math">
                    <m:r>
                      <a:rPr lang="en-US" sz="2000" i="1">
                        <a:latin typeface="Cambria Math" panose="02040503050406030204" pitchFamily="18" charset="0"/>
                        <a:ea typeface="Cambria Math" panose="02040503050406030204" pitchFamily="18" charset="0"/>
                      </a:rPr>
                      <m:t>𝛾</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0</m:t>
                        </m:r>
                      </m:e>
                    </m:d>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𝐴</m:t>
                    </m:r>
                  </m:oMath>
                </a14:m>
                <a:r>
                  <a:rPr lang="en-US" sz="2000" i="1" dirty="0"/>
                  <a:t>, </a:t>
                </a:r>
                <a14:m>
                  <m:oMath xmlns:m="http://schemas.openxmlformats.org/officeDocument/2006/math">
                    <m:r>
                      <a:rPr lang="en-US" sz="2000" i="1">
                        <a:latin typeface="Cambria Math" panose="02040503050406030204" pitchFamily="18" charset="0"/>
                        <a:ea typeface="Cambria Math" panose="02040503050406030204" pitchFamily="18" charset="0"/>
                      </a:rPr>
                      <m:t>𝛾</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𝑙</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e>
                    </m:d>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𝐵</m:t>
                    </m:r>
                  </m:oMath>
                </a14:m>
                <a:endParaRPr lang="en-US" sz="2000" i="1" dirty="0"/>
              </a:p>
              <a:p>
                <a:endParaRPr lang="en-US" sz="2000" dirty="0"/>
              </a:p>
            </p:txBody>
          </p:sp>
        </mc:Choice>
        <mc:Fallback xmlns="">
          <p:sp>
            <p:nvSpPr>
              <p:cNvPr id="21" name="TextBox 20"/>
              <p:cNvSpPr txBox="1">
                <a:spLocks noRot="1" noChangeAspect="1" noMove="1" noResize="1" noEditPoints="1" noAdjustHandles="1" noChangeArrowheads="1" noChangeShapeType="1" noTextEdit="1"/>
              </p:cNvSpPr>
              <p:nvPr/>
            </p:nvSpPr>
            <p:spPr>
              <a:xfrm>
                <a:off x="2065519" y="3600816"/>
                <a:ext cx="4989828" cy="1321324"/>
              </a:xfrm>
              <a:prstGeom prst="rect">
                <a:avLst/>
              </a:prstGeom>
              <a:blipFill rotWithShape="0">
                <a:blip r:embed="rId4"/>
                <a:stretch>
                  <a:fillRect/>
                </a:stretch>
              </a:blipFill>
            </p:spPr>
            <p:txBody>
              <a:bodyPr/>
              <a:lstStyle/>
              <a:p>
                <a:r>
                  <a:rPr lang="en-US">
                    <a:noFill/>
                  </a:rPr>
                  <a:t> </a:t>
                </a:r>
              </a:p>
            </p:txBody>
          </p:sp>
        </mc:Fallback>
      </mc:AlternateContent>
      <p:sp>
        <p:nvSpPr>
          <p:cNvPr id="2" name="TextBox 1"/>
          <p:cNvSpPr txBox="1"/>
          <p:nvPr/>
        </p:nvSpPr>
        <p:spPr>
          <a:xfrm>
            <a:off x="7457141" y="1838609"/>
            <a:ext cx="1523174" cy="400110"/>
          </a:xfrm>
          <a:prstGeom prst="rect">
            <a:avLst/>
          </a:prstGeom>
          <a:noFill/>
        </p:spPr>
        <p:txBody>
          <a:bodyPr wrap="none" rtlCol="0">
            <a:spAutoFit/>
          </a:bodyPr>
          <a:lstStyle/>
          <a:p>
            <a:r>
              <a:rPr lang="en-US" sz="2000" dirty="0"/>
              <a:t>(Problem 3)</a:t>
            </a:r>
          </a:p>
        </p:txBody>
      </p:sp>
      <p:sp>
        <p:nvSpPr>
          <p:cNvPr id="19" name="TextBox 18"/>
          <p:cNvSpPr txBox="1"/>
          <p:nvPr/>
        </p:nvSpPr>
        <p:spPr>
          <a:xfrm>
            <a:off x="7457141" y="4011835"/>
            <a:ext cx="1523174" cy="400110"/>
          </a:xfrm>
          <a:prstGeom prst="rect">
            <a:avLst/>
          </a:prstGeom>
          <a:noFill/>
        </p:spPr>
        <p:txBody>
          <a:bodyPr wrap="none" rtlCol="0">
            <a:spAutoFit/>
          </a:bodyPr>
          <a:lstStyle/>
          <a:p>
            <a:r>
              <a:rPr lang="en-US" sz="2000" dirty="0"/>
              <a:t>(Problem 4)</a:t>
            </a:r>
          </a:p>
        </p:txBody>
      </p:sp>
      <mc:AlternateContent xmlns:mc="http://schemas.openxmlformats.org/markup-compatibility/2006" xmlns:a14="http://schemas.microsoft.com/office/drawing/2010/main">
        <mc:Choice Requires="a14">
          <p:sp>
            <p:nvSpPr>
              <p:cNvPr id="3" name="Rectangle 2"/>
              <p:cNvSpPr/>
              <p:nvPr/>
            </p:nvSpPr>
            <p:spPr>
              <a:xfrm>
                <a:off x="794464" y="5026421"/>
                <a:ext cx="7897984" cy="400110"/>
              </a:xfrm>
              <a:prstGeom prst="rect">
                <a:avLst/>
              </a:prstGeom>
            </p:spPr>
            <p:txBody>
              <a:bodyPr wrap="square">
                <a:spAutoFit/>
              </a:bodyPr>
              <a:lstStyle/>
              <a:p>
                <a14:m>
                  <m:oMath xmlns:m="http://schemas.openxmlformats.org/officeDocument/2006/math">
                    <m:r>
                      <a:rPr lang="en-US" sz="2000" i="1">
                        <a:latin typeface="Cambria Math" panose="02040503050406030204" pitchFamily="18" charset="0"/>
                        <a:ea typeface="Cambria Math" panose="02040503050406030204" pitchFamily="18" charset="0"/>
                      </a:rPr>
                      <m:t>𝑓</m:t>
                    </m:r>
                    <m:r>
                      <a:rPr lang="en-US" sz="2000" b="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𝛾</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𝑠</m:t>
                        </m:r>
                      </m:e>
                    </m:d>
                    <m:r>
                      <a:rPr lang="en-US" sz="2000" i="1">
                        <a:latin typeface="Cambria Math" panose="02040503050406030204" pitchFamily="18" charset="0"/>
                        <a:ea typeface="Cambria Math" panose="02040503050406030204" pitchFamily="18" charset="0"/>
                      </a:rPr>
                      <m:t>,</m:t>
                    </m:r>
                    <m:r>
                      <a:rPr lang="en-US" sz="2000" b="1" i="1">
                        <a:latin typeface="Cambria Math" panose="02040503050406030204" pitchFamily="18" charset="0"/>
                      </a:rPr>
                      <m:t>𝐚</m:t>
                    </m:r>
                    <m:d>
                      <m:dPr>
                        <m:ctrlPr>
                          <a:rPr lang="en-US" sz="2000" i="1">
                            <a:latin typeface="Cambria Math" panose="02040503050406030204" pitchFamily="18" charset="0"/>
                          </a:rPr>
                        </m:ctrlPr>
                      </m:dPr>
                      <m:e>
                        <m:r>
                          <a:rPr lang="en-US" sz="2000" i="1">
                            <a:latin typeface="Cambria Math" panose="02040503050406030204" pitchFamily="18" charset="0"/>
                          </a:rPr>
                          <m:t>𝑠</m:t>
                        </m:r>
                      </m:e>
                    </m:d>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𝑠</m:t>
                    </m:r>
                    <m:r>
                      <a:rPr lang="en-US" sz="2000" i="1">
                        <a:latin typeface="Cambria Math" panose="02040503050406030204" pitchFamily="18" charset="0"/>
                        <a:ea typeface="Cambria Math" panose="02040503050406030204" pitchFamily="18" charset="0"/>
                      </a:rPr>
                      <m:t>))</m:t>
                    </m:r>
                    <m:r>
                      <m:rPr>
                        <m:nor/>
                      </m:rPr>
                      <a:rPr lang="en-US" sz="2000" dirty="0"/>
                      <m:t>=</m:t>
                    </m:r>
                    <m:sSub>
                      <m:sSubPr>
                        <m:ctrlPr>
                          <a:rPr lang="en-US" sz="2000" i="1" dirty="0" smtClean="0">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h</m:t>
                        </m:r>
                      </m:e>
                      <m:sub>
                        <m:r>
                          <a:rPr lang="en-US" sz="2000" b="0" i="1" dirty="0" smtClean="0">
                            <a:latin typeface="Cambria Math" panose="02040503050406030204" pitchFamily="18" charset="0"/>
                          </a:rPr>
                          <m:t>𝑡</m:t>
                        </m:r>
                      </m:sub>
                    </m:sSub>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𝛾</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𝑠</m:t>
                            </m:r>
                          </m:e>
                        </m:d>
                        <m:r>
                          <a:rPr lang="en-US" sz="2000" i="1">
                            <a:latin typeface="Cambria Math" panose="02040503050406030204" pitchFamily="18" charset="0"/>
                            <a:ea typeface="Cambria Math" panose="02040503050406030204" pitchFamily="18" charset="0"/>
                          </a:rPr>
                          <m:t>,</m:t>
                        </m:r>
                        <m:r>
                          <a:rPr lang="en-US" sz="2000" b="1" i="1">
                            <a:latin typeface="Cambria Math" panose="02040503050406030204" pitchFamily="18" charset="0"/>
                          </a:rPr>
                          <m:t>𝐚</m:t>
                        </m:r>
                        <m:d>
                          <m:dPr>
                            <m:ctrlPr>
                              <a:rPr lang="en-US" sz="2000" i="1">
                                <a:latin typeface="Cambria Math" panose="02040503050406030204" pitchFamily="18" charset="0"/>
                              </a:rPr>
                            </m:ctrlPr>
                          </m:dPr>
                          <m:e>
                            <m:r>
                              <a:rPr lang="en-US" sz="2000" i="1">
                                <a:latin typeface="Cambria Math" panose="02040503050406030204" pitchFamily="18" charset="0"/>
                              </a:rPr>
                              <m:t>𝑠</m:t>
                            </m:r>
                          </m:e>
                        </m:d>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𝑠</m:t>
                        </m:r>
                        <m:r>
                          <a:rPr lang="en-US" sz="2000" i="1">
                            <a:latin typeface="Cambria Math" panose="02040503050406030204" pitchFamily="18" charset="0"/>
                            <a:ea typeface="Cambria Math" panose="02040503050406030204" pitchFamily="18" charset="0"/>
                          </a:rPr>
                          <m:t>)</m:t>
                        </m:r>
                      </m:e>
                    </m:d>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𝑐</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𝑔</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𝛾</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𝑠</m:t>
                            </m:r>
                          </m:e>
                        </m:d>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𝑠</m:t>
                        </m:r>
                        <m:r>
                          <a:rPr lang="en-US" sz="2000" i="1">
                            <a:latin typeface="Cambria Math" panose="02040503050406030204" pitchFamily="18" charset="0"/>
                            <a:ea typeface="Cambria Math" panose="02040503050406030204" pitchFamily="18" charset="0"/>
                          </a:rPr>
                          <m:t>)</m:t>
                        </m:r>
                      </m:e>
                    </m:d>
                  </m:oMath>
                </a14:m>
                <a:r>
                  <a:rPr lang="en-US" sz="2000" dirty="0"/>
                  <a:t> and </a:t>
                </a:r>
                <a14:m>
                  <m:oMath xmlns:m="http://schemas.openxmlformats.org/officeDocument/2006/math">
                    <m:r>
                      <a:rPr lang="en-US" sz="2000" i="1">
                        <a:latin typeface="Cambria Math" panose="02040503050406030204" pitchFamily="18" charset="0"/>
                        <a:cs typeface="Times New Roman" pitchFamily="18" charset="0"/>
                      </a:rPr>
                      <m:t>𝑐</m:t>
                    </m:r>
                    <m:r>
                      <a:rPr lang="en-US" sz="2000" i="1">
                        <a:latin typeface="Cambria Math" panose="02040503050406030204" pitchFamily="18" charset="0"/>
                        <a:ea typeface="Cambria Math" panose="02040503050406030204" pitchFamily="18" charset="0"/>
                        <a:cs typeface="Times New Roman" pitchFamily="18" charset="0"/>
                      </a:rPr>
                      <m:t>≥0</m:t>
                    </m:r>
                  </m:oMath>
                </a14:m>
                <a:r>
                  <a:rPr lang="en-US" sz="2000" dirty="0"/>
                  <a:t>.</a:t>
                </a:r>
              </a:p>
            </p:txBody>
          </p:sp>
        </mc:Choice>
        <mc:Fallback xmlns="">
          <p:sp>
            <p:nvSpPr>
              <p:cNvPr id="3" name="Rectangle 2"/>
              <p:cNvSpPr>
                <a:spLocks noRot="1" noChangeAspect="1" noMove="1" noResize="1" noEditPoints="1" noAdjustHandles="1" noChangeArrowheads="1" noChangeShapeType="1" noTextEdit="1"/>
              </p:cNvSpPr>
              <p:nvPr/>
            </p:nvSpPr>
            <p:spPr>
              <a:xfrm>
                <a:off x="794464" y="5026421"/>
                <a:ext cx="7897984" cy="400110"/>
              </a:xfrm>
              <a:prstGeom prst="rect">
                <a:avLst/>
              </a:prstGeom>
              <a:blipFill rotWithShape="0">
                <a:blip r:embed="rId5"/>
                <a:stretch>
                  <a:fillRect l="-309" t="-7692" b="-29231"/>
                </a:stretch>
              </a:blipFill>
            </p:spPr>
            <p:txBody>
              <a:bodyPr/>
              <a:lstStyle/>
              <a:p>
                <a:r>
                  <a:rPr lang="en-US">
                    <a:noFill/>
                  </a:rPr>
                  <a:t> </a:t>
                </a:r>
              </a:p>
            </p:txBody>
          </p:sp>
        </mc:Fallback>
      </mc:AlternateContent>
      <p:sp>
        <p:nvSpPr>
          <p:cNvPr id="12" name="Rectangle 11"/>
          <p:cNvSpPr/>
          <p:nvPr/>
        </p:nvSpPr>
        <p:spPr>
          <a:xfrm>
            <a:off x="535989" y="1066725"/>
            <a:ext cx="6074361" cy="400110"/>
          </a:xfrm>
          <a:prstGeom prst="rect">
            <a:avLst/>
          </a:prstGeom>
        </p:spPr>
        <p:txBody>
          <a:bodyPr wrap="square">
            <a:spAutoFit/>
          </a:bodyPr>
          <a:lstStyle/>
          <a:p>
            <a:pPr marL="285750" indent="-285750">
              <a:buFont typeface="Arial" panose="020B0604020202020204" pitchFamily="34" charset="0"/>
              <a:buChar char="•"/>
            </a:pPr>
            <a:r>
              <a:rPr lang="en-US" sz="2000" dirty="0">
                <a:latin typeface="Times New Roman" pitchFamily="18" charset="0"/>
                <a:cs typeface="Times New Roman" pitchFamily="18" charset="0"/>
              </a:rPr>
              <a:t>A multi-objective optimization problem</a:t>
            </a:r>
          </a:p>
        </p:txBody>
      </p:sp>
      <p:sp>
        <p:nvSpPr>
          <p:cNvPr id="13" name="Rectangle 12"/>
          <p:cNvSpPr/>
          <p:nvPr/>
        </p:nvSpPr>
        <p:spPr>
          <a:xfrm>
            <a:off x="535989" y="2853195"/>
            <a:ext cx="8291929" cy="400110"/>
          </a:xfrm>
          <a:prstGeom prst="rect">
            <a:avLst/>
          </a:prstGeom>
        </p:spPr>
        <p:txBody>
          <a:bodyPr wrap="square">
            <a:spAutoFit/>
          </a:bodyPr>
          <a:lstStyle/>
          <a:p>
            <a:pPr marL="285750" indent="-285750">
              <a:buFont typeface="Arial" panose="020B0604020202020204" pitchFamily="34" charset="0"/>
              <a:buChar char="•"/>
            </a:pPr>
            <a:r>
              <a:rPr lang="en-US" sz="2000" dirty="0">
                <a:latin typeface="Times New Roman" pitchFamily="18" charset="0"/>
                <a:cs typeface="Times New Roman" pitchFamily="18" charset="0"/>
              </a:rPr>
              <a:t>Transfer into a single-objective problem by weighting the two objectives:</a:t>
            </a:r>
          </a:p>
        </p:txBody>
      </p:sp>
      <p:sp>
        <p:nvSpPr>
          <p:cNvPr id="4" name="Slide Number Placeholder 3"/>
          <p:cNvSpPr>
            <a:spLocks noGrp="1"/>
          </p:cNvSpPr>
          <p:nvPr>
            <p:ph type="sldNum" sz="quarter" idx="12"/>
          </p:nvPr>
        </p:nvSpPr>
        <p:spPr/>
        <p:txBody>
          <a:bodyPr/>
          <a:lstStyle/>
          <a:p>
            <a:fld id="{F2040A06-A54A-4E73-863C-C49DEF3221D9}" type="slidenum">
              <a:rPr lang="en-HK" smtClean="0"/>
              <a:t>37</a:t>
            </a:fld>
            <a:endParaRPr lang="en-HK"/>
          </a:p>
        </p:txBody>
      </p:sp>
    </p:spTree>
    <p:extLst>
      <p:ext uri="{BB962C8B-B14F-4D97-AF65-F5344CB8AC3E}">
        <p14:creationId xmlns:p14="http://schemas.microsoft.com/office/powerpoint/2010/main" val="5490679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758985" y="-62921"/>
            <a:ext cx="7686323" cy="1143000"/>
          </a:xfrm>
        </p:spPr>
        <p:txBody>
          <a:bodyPr>
            <a:normAutofit/>
          </a:bodyPr>
          <a:lstStyle/>
          <a:p>
            <a:r>
              <a:rPr lang="en-US" altLang="zh-TW" dirty="0">
                <a:latin typeface="Times New Roman" pitchFamily="18" charset="0"/>
                <a:cs typeface="Times New Roman" pitchFamily="18" charset="0"/>
              </a:rPr>
              <a:t>Problem formulation and solutions</a:t>
            </a:r>
          </a:p>
        </p:txBody>
      </p:sp>
      <mc:AlternateContent xmlns:mc="http://schemas.openxmlformats.org/markup-compatibility/2006" xmlns:a14="http://schemas.microsoft.com/office/drawing/2010/main">
        <mc:Choice Requires="a14">
          <p:sp>
            <p:nvSpPr>
              <p:cNvPr id="14" name="Rectangle 13"/>
              <p:cNvSpPr/>
              <p:nvPr/>
            </p:nvSpPr>
            <p:spPr>
              <a:xfrm>
                <a:off x="535987" y="1349511"/>
                <a:ext cx="8249479" cy="835357"/>
              </a:xfrm>
              <a:prstGeom prst="rect">
                <a:avLst/>
              </a:prstGeom>
            </p:spPr>
            <p:txBody>
              <a:bodyPr wrap="square">
                <a:spAutoFit/>
              </a:bodyPr>
              <a:lstStyle/>
              <a:p>
                <a:pPr marL="285750" indent="-285750">
                  <a:buFont typeface="Arial" panose="020B0604020202020204" pitchFamily="34" charset="0"/>
                  <a:buChar char="•"/>
                </a:pPr>
                <a:r>
                  <a:rPr lang="en-HK" sz="2000" dirty="0">
                    <a:latin typeface="Times New Roman" pitchFamily="18" charset="0"/>
                    <a:cs typeface="Times New Roman" pitchFamily="18" charset="0"/>
                  </a:rPr>
                  <a:t>If </a:t>
                </a:r>
                <a14:m>
                  <m:oMath xmlns:m="http://schemas.openxmlformats.org/officeDocument/2006/math">
                    <m:r>
                      <a:rPr lang="en-US" sz="2000" b="0" i="0" smtClean="0">
                        <a:latin typeface="Cambria Math" panose="02040503050406030204" pitchFamily="18" charset="0"/>
                        <a:ea typeface="Cambria Math" panose="02040503050406030204" pitchFamily="18" charset="0"/>
                      </a:rPr>
                      <m:t>(</m:t>
                    </m:r>
                    <m:sSup>
                      <m:sSupPr>
                        <m:ctrlPr>
                          <a:rPr lang="en-US" sz="2000" i="1" smtClean="0">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𝛾</m:t>
                        </m:r>
                      </m:e>
                      <m:sup>
                        <m:r>
                          <a:rPr lang="en-US" sz="2000" b="0" i="1" smtClean="0">
                            <a:latin typeface="Cambria Math" panose="02040503050406030204" pitchFamily="18" charset="0"/>
                            <a:ea typeface="Cambria Math" panose="02040503050406030204" pitchFamily="18" charset="0"/>
                          </a:rPr>
                          <m:t>∗</m:t>
                        </m:r>
                      </m:sup>
                    </m:sSup>
                    <m:r>
                      <a:rPr lang="en-US" sz="2000" b="0" i="1" smtClean="0">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ea typeface="Cambria Math" panose="02040503050406030204" pitchFamily="18" charset="0"/>
                          </a:rPr>
                        </m:ctrlPr>
                      </m:sSupPr>
                      <m:e>
                        <m:r>
                          <a:rPr lang="en-US" sz="2000" b="1" i="1">
                            <a:latin typeface="Cambria Math" panose="02040503050406030204" pitchFamily="18" charset="0"/>
                          </a:rPr>
                          <m:t>𝐚</m:t>
                        </m:r>
                      </m:e>
                      <m:sup>
                        <m:r>
                          <a:rPr lang="en-US" sz="2000" i="1">
                            <a:latin typeface="Cambria Math" panose="02040503050406030204" pitchFamily="18" charset="0"/>
                            <a:ea typeface="Cambria Math" panose="02040503050406030204" pitchFamily="18" charset="0"/>
                          </a:rPr>
                          <m:t>∗</m:t>
                        </m:r>
                      </m:sup>
                    </m:sSup>
                    <m:r>
                      <a:rPr lang="en-US" sz="2000" b="0" i="1" smtClean="0">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𝑢</m:t>
                        </m:r>
                      </m:e>
                      <m:sup>
                        <m:r>
                          <a:rPr lang="en-US" sz="2000" i="1">
                            <a:latin typeface="Cambria Math" panose="02040503050406030204" pitchFamily="18" charset="0"/>
                            <a:ea typeface="Cambria Math" panose="02040503050406030204" pitchFamily="18" charset="0"/>
                          </a:rPr>
                          <m:t>∗</m:t>
                        </m:r>
                      </m:sup>
                    </m:sSup>
                    <m:r>
                      <a:rPr lang="en-US" sz="2000" b="0" i="1" smtClean="0">
                        <a:latin typeface="Cambria Math" panose="02040503050406030204" pitchFamily="18" charset="0"/>
                        <a:ea typeface="Cambria Math" panose="02040503050406030204" pitchFamily="18" charset="0"/>
                      </a:rPr>
                      <m:t>)</m:t>
                    </m:r>
                  </m:oMath>
                </a14:m>
                <a:r>
                  <a:rPr lang="en-HK" sz="2000" dirty="0">
                    <a:latin typeface="Times New Roman" pitchFamily="18" charset="0"/>
                    <a:cs typeface="Times New Roman" pitchFamily="18" charset="0"/>
                  </a:rPr>
                  <a:t> is an optimal solution for </a:t>
                </a:r>
                <a14:m>
                  <m:oMath xmlns:m="http://schemas.openxmlformats.org/officeDocument/2006/math">
                    <m:func>
                      <m:funcPr>
                        <m:ctrlPr>
                          <a:rPr lang="en-US" sz="2000" i="1">
                            <a:latin typeface="Cambria Math" panose="02040503050406030204" pitchFamily="18" charset="0"/>
                            <a:ea typeface="Cambria Math" panose="02040503050406030204" pitchFamily="18" charset="0"/>
                          </a:rPr>
                        </m:ctrlPr>
                      </m:funcPr>
                      <m:fName>
                        <m:limLow>
                          <m:limLowPr>
                            <m:ctrlPr>
                              <a:rPr lang="en-US" sz="2000" i="1">
                                <a:latin typeface="Cambria Math" panose="02040503050406030204" pitchFamily="18" charset="0"/>
                                <a:ea typeface="Cambria Math" panose="02040503050406030204" pitchFamily="18" charset="0"/>
                              </a:rPr>
                            </m:ctrlPr>
                          </m:limLowPr>
                          <m:e>
                            <m:r>
                              <m:rPr>
                                <m:sty m:val="p"/>
                              </m:rPr>
                              <a:rPr lang="en-US" sz="2000">
                                <a:latin typeface="Cambria Math" panose="02040503050406030204" pitchFamily="18" charset="0"/>
                                <a:ea typeface="Cambria Math" panose="02040503050406030204" pitchFamily="18" charset="0"/>
                              </a:rPr>
                              <m:t>min</m:t>
                            </m:r>
                          </m:e>
                          <m:lim>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r>
                              <a:rPr lang="en-US" sz="2000" b="1" i="1">
                                <a:latin typeface="Cambria Math" panose="02040503050406030204" pitchFamily="18" charset="0"/>
                              </a:rPr>
                              <m:t>𝐚</m:t>
                            </m:r>
                            <m:r>
                              <a:rPr lang="en-US" sz="2000" b="0" i="1" smtClean="0">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lim>
                        </m:limLow>
                      </m:fName>
                      <m:e>
                        <m:r>
                          <m:rPr>
                            <m:sty m:val="p"/>
                          </m:rPr>
                          <a:rPr lang="el-GR" sz="2000" i="1">
                            <a:latin typeface="Cambria Math" panose="02040503050406030204" pitchFamily="18" charset="0"/>
                            <a:ea typeface="Cambria Math" panose="02040503050406030204" pitchFamily="18" charset="0"/>
                          </a:rPr>
                          <m:t>Φ</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r>
                          <a:rPr lang="en-US" sz="2000" b="1" i="1">
                            <a:latin typeface="Cambria Math" panose="02040503050406030204" pitchFamily="18" charset="0"/>
                          </a:rPr>
                          <m:t>𝐚</m:t>
                        </m:r>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r>
                          <a:rPr lang="en-US" sz="2000" i="1">
                            <a:latin typeface="Cambria Math" panose="02040503050406030204" pitchFamily="18" charset="0"/>
                            <a:ea typeface="Cambria Math" panose="02040503050406030204" pitchFamily="18" charset="0"/>
                          </a:rPr>
                          <m:t>)</m:t>
                        </m:r>
                      </m:e>
                    </m:func>
                  </m:oMath>
                </a14:m>
                <a:r>
                  <a:rPr lang="en-HK" sz="2000" dirty="0">
                    <a:latin typeface="Times New Roman" pitchFamily="18" charset="0"/>
                    <a:cs typeface="Times New Roman" pitchFamily="18" charset="0"/>
                  </a:rPr>
                  <a:t>, then it is Pareto optimal for </a:t>
                </a:r>
                <a14:m>
                  <m:oMath xmlns:m="http://schemas.openxmlformats.org/officeDocument/2006/math">
                    <m:r>
                      <a:rPr lang="en-US" sz="2000" i="1">
                        <a:latin typeface="Cambria Math" panose="02040503050406030204" pitchFamily="18" charset="0"/>
                        <a:ea typeface="Cambria Math" panose="02040503050406030204" pitchFamily="18" charset="0"/>
                      </a:rPr>
                      <m:t>ℍ</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r>
                          <a:rPr lang="en-US" sz="2000" b="1" i="1">
                            <a:latin typeface="Cambria Math" panose="02040503050406030204" pitchFamily="18" charset="0"/>
                          </a:rPr>
                          <m:t>𝐚</m:t>
                        </m:r>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e>
                    </m:d>
                  </m:oMath>
                </a14:m>
                <a:r>
                  <a:rPr lang="en-HK" sz="2000" dirty="0">
                    <a:latin typeface="Times New Roman" pitchFamily="18" charset="0"/>
                    <a:cs typeface="Times New Roman" pitchFamily="18" charset="0"/>
                  </a:rPr>
                  <a:t> and </a:t>
                </a:r>
                <a14:m>
                  <m:oMath xmlns:m="http://schemas.openxmlformats.org/officeDocument/2006/math">
                    <m:r>
                      <a:rPr lang="en-US" sz="2000" i="1">
                        <a:latin typeface="Cambria Math" panose="02040503050406030204" pitchFamily="18" charset="0"/>
                        <a:ea typeface="Cambria Math" panose="02040503050406030204" pitchFamily="18" charset="0"/>
                      </a:rPr>
                      <m:t>𝔾</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r>
                      <a:rPr lang="en-US" sz="2000" i="1">
                        <a:latin typeface="Cambria Math" panose="02040503050406030204" pitchFamily="18" charset="0"/>
                        <a:ea typeface="Cambria Math" panose="02040503050406030204" pitchFamily="18" charset="0"/>
                      </a:rPr>
                      <m:t>)</m:t>
                    </m:r>
                  </m:oMath>
                </a14:m>
                <a:r>
                  <a:rPr lang="en-HK" sz="2000" dirty="0">
                    <a:latin typeface="Times New Roman" pitchFamily="18" charset="0"/>
                    <a:cs typeface="Times New Roman" pitchFamily="18" charset="0"/>
                  </a:rPr>
                  <a:t>.</a:t>
                </a:r>
              </a:p>
            </p:txBody>
          </p:sp>
        </mc:Choice>
        <mc:Fallback xmlns="">
          <p:sp>
            <p:nvSpPr>
              <p:cNvPr id="14" name="Rectangle 13"/>
              <p:cNvSpPr>
                <a:spLocks noRot="1" noChangeAspect="1" noMove="1" noResize="1" noEditPoints="1" noAdjustHandles="1" noChangeArrowheads="1" noChangeShapeType="1" noTextEdit="1"/>
              </p:cNvSpPr>
              <p:nvPr/>
            </p:nvSpPr>
            <p:spPr>
              <a:xfrm>
                <a:off x="535987" y="1349511"/>
                <a:ext cx="8249479" cy="835357"/>
              </a:xfrm>
              <a:prstGeom prst="rect">
                <a:avLst/>
              </a:prstGeom>
              <a:blipFill>
                <a:blip r:embed="rId3"/>
                <a:stretch>
                  <a:fillRect l="-665" t="-3650" b="-12409"/>
                </a:stretch>
              </a:blipFill>
            </p:spPr>
            <p:txBody>
              <a:bodyPr/>
              <a:lstStyle/>
              <a:p>
                <a:r>
                  <a:rPr lang="zh-TW" altLang="en-US">
                    <a:noFill/>
                  </a:rPr>
                  <a:t> </a:t>
                </a:r>
              </a:p>
            </p:txBody>
          </p:sp>
        </mc:Fallback>
      </mc:AlternateContent>
      <p:sp>
        <p:nvSpPr>
          <p:cNvPr id="15" name="TextBox 14"/>
          <p:cNvSpPr txBox="1"/>
          <p:nvPr/>
        </p:nvSpPr>
        <p:spPr>
          <a:xfrm>
            <a:off x="7473709" y="3719556"/>
            <a:ext cx="1523174" cy="400110"/>
          </a:xfrm>
          <a:prstGeom prst="rect">
            <a:avLst/>
          </a:prstGeom>
          <a:noFill/>
        </p:spPr>
        <p:txBody>
          <a:bodyPr wrap="none" rtlCol="0">
            <a:spAutoFit/>
          </a:bodyPr>
          <a:lstStyle/>
          <a:p>
            <a:r>
              <a:rPr lang="en-US" sz="2000" dirty="0"/>
              <a:t>(Problem 4)</a:t>
            </a:r>
          </a:p>
        </p:txBody>
      </p:sp>
      <mc:AlternateContent xmlns:mc="http://schemas.openxmlformats.org/markup-compatibility/2006" xmlns:a14="http://schemas.microsoft.com/office/drawing/2010/main">
        <mc:Choice Requires="a14">
          <p:sp>
            <p:nvSpPr>
              <p:cNvPr id="16" name="TextBox 15"/>
              <p:cNvSpPr txBox="1"/>
              <p:nvPr/>
            </p:nvSpPr>
            <p:spPr>
              <a:xfrm>
                <a:off x="2151475" y="3292542"/>
                <a:ext cx="4901342" cy="10135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2000" i="1" smtClean="0">
                              <a:latin typeface="Cambria Math" panose="02040503050406030204" pitchFamily="18" charset="0"/>
                              <a:ea typeface="Cambria Math" panose="02040503050406030204" pitchFamily="18" charset="0"/>
                            </a:rPr>
                          </m:ctrlPr>
                        </m:funcPr>
                        <m:fName>
                          <m:limLow>
                            <m:limLowPr>
                              <m:ctrlPr>
                                <a:rPr lang="en-US" sz="2000" i="1">
                                  <a:latin typeface="Cambria Math" panose="02040503050406030204" pitchFamily="18" charset="0"/>
                                  <a:ea typeface="Cambria Math" panose="02040503050406030204" pitchFamily="18" charset="0"/>
                                </a:rPr>
                              </m:ctrlPr>
                            </m:limLowPr>
                            <m:e>
                              <m:r>
                                <m:rPr>
                                  <m:sty m:val="p"/>
                                </m:rPr>
                                <a:rPr lang="en-US" sz="2000">
                                  <a:latin typeface="Cambria Math" panose="02040503050406030204" pitchFamily="18" charset="0"/>
                                  <a:ea typeface="Cambria Math" panose="02040503050406030204" pitchFamily="18" charset="0"/>
                                </a:rPr>
                                <m:t>min</m:t>
                              </m:r>
                            </m:e>
                            <m:lim>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r>
                                <a:rPr lang="en-US" sz="2000" b="1" i="1">
                                  <a:latin typeface="Cambria Math" panose="02040503050406030204" pitchFamily="18" charset="0"/>
                                </a:rPr>
                                <m:t>𝐚</m:t>
                              </m:r>
                              <m:r>
                                <a:rPr lang="en-US" sz="2000" b="0" i="1" smtClean="0">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lim>
                          </m:limLow>
                        </m:fName>
                        <m:e>
                          <m:r>
                            <m:rPr>
                              <m:sty m:val="p"/>
                            </m:rPr>
                            <a:rPr lang="el-GR" sz="2000" i="1">
                              <a:latin typeface="Cambria Math" panose="02040503050406030204" pitchFamily="18" charset="0"/>
                              <a:ea typeface="Cambria Math" panose="02040503050406030204" pitchFamily="18" charset="0"/>
                            </a:rPr>
                            <m:t>Φ</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r>
                            <a:rPr lang="en-US" sz="2000" b="1" i="1">
                              <a:latin typeface="Cambria Math" panose="02040503050406030204" pitchFamily="18" charset="0"/>
                            </a:rPr>
                            <m:t>𝐚</m:t>
                          </m:r>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r>
                            <a:rPr lang="en-US" sz="2000" i="1">
                              <a:latin typeface="Cambria Math" panose="02040503050406030204" pitchFamily="18" charset="0"/>
                              <a:ea typeface="Cambria Math" panose="02040503050406030204" pitchFamily="18" charset="0"/>
                            </a:rPr>
                            <m:t>)</m:t>
                          </m:r>
                        </m:e>
                      </m:func>
                      <m:r>
                        <a:rPr lang="en-US" sz="2000" i="1">
                          <a:latin typeface="Cambria Math" panose="02040503050406030204" pitchFamily="18" charset="0"/>
                          <a:ea typeface="Cambria Math" panose="02040503050406030204" pitchFamily="18" charset="0"/>
                        </a:rPr>
                        <m:t>=</m:t>
                      </m:r>
                      <m:nary>
                        <m:naryPr>
                          <m:ctrlPr>
                            <a:rPr lang="en-US" sz="2000" i="1">
                              <a:latin typeface="Cambria Math" panose="02040503050406030204" pitchFamily="18" charset="0"/>
                              <a:ea typeface="Cambria Math" panose="02040503050406030204" pitchFamily="18" charset="0"/>
                            </a:rPr>
                          </m:ctrlPr>
                        </m:naryPr>
                        <m:sub>
                          <m:r>
                            <m:rPr>
                              <m:brk m:alnAt="23"/>
                            </m:rPr>
                            <a:rPr lang="en-US" sz="2000" i="1">
                              <a:latin typeface="Cambria Math" panose="02040503050406030204" pitchFamily="18" charset="0"/>
                              <a:ea typeface="Cambria Math" panose="02040503050406030204" pitchFamily="18" charset="0"/>
                            </a:rPr>
                            <m:t>0</m:t>
                          </m:r>
                        </m:sub>
                        <m:sup>
                          <m:r>
                            <a:rPr lang="en-US" sz="2000" i="1">
                              <a:latin typeface="Cambria Math" panose="02040503050406030204" pitchFamily="18" charset="0"/>
                              <a:ea typeface="Cambria Math" panose="02040503050406030204" pitchFamily="18" charset="0"/>
                            </a:rPr>
                            <m:t>𝑙</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sup>
                        <m:e>
                          <m:r>
                            <a:rPr lang="en-US" sz="2000" i="1">
                              <a:latin typeface="Cambria Math" panose="02040503050406030204" pitchFamily="18" charset="0"/>
                              <a:ea typeface="Cambria Math" panose="02040503050406030204" pitchFamily="18" charset="0"/>
                            </a:rPr>
                            <m:t>𝑓</m:t>
                          </m:r>
                          <m:r>
                            <a:rPr lang="en-US" sz="2000" b="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𝛾</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𝑠</m:t>
                              </m:r>
                            </m:e>
                          </m:d>
                          <m:r>
                            <a:rPr lang="en-US" sz="2000" i="1">
                              <a:latin typeface="Cambria Math" panose="02040503050406030204" pitchFamily="18" charset="0"/>
                              <a:ea typeface="Cambria Math" panose="02040503050406030204" pitchFamily="18" charset="0"/>
                            </a:rPr>
                            <m:t>,</m:t>
                          </m:r>
                          <m:r>
                            <a:rPr lang="en-US" sz="2000" b="1" i="1">
                              <a:latin typeface="Cambria Math" panose="02040503050406030204" pitchFamily="18" charset="0"/>
                            </a:rPr>
                            <m:t>𝐚</m:t>
                          </m:r>
                          <m:d>
                            <m:dPr>
                              <m:ctrlPr>
                                <a:rPr lang="en-US" sz="2000" i="1">
                                  <a:latin typeface="Cambria Math" panose="02040503050406030204" pitchFamily="18" charset="0"/>
                                </a:rPr>
                              </m:ctrlPr>
                            </m:dPr>
                            <m:e>
                              <m:r>
                                <a:rPr lang="en-US" sz="2000" i="1">
                                  <a:latin typeface="Cambria Math" panose="02040503050406030204" pitchFamily="18" charset="0"/>
                                </a:rPr>
                                <m:t>𝑠</m:t>
                              </m:r>
                            </m:e>
                          </m:d>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𝑠</m:t>
                          </m:r>
                          <m:r>
                            <a:rPr lang="en-US" sz="2000" i="1">
                              <a:latin typeface="Cambria Math" panose="02040503050406030204" pitchFamily="18" charset="0"/>
                              <a:ea typeface="Cambria Math" panose="02040503050406030204" pitchFamily="18" charset="0"/>
                            </a:rPr>
                            <m:t>))</m:t>
                          </m:r>
                        </m:e>
                      </m:nary>
                      <m:r>
                        <a:rPr lang="en-US" sz="2000" i="1">
                          <a:latin typeface="Cambria Math" panose="02040503050406030204" pitchFamily="18" charset="0"/>
                          <a:ea typeface="Cambria Math" panose="02040503050406030204" pitchFamily="18" charset="0"/>
                        </a:rPr>
                        <m:t>𝑑𝑠</m:t>
                      </m:r>
                    </m:oMath>
                  </m:oMathPara>
                </a14:m>
                <a:endParaRPr lang="en-US" sz="2000" dirty="0"/>
              </a:p>
              <a:p>
                <a:pPr algn="ctr"/>
                <a:r>
                  <a:rPr lang="en-US" sz="2000" i="1" dirty="0"/>
                  <a:t>s.t. </a:t>
                </a:r>
                <a14:m>
                  <m:oMath xmlns:m="http://schemas.openxmlformats.org/officeDocument/2006/math">
                    <m:r>
                      <a:rPr lang="en-US" sz="2000" i="1">
                        <a:latin typeface="Cambria Math" panose="02040503050406030204" pitchFamily="18" charset="0"/>
                        <a:ea typeface="Cambria Math" panose="02040503050406030204" pitchFamily="18" charset="0"/>
                      </a:rPr>
                      <m:t>𝛾</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0</m:t>
                        </m:r>
                      </m:e>
                    </m:d>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𝐴</m:t>
                    </m:r>
                  </m:oMath>
                </a14:m>
                <a:r>
                  <a:rPr lang="en-US" sz="2000" i="1" dirty="0"/>
                  <a:t>, </a:t>
                </a:r>
                <a14:m>
                  <m:oMath xmlns:m="http://schemas.openxmlformats.org/officeDocument/2006/math">
                    <m:r>
                      <a:rPr lang="en-US" sz="2000" i="1">
                        <a:latin typeface="Cambria Math" panose="02040503050406030204" pitchFamily="18" charset="0"/>
                        <a:ea typeface="Cambria Math" panose="02040503050406030204" pitchFamily="18" charset="0"/>
                      </a:rPr>
                      <m:t>𝛾</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𝑙</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e>
                    </m:d>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𝐵</m:t>
                    </m:r>
                  </m:oMath>
                </a14:m>
                <a:endParaRPr lang="en-US" sz="2000" i="1" dirty="0"/>
              </a:p>
            </p:txBody>
          </p:sp>
        </mc:Choice>
        <mc:Fallback xmlns="">
          <p:sp>
            <p:nvSpPr>
              <p:cNvPr id="16" name="TextBox 15"/>
              <p:cNvSpPr txBox="1">
                <a:spLocks noRot="1" noChangeAspect="1" noMove="1" noResize="1" noEditPoints="1" noAdjustHandles="1" noChangeArrowheads="1" noChangeShapeType="1" noTextEdit="1"/>
              </p:cNvSpPr>
              <p:nvPr/>
            </p:nvSpPr>
            <p:spPr>
              <a:xfrm>
                <a:off x="2151475" y="3292542"/>
                <a:ext cx="4901342" cy="1013547"/>
              </a:xfrm>
              <a:prstGeom prst="rect">
                <a:avLst/>
              </a:prstGeom>
              <a:blipFill rotWithShape="0">
                <a:blip r:embed="rId4"/>
                <a:stretch>
                  <a:fillRect b="-15060"/>
                </a:stretch>
              </a:blipFill>
            </p:spPr>
            <p:txBody>
              <a:bodyPr/>
              <a:lstStyle/>
              <a:p>
                <a:r>
                  <a:rPr lang="en-US">
                    <a:noFill/>
                  </a:rPr>
                  <a:t> </a:t>
                </a:r>
              </a:p>
            </p:txBody>
          </p:sp>
        </mc:Fallback>
      </mc:AlternateContent>
      <p:sp>
        <p:nvSpPr>
          <p:cNvPr id="17" name="Rectangle 16"/>
          <p:cNvSpPr/>
          <p:nvPr/>
        </p:nvSpPr>
        <p:spPr>
          <a:xfrm>
            <a:off x="535987" y="2538650"/>
            <a:ext cx="8249479" cy="400110"/>
          </a:xfrm>
          <a:prstGeom prst="rect">
            <a:avLst/>
          </a:prstGeom>
        </p:spPr>
        <p:txBody>
          <a:bodyPr wrap="square">
            <a:spAutoFit/>
          </a:bodyPr>
          <a:lstStyle/>
          <a:p>
            <a:pPr marL="285750" indent="-285750">
              <a:buFont typeface="Arial" panose="020B0604020202020204" pitchFamily="34" charset="0"/>
              <a:buChar char="•"/>
            </a:pPr>
            <a:r>
              <a:rPr lang="en-US" sz="2000" dirty="0">
                <a:latin typeface="Times New Roman" pitchFamily="18" charset="0"/>
                <a:cs typeface="Times New Roman" pitchFamily="18" charset="0"/>
              </a:rPr>
              <a:t>Therefore, we need to solve</a:t>
            </a:r>
            <a:endParaRPr lang="en-HK" sz="2000" dirty="0">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F2040A06-A54A-4E73-863C-C49DEF3221D9}" type="slidenum">
              <a:rPr lang="en-HK" smtClean="0"/>
              <a:t>38</a:t>
            </a:fld>
            <a:endParaRPr lang="en-HK"/>
          </a:p>
        </p:txBody>
      </p:sp>
    </p:spTree>
    <p:extLst>
      <p:ext uri="{BB962C8B-B14F-4D97-AF65-F5344CB8AC3E}">
        <p14:creationId xmlns:p14="http://schemas.microsoft.com/office/powerpoint/2010/main" val="5822650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758985" y="-62921"/>
            <a:ext cx="7686323" cy="1143000"/>
          </a:xfrm>
        </p:spPr>
        <p:txBody>
          <a:bodyPr>
            <a:normAutofit/>
          </a:bodyPr>
          <a:lstStyle/>
          <a:p>
            <a:r>
              <a:rPr lang="en-US" altLang="zh-TW" dirty="0">
                <a:latin typeface="Times New Roman" pitchFamily="18" charset="0"/>
                <a:cs typeface="Times New Roman" pitchFamily="18" charset="0"/>
              </a:rPr>
              <a:t>Problem formulation and solutions</a:t>
            </a:r>
          </a:p>
        </p:txBody>
      </p:sp>
      <p:sp>
        <p:nvSpPr>
          <p:cNvPr id="13" name="Rectangle 12"/>
          <p:cNvSpPr/>
          <p:nvPr/>
        </p:nvSpPr>
        <p:spPr>
          <a:xfrm>
            <a:off x="535985" y="3787204"/>
            <a:ext cx="8291929" cy="960328"/>
          </a:xfrm>
          <a:prstGeom prst="rect">
            <a:avLst/>
          </a:prstGeom>
        </p:spPr>
        <p:txBody>
          <a:bodyPr wrap="square">
            <a:spAutoFit/>
          </a:bodyPr>
          <a:lstStyle/>
          <a:p>
            <a:pPr marL="342900" indent="-342900">
              <a:lnSpc>
                <a:spcPct val="150000"/>
              </a:lnSpc>
              <a:buFont typeface="Arial" panose="020B0604020202020204" pitchFamily="34" charset="0"/>
              <a:buChar char="•"/>
            </a:pPr>
            <a:r>
              <a:rPr lang="en-US" sz="2000" dirty="0">
                <a:latin typeface="Times New Roman" pitchFamily="18" charset="0"/>
                <a:cs typeface="Times New Roman" pitchFamily="18" charset="0"/>
              </a:rPr>
              <a:t>Ordered Upwind Method </a:t>
            </a:r>
            <a:r>
              <a:rPr lang="en-US" altLang="zh-CN" sz="2000" dirty="0">
                <a:latin typeface="Times New Roman" pitchFamily="18" charset="0"/>
                <a:cs typeface="Times New Roman" pitchFamily="18" charset="0"/>
              </a:rPr>
              <a:t>(OUM) is adopted to obtain a set of Pareto optimal solutions.</a:t>
            </a:r>
          </a:p>
        </p:txBody>
      </p:sp>
      <mc:AlternateContent xmlns:mc="http://schemas.openxmlformats.org/markup-compatibility/2006" xmlns:a14="http://schemas.microsoft.com/office/drawing/2010/main">
        <mc:Choice Requires="a14">
          <p:sp>
            <p:nvSpPr>
              <p:cNvPr id="11" name="Rectangle 10"/>
              <p:cNvSpPr/>
              <p:nvPr/>
            </p:nvSpPr>
            <p:spPr>
              <a:xfrm>
                <a:off x="666180" y="3028766"/>
                <a:ext cx="8031541" cy="82432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sz="2000" i="1" smtClean="0">
                              <a:latin typeface="Cambria Math" panose="02040503050406030204" pitchFamily="18" charset="0"/>
                            </a:rPr>
                          </m:ctrlPr>
                        </m:funcPr>
                        <m:fName>
                          <m:limLow>
                            <m:limLowPr>
                              <m:ctrlPr>
                                <a:rPr lang="en-US" sz="2000" i="1">
                                  <a:latin typeface="Cambria Math" panose="02040503050406030204" pitchFamily="18" charset="0"/>
                                </a:rPr>
                              </m:ctrlPr>
                            </m:limLowPr>
                            <m:e>
                              <m:r>
                                <m:rPr>
                                  <m:sty m:val="p"/>
                                </m:rPr>
                                <a:rPr lang="en-US" sz="2000">
                                  <a:latin typeface="Cambria Math" panose="02040503050406030204" pitchFamily="18" charset="0"/>
                                </a:rPr>
                                <m:t>min</m:t>
                              </m:r>
                            </m:e>
                            <m:lim>
                              <m:r>
                                <a:rPr lang="en-US" sz="2000" b="1" i="0">
                                  <a:latin typeface="Cambria Math" panose="02040503050406030204" pitchFamily="18" charset="0"/>
                                </a:rPr>
                                <m:t>𝐚</m:t>
                              </m:r>
                              <m:r>
                                <a:rPr lang="en-US" sz="2000" b="0" i="0">
                                  <a:latin typeface="Cambria Math" panose="02040503050406030204" pitchFamily="18" charset="0"/>
                                </a:rPr>
                                <m:t>∈</m:t>
                              </m:r>
                              <m:r>
                                <a:rPr lang="en-US" sz="2000" b="0" i="0">
                                  <a:latin typeface="Cambria Math" panose="02040503050406030204" pitchFamily="18" charset="0"/>
                                </a:rPr>
                                <m:t>𝔸</m:t>
                              </m:r>
                              <m:r>
                                <a:rPr lang="en-US" sz="2000" b="0" i="0">
                                  <a:latin typeface="Cambria Math" panose="02040503050406030204" pitchFamily="18" charset="0"/>
                                </a:rPr>
                                <m:t>;</m:t>
                              </m:r>
                              <m:r>
                                <a:rPr lang="en-US" sz="2000" b="0" i="1">
                                  <a:latin typeface="Cambria Math" panose="02040503050406030204" pitchFamily="18" charset="0"/>
                                </a:rPr>
                                <m:t>𝑢</m:t>
                              </m:r>
                              <m:r>
                                <a:rPr lang="en-US" sz="2000" b="0" i="0">
                                  <a:latin typeface="Cambria Math" panose="02040503050406030204" pitchFamily="18" charset="0"/>
                                </a:rPr>
                                <m:t>∈</m:t>
                              </m:r>
                              <m:r>
                                <a:rPr lang="en-US" sz="2000" b="0" i="0">
                                  <a:latin typeface="Cambria Math" panose="02040503050406030204" pitchFamily="18" charset="0"/>
                                </a:rPr>
                                <m:t>𝕌</m:t>
                              </m:r>
                            </m:lim>
                          </m:limLow>
                        </m:fName>
                        <m:e>
                          <m:d>
                            <m:dPr>
                              <m:begChr m:val="{"/>
                              <m:endChr m:val="}"/>
                              <m:ctrlPr>
                                <a:rPr lang="en-US" sz="2000" b="0" i="1">
                                  <a:latin typeface="Cambria Math" panose="02040503050406030204" pitchFamily="18" charset="0"/>
                                </a:rPr>
                              </m:ctrlPr>
                            </m:dPr>
                            <m:e>
                              <m:d>
                                <m:dPr>
                                  <m:ctrlPr>
                                    <a:rPr lang="en-US" sz="2000" b="0" i="1">
                                      <a:latin typeface="Cambria Math" panose="02040503050406030204" pitchFamily="18" charset="0"/>
                                    </a:rPr>
                                  </m:ctrlPr>
                                </m:dPr>
                                <m:e>
                                  <m:r>
                                    <a:rPr lang="en-US" sz="2000" b="0" i="0">
                                      <a:latin typeface="Cambria Math" panose="02040503050406030204" pitchFamily="18" charset="0"/>
                                    </a:rPr>
                                    <m:t>𝛻</m:t>
                                  </m:r>
                                  <m:r>
                                    <a:rPr lang="en-US" sz="2000" b="0" i="1">
                                      <a:latin typeface="Cambria Math" panose="02040503050406030204" pitchFamily="18" charset="0"/>
                                    </a:rPr>
                                    <m:t>𝜙</m:t>
                                  </m:r>
                                  <m:r>
                                    <a:rPr lang="en-US" sz="2000" b="0" i="1" smtClean="0">
                                      <a:latin typeface="Cambria Math" panose="02040503050406030204" pitchFamily="18" charset="0"/>
                                    </a:rPr>
                                    <m:t>′</m:t>
                                  </m:r>
                                  <m:d>
                                    <m:dPr>
                                      <m:ctrlPr>
                                        <a:rPr lang="en-US" sz="2000" b="0" i="1">
                                          <a:latin typeface="Cambria Math" panose="02040503050406030204" pitchFamily="18" charset="0"/>
                                        </a:rPr>
                                      </m:ctrlPr>
                                    </m:dPr>
                                    <m:e>
                                      <m:r>
                                        <a:rPr lang="en-US" sz="2000" b="0" i="1" smtClean="0">
                                          <a:latin typeface="Cambria Math" panose="02040503050406030204" pitchFamily="18" charset="0"/>
                                        </a:rPr>
                                        <m:t>𝑆</m:t>
                                      </m:r>
                                    </m:e>
                                  </m:d>
                                  <m:r>
                                    <a:rPr lang="en-US" sz="2000" b="0" i="0">
                                      <a:latin typeface="Cambria Math" panose="02040503050406030204" pitchFamily="18" charset="0"/>
                                    </a:rPr>
                                    <m:t>∙</m:t>
                                  </m:r>
                                  <m:r>
                                    <a:rPr lang="en-US" sz="2000" b="1" i="0">
                                      <a:latin typeface="Cambria Math" panose="02040503050406030204" pitchFamily="18" charset="0"/>
                                    </a:rPr>
                                    <m:t>𝐚</m:t>
                                  </m:r>
                                </m:e>
                              </m:d>
                              <m:r>
                                <a:rPr lang="en-US" sz="2000" b="0" i="0">
                                  <a:latin typeface="Cambria Math" panose="02040503050406030204" pitchFamily="18" charset="0"/>
                                </a:rPr>
                                <m:t>+</m:t>
                              </m:r>
                              <m:sSup>
                                <m:sSupPr>
                                  <m:ctrlPr>
                                    <a:rPr lang="en-US" sz="2000" b="0" i="1">
                                      <a:latin typeface="Cambria Math" panose="02040503050406030204" pitchFamily="18" charset="0"/>
                                    </a:rPr>
                                  </m:ctrlPr>
                                </m:sSupPr>
                                <m:e>
                                  <m:r>
                                    <a:rPr lang="en-US" sz="2000" b="0" i="1">
                                      <a:latin typeface="Cambria Math" panose="02040503050406030204" pitchFamily="18" charset="0"/>
                                    </a:rPr>
                                    <m:t>𝑓</m:t>
                                  </m:r>
                                </m:e>
                                <m:sup>
                                  <m:r>
                                    <a:rPr lang="en-US" sz="2000" b="0" i="0">
                                      <a:latin typeface="Cambria Math" panose="02040503050406030204" pitchFamily="18" charset="0"/>
                                    </a:rPr>
                                    <m:t>′</m:t>
                                  </m:r>
                                </m:sup>
                              </m:sSup>
                              <m:d>
                                <m:dPr>
                                  <m:ctrlPr>
                                    <a:rPr lang="en-US" sz="2000" b="0" i="1">
                                      <a:latin typeface="Cambria Math" panose="02040503050406030204" pitchFamily="18" charset="0"/>
                                    </a:rPr>
                                  </m:ctrlPr>
                                </m:dPr>
                                <m:e>
                                  <m:r>
                                    <a:rPr lang="en-US" sz="2000" b="0" i="1" smtClean="0">
                                      <a:latin typeface="Cambria Math" panose="02040503050406030204" pitchFamily="18" charset="0"/>
                                    </a:rPr>
                                    <m:t>𝑆</m:t>
                                  </m:r>
                                  <m:r>
                                    <a:rPr lang="en-US" sz="2000" b="0" i="0">
                                      <a:latin typeface="Cambria Math" panose="02040503050406030204" pitchFamily="18" charset="0"/>
                                    </a:rPr>
                                    <m:t>,</m:t>
                                  </m:r>
                                  <m:r>
                                    <a:rPr lang="en-US" sz="2000" b="1" i="0">
                                      <a:latin typeface="Cambria Math" panose="02040503050406030204" pitchFamily="18" charset="0"/>
                                    </a:rPr>
                                    <m:t>𝐚</m:t>
                                  </m:r>
                                  <m:r>
                                    <a:rPr lang="en-US" sz="2000" b="0" i="0">
                                      <a:latin typeface="Cambria Math" panose="02040503050406030204" pitchFamily="18" charset="0"/>
                                    </a:rPr>
                                    <m:t>,</m:t>
                                  </m:r>
                                  <m:r>
                                    <a:rPr lang="en-US" sz="2000" b="0" i="1">
                                      <a:latin typeface="Cambria Math" panose="02040503050406030204" pitchFamily="18" charset="0"/>
                                    </a:rPr>
                                    <m:t>𝑢</m:t>
                                  </m:r>
                                </m:e>
                              </m:d>
                            </m:e>
                          </m:d>
                          <m:r>
                            <a:rPr lang="en-US" sz="2000" b="0" i="0">
                              <a:latin typeface="Cambria Math" panose="02040503050406030204" pitchFamily="18" charset="0"/>
                            </a:rPr>
                            <m:t>=0</m:t>
                          </m:r>
                        </m:e>
                      </m:func>
                      <m:r>
                        <a:rPr lang="en-US" sz="2000" b="0" i="0">
                          <a:latin typeface="Cambria Math" panose="02040503050406030204" pitchFamily="18" charset="0"/>
                        </a:rPr>
                        <m:t>, </m:t>
                      </m:r>
                      <m:r>
                        <a:rPr lang="en-US" sz="2000" b="0" i="1">
                          <a:latin typeface="Cambria Math" panose="02040503050406030204" pitchFamily="18" charset="0"/>
                        </a:rPr>
                        <m:t>𝑋</m:t>
                      </m:r>
                      <m:r>
                        <a:rPr lang="en-US" sz="2000" b="0" i="0">
                          <a:latin typeface="Cambria Math" panose="02040503050406030204" pitchFamily="18" charset="0"/>
                        </a:rPr>
                        <m:t>∈</m:t>
                      </m:r>
                      <m:r>
                        <a:rPr lang="en-US" sz="2000" b="0" i="0">
                          <a:latin typeface="Cambria Math" panose="02040503050406030204" pitchFamily="18" charset="0"/>
                        </a:rPr>
                        <m:t>𝕄</m:t>
                      </m:r>
                      <m:r>
                        <a:rPr lang="en-US" sz="2000" b="0" i="0">
                          <a:latin typeface="Cambria Math" panose="02040503050406030204" pitchFamily="18" charset="0"/>
                        </a:rPr>
                        <m:t>,</m:t>
                      </m:r>
                    </m:oMath>
                  </m:oMathPara>
                </a14:m>
                <a:endParaRPr lang="en-US" sz="2000" b="0"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𝜙</m:t>
                      </m:r>
                      <m:r>
                        <a:rPr lang="en-US" sz="2000" b="0" i="1" smtClean="0">
                          <a:latin typeface="Cambria Math" panose="02040503050406030204" pitchFamily="18" charset="0"/>
                        </a:rPr>
                        <m:t>′</m:t>
                      </m:r>
                      <m:d>
                        <m:dPr>
                          <m:ctrlPr>
                            <a:rPr lang="en-US" sz="2000" i="1">
                              <a:latin typeface="Cambria Math" panose="02040503050406030204" pitchFamily="18" charset="0"/>
                            </a:rPr>
                          </m:ctrlPr>
                        </m:dPr>
                        <m:e>
                          <m:r>
                            <a:rPr lang="en-US" sz="2000" i="1">
                              <a:latin typeface="Cambria Math" panose="02040503050406030204" pitchFamily="18" charset="0"/>
                            </a:rPr>
                            <m:t>𝐵</m:t>
                          </m:r>
                        </m:e>
                      </m:d>
                      <m:r>
                        <a:rPr lang="en-US" sz="2000">
                          <a:latin typeface="Cambria Math" panose="02040503050406030204" pitchFamily="18" charset="0"/>
                        </a:rPr>
                        <m:t>=0,</m:t>
                      </m:r>
                    </m:oMath>
                  </m:oMathPara>
                </a14:m>
                <a:endParaRPr lang="en-US" sz="2000" dirty="0"/>
              </a:p>
            </p:txBody>
          </p:sp>
        </mc:Choice>
        <mc:Fallback xmlns="">
          <p:sp>
            <p:nvSpPr>
              <p:cNvPr id="11" name="Rectangle 10"/>
              <p:cNvSpPr>
                <a:spLocks noRot="1" noChangeAspect="1" noMove="1" noResize="1" noEditPoints="1" noAdjustHandles="1" noChangeArrowheads="1" noChangeShapeType="1" noTextEdit="1"/>
              </p:cNvSpPr>
              <p:nvPr/>
            </p:nvSpPr>
            <p:spPr>
              <a:xfrm>
                <a:off x="666180" y="3028766"/>
                <a:ext cx="8031541" cy="824328"/>
              </a:xfrm>
              <a:prstGeom prst="rect">
                <a:avLst/>
              </a:prstGeom>
              <a:blipFill>
                <a:blip r:embed="rId3"/>
                <a:stretch>
                  <a:fillRect b="-6667"/>
                </a:stretch>
              </a:blipFill>
            </p:spPr>
            <p:txBody>
              <a:bodyPr/>
              <a:lstStyle/>
              <a:p>
                <a:r>
                  <a:rPr lang="zh-TW" altLang="en-US">
                    <a:noFill/>
                  </a:rPr>
                  <a:t> </a:t>
                </a:r>
              </a:p>
            </p:txBody>
          </p:sp>
        </mc:Fallback>
      </mc:AlternateContent>
      <p:sp>
        <p:nvSpPr>
          <p:cNvPr id="18" name="Rectangle 17"/>
          <p:cNvSpPr/>
          <p:nvPr/>
        </p:nvSpPr>
        <p:spPr>
          <a:xfrm>
            <a:off x="535988" y="1059252"/>
            <a:ext cx="8009224" cy="400110"/>
          </a:xfrm>
          <a:prstGeom prst="rect">
            <a:avLst/>
          </a:prstGeom>
        </p:spPr>
        <p:txBody>
          <a:bodyPr wrap="square">
            <a:spAutoFit/>
          </a:bodyPr>
          <a:lstStyle/>
          <a:p>
            <a:pPr marL="342900" indent="-342900">
              <a:buFont typeface="Arial" panose="020B0604020202020204" pitchFamily="34" charset="0"/>
              <a:buChar char="•"/>
            </a:pPr>
            <a:r>
              <a:rPr lang="en-US" altLang="zh-CN" sz="2000" dirty="0">
                <a:latin typeface="Times New Roman" pitchFamily="18" charset="0"/>
                <a:cs typeface="Times New Roman" pitchFamily="18" charset="0"/>
              </a:rPr>
              <a:t>Define a new cost function: </a:t>
            </a:r>
            <a:endParaRPr lang="zh-CN" altLang="en-US" sz="20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9" name="TextBox 18"/>
              <p:cNvSpPr txBox="1"/>
              <p:nvPr/>
            </p:nvSpPr>
            <p:spPr>
              <a:xfrm>
                <a:off x="370549" y="1558953"/>
                <a:ext cx="8174663" cy="70743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mbria Math" panose="02040503050406030204" pitchFamily="18" charset="0"/>
                        </a:rPr>
                        <m:t>𝜙</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𝑆</m:t>
                      </m:r>
                      <m:r>
                        <a:rPr lang="en-US" sz="2000" b="0" i="1" smtClean="0">
                          <a:latin typeface="Cambria Math" panose="02040503050406030204" pitchFamily="18" charset="0"/>
                          <a:ea typeface="Cambria Math" panose="02040503050406030204" pitchFamily="18" charset="0"/>
                        </a:rPr>
                        <m:t>)=</m:t>
                      </m:r>
                      <m:func>
                        <m:funcPr>
                          <m:ctrlPr>
                            <a:rPr lang="en-US" sz="2000" b="0" i="1" smtClean="0">
                              <a:latin typeface="Cambria Math" panose="02040503050406030204" pitchFamily="18" charset="0"/>
                            </a:rPr>
                          </m:ctrlPr>
                        </m:funcPr>
                        <m:fName>
                          <m:limLow>
                            <m:limLowPr>
                              <m:ctrlPr>
                                <a:rPr lang="en-US" sz="2000" b="0" i="1" smtClean="0">
                                  <a:latin typeface="Cambria Math" panose="02040503050406030204" pitchFamily="18" charset="0"/>
                                </a:rPr>
                              </m:ctrlPr>
                            </m:limLowPr>
                            <m:e>
                              <m:r>
                                <m:rPr>
                                  <m:sty m:val="p"/>
                                </m:rPr>
                                <a:rPr lang="en-US" sz="2000" b="0" i="0" smtClean="0">
                                  <a:latin typeface="Cambria Math" panose="02040503050406030204" pitchFamily="18" charset="0"/>
                                </a:rPr>
                                <m:t>min</m:t>
                              </m:r>
                            </m:e>
                            <m:lim>
                              <m:r>
                                <a:rPr lang="en-US" sz="2000" b="0" i="1" smtClean="0">
                                  <a:latin typeface="Cambria Math" panose="02040503050406030204" pitchFamily="18" charset="0"/>
                                  <a:ea typeface="Cambria Math" panose="02040503050406030204" pitchFamily="18" charset="0"/>
                                </a:rPr>
                                <m:t>𝛽</m:t>
                              </m:r>
                              <m:r>
                                <a:rPr lang="en-US" sz="2000" b="0" i="1" smtClean="0">
                                  <a:latin typeface="Cambria Math" panose="02040503050406030204" pitchFamily="18" charset="0"/>
                                  <a:ea typeface="Cambria Math" panose="02040503050406030204" pitchFamily="18" charset="0"/>
                                </a:rPr>
                                <m:t>,</m:t>
                              </m:r>
                              <m:r>
                                <a:rPr lang="en-US" sz="2000" b="1" i="1">
                                  <a:latin typeface="Cambria Math" panose="02040503050406030204" pitchFamily="18" charset="0"/>
                                </a:rPr>
                                <m:t>𝐚</m:t>
                              </m:r>
                              <m:r>
                                <a:rPr lang="en-US" sz="2000" b="0" i="1" smtClean="0">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lim>
                          </m:limLow>
                        </m:fName>
                        <m:e>
                          <m:nary>
                            <m:naryPr>
                              <m:ctrlPr>
                                <a:rPr lang="en-US" sz="2000" b="0" i="1" smtClean="0">
                                  <a:latin typeface="Cambria Math" panose="02040503050406030204" pitchFamily="18" charset="0"/>
                                </a:rPr>
                              </m:ctrlPr>
                            </m:naryPr>
                            <m:sub>
                              <m:r>
                                <m:rPr>
                                  <m:brk m:alnAt="23"/>
                                </m:rPr>
                                <a:rPr lang="en-US" sz="2000" b="0" i="1" smtClean="0">
                                  <a:latin typeface="Cambria Math" panose="02040503050406030204" pitchFamily="18" charset="0"/>
                                </a:rPr>
                                <m:t>0</m:t>
                              </m:r>
                            </m:sub>
                            <m:sup>
                              <m:r>
                                <a:rPr lang="en-US" sz="2000" b="0" i="1" smtClean="0">
                                  <a:latin typeface="Cambria Math" panose="02040503050406030204" pitchFamily="18" charset="0"/>
                                </a:rPr>
                                <m:t>𝑙</m:t>
                              </m:r>
                              <m:r>
                                <a:rPr lang="en-US" sz="2000" b="0" i="1" smtClean="0">
                                  <a:latin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𝛽</m:t>
                              </m:r>
                              <m:r>
                                <a:rPr lang="en-US" sz="2000" b="0" i="1" smtClean="0">
                                  <a:latin typeface="Cambria Math" panose="02040503050406030204" pitchFamily="18" charset="0"/>
                                </a:rPr>
                                <m:t>)</m:t>
                              </m:r>
                            </m:sup>
                            <m:e>
                              <m:r>
                                <a:rPr lang="en-US" sz="2000" b="0" i="1" smtClean="0">
                                  <a:latin typeface="Cambria Math" panose="02040503050406030204" pitchFamily="18" charset="0"/>
                                </a:rPr>
                                <m:t>𝑓</m:t>
                              </m:r>
                              <m:r>
                                <a:rPr lang="en-US" sz="2000" b="0" i="1" smtClean="0">
                                  <a:latin typeface="Cambria Math" panose="02040503050406030204" pitchFamily="18" charset="0"/>
                                </a:rPr>
                                <m:t>′</m:t>
                              </m:r>
                              <m:d>
                                <m:dPr>
                                  <m:ctrlPr>
                                    <a:rPr lang="en-US" sz="2000" b="0" i="1" smtClean="0">
                                      <a:latin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𝛽</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𝑠</m:t>
                                      </m:r>
                                    </m:e>
                                  </m:d>
                                  <m:r>
                                    <a:rPr lang="en-US" sz="2000" b="0" i="1" smtClean="0">
                                      <a:latin typeface="Cambria Math" panose="02040503050406030204" pitchFamily="18" charset="0"/>
                                    </a:rPr>
                                    <m:t>,</m:t>
                                  </m:r>
                                  <m:r>
                                    <a:rPr lang="en-US" sz="2000" b="1" i="1">
                                      <a:latin typeface="Cambria Math" panose="02040503050406030204" pitchFamily="18" charset="0"/>
                                    </a:rPr>
                                    <m:t>𝐚</m:t>
                                  </m:r>
                                  <m:d>
                                    <m:dPr>
                                      <m:ctrlPr>
                                        <a:rPr lang="en-US" sz="2000" i="1">
                                          <a:latin typeface="Cambria Math" panose="02040503050406030204" pitchFamily="18" charset="0"/>
                                        </a:rPr>
                                      </m:ctrlPr>
                                    </m:dPr>
                                    <m:e>
                                      <m:r>
                                        <a:rPr lang="en-US" sz="2000" i="1">
                                          <a:latin typeface="Cambria Math" panose="02040503050406030204" pitchFamily="18" charset="0"/>
                                        </a:rPr>
                                        <m:t>𝑠</m:t>
                                      </m:r>
                                    </m:e>
                                  </m:d>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𝑠</m:t>
                                  </m:r>
                                  <m:r>
                                    <a:rPr lang="en-US" sz="2000" i="1">
                                      <a:latin typeface="Cambria Math" panose="02040503050406030204" pitchFamily="18" charset="0"/>
                                      <a:ea typeface="Cambria Math" panose="02040503050406030204" pitchFamily="18" charset="0"/>
                                    </a:rPr>
                                    <m:t>)</m:t>
                                  </m:r>
                                </m:e>
                              </m:d>
                              <m:r>
                                <a:rPr lang="en-US" sz="2000" b="0" i="1" smtClean="0">
                                  <a:latin typeface="Cambria Math" panose="02040503050406030204" pitchFamily="18" charset="0"/>
                                </a:rPr>
                                <m:t>𝑑𝑠</m:t>
                              </m:r>
                            </m:e>
                          </m:nary>
                          <m:r>
                            <a:rPr lang="en-US" sz="2000" b="0" i="1" smtClean="0">
                              <a:latin typeface="Cambria Math" panose="02040503050406030204" pitchFamily="18" charset="0"/>
                            </a:rPr>
                            <m:t>, </m:t>
                          </m:r>
                          <m:r>
                            <a:rPr lang="en-US" sz="2000" i="1">
                              <a:latin typeface="Cambria Math" panose="02040503050406030204" pitchFamily="18" charset="0"/>
                              <a:ea typeface="Cambria Math" panose="02040503050406030204" pitchFamily="18" charset="0"/>
                            </a:rPr>
                            <m:t>𝛽</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0</m:t>
                              </m:r>
                            </m:e>
                          </m:d>
                          <m:r>
                            <a:rPr lang="en-US" sz="2000" b="0" i="1" smtClean="0">
                              <a:latin typeface="Cambria Math" panose="02040503050406030204" pitchFamily="18" charset="0"/>
                            </a:rPr>
                            <m:t>=</m:t>
                          </m:r>
                          <m:r>
                            <a:rPr lang="en-US" sz="2000" b="0" i="1" smtClean="0">
                              <a:latin typeface="Cambria Math" panose="02040503050406030204" pitchFamily="18" charset="0"/>
                            </a:rPr>
                            <m:t>𝐵</m:t>
                          </m:r>
                          <m:r>
                            <a:rPr lang="en-US" sz="2000" b="0" i="1" smtClean="0">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𝛽</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𝑙</m:t>
                              </m:r>
                              <m:d>
                                <m:dPr>
                                  <m:ctrlPr>
                                    <a:rPr lang="en-US" sz="2000" b="0" i="1" smtClean="0">
                                      <a:latin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𝛽</m:t>
                                  </m:r>
                                </m:e>
                              </m:d>
                            </m:e>
                          </m:d>
                          <m:r>
                            <a:rPr lang="en-US" sz="2000" b="0" i="1" smtClean="0">
                              <a:latin typeface="Cambria Math" panose="02040503050406030204" pitchFamily="18" charset="0"/>
                            </a:rPr>
                            <m:t>=</m:t>
                          </m:r>
                          <m:r>
                            <a:rPr lang="en-US" sz="2000" b="0" i="1" smtClean="0">
                              <a:latin typeface="Cambria Math" panose="02040503050406030204" pitchFamily="18" charset="0"/>
                            </a:rPr>
                            <m:t>𝑆</m:t>
                          </m:r>
                        </m:e>
                      </m:func>
                    </m:oMath>
                  </m:oMathPara>
                </a14:m>
                <a:endParaRPr lang="en-US" sz="2000" dirty="0"/>
              </a:p>
            </p:txBody>
          </p:sp>
        </mc:Choice>
        <mc:Fallback xmlns="">
          <p:sp>
            <p:nvSpPr>
              <p:cNvPr id="19" name="TextBox 18"/>
              <p:cNvSpPr txBox="1">
                <a:spLocks noRot="1" noChangeAspect="1" noMove="1" noResize="1" noEditPoints="1" noAdjustHandles="1" noChangeArrowheads="1" noChangeShapeType="1" noTextEdit="1"/>
              </p:cNvSpPr>
              <p:nvPr/>
            </p:nvSpPr>
            <p:spPr>
              <a:xfrm>
                <a:off x="370549" y="1558953"/>
                <a:ext cx="8174663" cy="707438"/>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535987" y="2310073"/>
                <a:ext cx="8009224" cy="1015663"/>
              </a:xfrm>
              <a:prstGeom prst="rect">
                <a:avLst/>
              </a:prstGeom>
            </p:spPr>
            <p:txBody>
              <a:bodyPr wrap="square">
                <a:spAutoFit/>
              </a:bodyPr>
              <a:lstStyle/>
              <a:p>
                <a:pPr marL="342900" indent="-342900">
                  <a:lnSpc>
                    <a:spcPct val="150000"/>
                  </a:lnSpc>
                  <a:buFont typeface="Arial" panose="020B0604020202020204" pitchFamily="34" charset="0"/>
                  <a:buChar char="•"/>
                </a:pPr>
                <a14:m>
                  <m:oMath xmlns:m="http://schemas.openxmlformats.org/officeDocument/2006/math">
                    <m:r>
                      <a:rPr lang="zh-CN" altLang="en-US" sz="2000" smtClean="0">
                        <a:latin typeface="Cambria Math" panose="02040503050406030204" pitchFamily="18" charset="0"/>
                        <a:cs typeface="Times New Roman" pitchFamily="18" charset="0"/>
                      </a:rPr>
                      <m:t>𝜙</m:t>
                    </m:r>
                    <m:r>
                      <a:rPr lang="en-US" altLang="zh-CN" sz="2000" b="0" i="0" smtClean="0">
                        <a:latin typeface="Cambria Math" panose="02040503050406030204" pitchFamily="18" charset="0"/>
                        <a:cs typeface="Times New Roman" pitchFamily="18" charset="0"/>
                      </a:rPr>
                      <m:t>′</m:t>
                    </m:r>
                    <m:d>
                      <m:dPr>
                        <m:ctrlPr>
                          <a:rPr lang="en-US" altLang="zh-CN" sz="2000" i="1">
                            <a:latin typeface="Cambria Math" panose="02040503050406030204" pitchFamily="18" charset="0"/>
                            <a:cs typeface="Times New Roman" pitchFamily="18" charset="0"/>
                          </a:rPr>
                        </m:ctrlPr>
                      </m:dPr>
                      <m:e>
                        <m:r>
                          <a:rPr lang="en-US" altLang="zh-CN" sz="2000">
                            <a:latin typeface="Cambria Math" panose="02040503050406030204" pitchFamily="18" charset="0"/>
                            <a:cs typeface="Times New Roman" pitchFamily="18" charset="0"/>
                          </a:rPr>
                          <m:t>𝑆</m:t>
                        </m:r>
                      </m:e>
                    </m:d>
                    <m:r>
                      <a:rPr lang="en-US" altLang="zh-CN" sz="2000">
                        <a:latin typeface="Cambria Math" panose="02040503050406030204" pitchFamily="18" charset="0"/>
                        <a:cs typeface="Times New Roman" pitchFamily="18" charset="0"/>
                      </a:rPr>
                      <m:t> </m:t>
                    </m:r>
                  </m:oMath>
                </a14:m>
                <a:r>
                  <a:rPr lang="en-US" altLang="zh-CN" sz="2000" dirty="0">
                    <a:latin typeface="Times New Roman" pitchFamily="18" charset="0"/>
                    <a:cs typeface="Times New Roman" pitchFamily="18" charset="0"/>
                  </a:rPr>
                  <a:t>is the viscosity solution of the </a:t>
                </a:r>
                <a:r>
                  <a:rPr lang="en-US" sz="2000" dirty="0">
                    <a:latin typeface="Times New Roman" pitchFamily="18" charset="0"/>
                    <a:cs typeface="Times New Roman" pitchFamily="18" charset="0"/>
                  </a:rPr>
                  <a:t>Hamilton-Jacobi-Bellman (HJB) equation:</a:t>
                </a:r>
              </a:p>
            </p:txBody>
          </p:sp>
        </mc:Choice>
        <mc:Fallback xmlns="">
          <p:sp>
            <p:nvSpPr>
              <p:cNvPr id="20" name="Rectangle 19"/>
              <p:cNvSpPr>
                <a:spLocks noRot="1" noChangeAspect="1" noMove="1" noResize="1" noEditPoints="1" noAdjustHandles="1" noChangeArrowheads="1" noChangeShapeType="1" noTextEdit="1"/>
              </p:cNvSpPr>
              <p:nvPr/>
            </p:nvSpPr>
            <p:spPr>
              <a:xfrm>
                <a:off x="535987" y="2310073"/>
                <a:ext cx="8009224" cy="1015663"/>
              </a:xfrm>
              <a:prstGeom prst="rect">
                <a:avLst/>
              </a:prstGeom>
              <a:blipFill rotWithShape="0">
                <a:blip r:embed="rId5"/>
                <a:stretch>
                  <a:fillRect l="-685" b="-41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535987" y="4747532"/>
                <a:ext cx="8009224" cy="1015663"/>
              </a:xfrm>
              <a:prstGeom prst="rect">
                <a:avLst/>
              </a:prstGeom>
            </p:spPr>
            <p:txBody>
              <a:bodyPr wrap="square">
                <a:spAutoFit/>
              </a:bodyPr>
              <a:lstStyle/>
              <a:p>
                <a:pPr marL="342900" indent="-342900">
                  <a:lnSpc>
                    <a:spcPct val="150000"/>
                  </a:lnSpc>
                  <a:buFont typeface="Arial" panose="020B0604020202020204" pitchFamily="34" charset="0"/>
                  <a:buChar char="•"/>
                </a:pPr>
                <a:r>
                  <a:rPr lang="en-US" sz="2000" dirty="0">
                    <a:latin typeface="Times New Roman" pitchFamily="18" charset="0"/>
                    <a:cs typeface="Times New Roman" pitchFamily="18" charset="0"/>
                  </a:rPr>
                  <a:t>If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𝑓</m:t>
                        </m:r>
                      </m:e>
                      <m:sup>
                        <m:r>
                          <a:rPr lang="en-US" sz="2000">
                            <a:latin typeface="Cambria Math" panose="02040503050406030204" pitchFamily="18" charset="0"/>
                          </a:rPr>
                          <m:t>′</m:t>
                        </m:r>
                      </m:sup>
                    </m:sSup>
                    <m:d>
                      <m:dPr>
                        <m:ctrlPr>
                          <a:rPr lang="en-US" sz="2000" i="1">
                            <a:latin typeface="Cambria Math" panose="02040503050406030204" pitchFamily="18" charset="0"/>
                          </a:rPr>
                        </m:ctrlPr>
                      </m:dPr>
                      <m:e>
                        <m:r>
                          <a:rPr lang="en-US" sz="2000" b="0" i="1" smtClean="0">
                            <a:latin typeface="Cambria Math" panose="02040503050406030204" pitchFamily="18" charset="0"/>
                          </a:rPr>
                          <m:t>𝑆</m:t>
                        </m:r>
                        <m:r>
                          <a:rPr lang="en-US" sz="2000">
                            <a:latin typeface="Cambria Math" panose="02040503050406030204" pitchFamily="18" charset="0"/>
                          </a:rPr>
                          <m:t>,</m:t>
                        </m:r>
                        <m:r>
                          <a:rPr lang="en-US" sz="2000" b="1">
                            <a:latin typeface="Cambria Math" panose="02040503050406030204" pitchFamily="18" charset="0"/>
                          </a:rPr>
                          <m:t>𝐚</m:t>
                        </m:r>
                        <m:r>
                          <a:rPr lang="en-US" sz="2000">
                            <a:latin typeface="Cambria Math" panose="02040503050406030204" pitchFamily="18" charset="0"/>
                          </a:rPr>
                          <m:t>,</m:t>
                        </m:r>
                        <m:r>
                          <a:rPr lang="en-US" sz="2000" i="1">
                            <a:latin typeface="Cambria Math" panose="02040503050406030204" pitchFamily="18" charset="0"/>
                          </a:rPr>
                          <m:t>𝑢</m:t>
                        </m:r>
                      </m:e>
                    </m:d>
                  </m:oMath>
                </a14:m>
                <a:r>
                  <a:rPr lang="en-US" sz="2000" dirty="0">
                    <a:latin typeface="Times New Roman" pitchFamily="18" charset="0"/>
                    <a:cs typeface="Times New Roman" pitchFamily="18" charset="0"/>
                  </a:rPr>
                  <a:t>=</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𝑓</m:t>
                        </m:r>
                      </m:e>
                      <m:sup>
                        <m:r>
                          <a:rPr lang="en-US" sz="2000">
                            <a:latin typeface="Cambria Math" panose="02040503050406030204" pitchFamily="18" charset="0"/>
                          </a:rPr>
                          <m:t>′</m:t>
                        </m:r>
                      </m:sup>
                    </m:sSup>
                    <m:d>
                      <m:dPr>
                        <m:ctrlPr>
                          <a:rPr lang="en-US" sz="2000" i="1">
                            <a:latin typeface="Cambria Math" panose="02040503050406030204" pitchFamily="18" charset="0"/>
                          </a:rPr>
                        </m:ctrlPr>
                      </m:dPr>
                      <m:e>
                        <m:r>
                          <a:rPr lang="en-US" sz="2000" b="0" i="1" smtClean="0">
                            <a:latin typeface="Cambria Math" panose="02040503050406030204" pitchFamily="18" charset="0"/>
                          </a:rPr>
                          <m:t>𝑆</m:t>
                        </m:r>
                        <m:r>
                          <a:rPr lang="en-US" sz="2000">
                            <a:latin typeface="Cambria Math" panose="02040503050406030204" pitchFamily="18" charset="0"/>
                          </a:rPr>
                          <m:t>,</m:t>
                        </m:r>
                        <m:r>
                          <a:rPr lang="en-US" sz="2000" i="1">
                            <a:latin typeface="Cambria Math" panose="02040503050406030204" pitchFamily="18" charset="0"/>
                          </a:rPr>
                          <m:t>𝑢</m:t>
                        </m:r>
                      </m:e>
                    </m:d>
                  </m:oMath>
                </a14:m>
                <a:r>
                  <a:rPr lang="en-US" sz="2000" dirty="0">
                    <a:latin typeface="Times New Roman" pitchFamily="18" charset="0"/>
                    <a:cs typeface="Times New Roman" pitchFamily="18" charset="0"/>
                  </a:rPr>
                  <a:t> (i.e., </a:t>
                </a:r>
                <a:r>
                  <a:rPr lang="en-HK" sz="2000" dirty="0">
                    <a:latin typeface="Times New Roman" pitchFamily="18" charset="0"/>
                    <a:cs typeface="Times New Roman" pitchFamily="18" charset="0"/>
                  </a:rPr>
                  <a:t>weighted cost function is isotropic), HJB equation is reduced to </a:t>
                </a:r>
                <a:r>
                  <a:rPr lang="en-HK" sz="2000" dirty="0" err="1">
                    <a:latin typeface="Times New Roman" pitchFamily="18" charset="0"/>
                    <a:cs typeface="Times New Roman" pitchFamily="18" charset="0"/>
                  </a:rPr>
                  <a:t>Eikonal</a:t>
                </a:r>
                <a:r>
                  <a:rPr lang="en-HK" sz="2000" dirty="0">
                    <a:latin typeface="Times New Roman" pitchFamily="18" charset="0"/>
                    <a:cs typeface="Times New Roman" pitchFamily="18" charset="0"/>
                  </a:rPr>
                  <a:t> equation:</a:t>
                </a:r>
                <a:endParaRPr lang="en-US" sz="2000" dirty="0">
                  <a:latin typeface="Times New Roman" pitchFamily="18" charset="0"/>
                  <a:cs typeface="Times New Roman"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535987" y="4747532"/>
                <a:ext cx="8009224" cy="1015663"/>
              </a:xfrm>
              <a:prstGeom prst="rect">
                <a:avLst/>
              </a:prstGeom>
              <a:blipFill rotWithShape="0">
                <a:blip r:embed="rId6"/>
                <a:stretch>
                  <a:fillRect l="-685" b="-48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2168715" y="5757731"/>
                <a:ext cx="4170793" cy="40055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mbria Math" panose="02040503050406030204" pitchFamily="18" charset="0"/>
                        </a:rPr>
                        <m:t>|</m:t>
                      </m:r>
                      <m:d>
                        <m:dPr>
                          <m:begChr m:val="|"/>
                          <m:endChr m:val="|"/>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𝛻𝜙</m:t>
                          </m:r>
                          <m:r>
                            <a:rPr lang="en-US" sz="2000" b="0" i="1" smtClean="0">
                              <a:latin typeface="Cambria Math" panose="02040503050406030204" pitchFamily="18" charset="0"/>
                              <a:ea typeface="Cambria Math" panose="02040503050406030204" pitchFamily="18" charset="0"/>
                            </a:rPr>
                            <m:t>′</m:t>
                          </m:r>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𝑆</m:t>
                              </m:r>
                            </m:e>
                          </m:d>
                        </m:e>
                      </m:d>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rPr>
                        <m:t>=</m:t>
                      </m:r>
                      <m:limLow>
                        <m:limLowPr>
                          <m:ctrlPr>
                            <a:rPr lang="en-US" sz="2000" i="1">
                              <a:latin typeface="Cambria Math" panose="02040503050406030204" pitchFamily="18" charset="0"/>
                            </a:rPr>
                          </m:ctrlPr>
                        </m:limLowPr>
                        <m:e>
                          <m:r>
                            <m:rPr>
                              <m:sty m:val="p"/>
                            </m:rPr>
                            <a:rPr lang="en-US" sz="2000">
                              <a:latin typeface="Cambria Math" panose="02040503050406030204" pitchFamily="18" charset="0"/>
                            </a:rPr>
                            <m:t>min</m:t>
                          </m:r>
                        </m:e>
                        <m:lim>
                          <m:r>
                            <a:rPr lang="en-US" sz="2000" i="1">
                              <a:latin typeface="Cambria Math" panose="02040503050406030204" pitchFamily="18" charset="0"/>
                              <a:ea typeface="Cambria Math" panose="02040503050406030204" pitchFamily="18" charset="0"/>
                            </a:rPr>
                            <m:t>𝑢</m:t>
                          </m:r>
                        </m:lim>
                      </m:limLow>
                      <m:sSup>
                        <m:sSupPr>
                          <m:ctrlPr>
                            <a:rPr lang="en-US" sz="2000" i="1">
                              <a:latin typeface="Cambria Math" panose="02040503050406030204" pitchFamily="18" charset="0"/>
                            </a:rPr>
                          </m:ctrlPr>
                        </m:sSupPr>
                        <m:e>
                          <m:r>
                            <a:rPr lang="en-US" sz="2000" i="1">
                              <a:latin typeface="Cambria Math" panose="02040503050406030204" pitchFamily="18" charset="0"/>
                            </a:rPr>
                            <m:t>𝑓</m:t>
                          </m:r>
                        </m:e>
                        <m:sup>
                          <m:r>
                            <a:rPr lang="en-US" sz="2000">
                              <a:latin typeface="Cambria Math" panose="02040503050406030204" pitchFamily="18" charset="0"/>
                            </a:rPr>
                            <m:t>′</m:t>
                          </m:r>
                        </m:sup>
                      </m:sSup>
                      <m:d>
                        <m:dPr>
                          <m:ctrlPr>
                            <a:rPr lang="en-US" sz="2000" i="1">
                              <a:latin typeface="Cambria Math" panose="02040503050406030204" pitchFamily="18" charset="0"/>
                            </a:rPr>
                          </m:ctrlPr>
                        </m:dPr>
                        <m:e>
                          <m:r>
                            <a:rPr lang="en-US" sz="2000" i="1">
                              <a:latin typeface="Cambria Math" panose="02040503050406030204" pitchFamily="18" charset="0"/>
                            </a:rPr>
                            <m:t>𝑆</m:t>
                          </m:r>
                          <m:r>
                            <a:rPr lang="en-US" sz="2000">
                              <a:latin typeface="Cambria Math" panose="02040503050406030204" pitchFamily="18" charset="0"/>
                            </a:rPr>
                            <m:t>,</m:t>
                          </m:r>
                          <m:r>
                            <a:rPr lang="en-US" sz="2000" i="1">
                              <a:latin typeface="Cambria Math" panose="02040503050406030204" pitchFamily="18" charset="0"/>
                            </a:rPr>
                            <m:t>𝑢</m:t>
                          </m:r>
                        </m:e>
                      </m:d>
                    </m:oMath>
                  </m:oMathPara>
                </a14:m>
                <a:endParaRPr lang="en-US" sz="2000" dirty="0"/>
              </a:p>
            </p:txBody>
          </p:sp>
        </mc:Choice>
        <mc:Fallback xmlns="">
          <p:sp>
            <p:nvSpPr>
              <p:cNvPr id="22" name="TextBox 21"/>
              <p:cNvSpPr txBox="1">
                <a:spLocks noRot="1" noChangeAspect="1" noMove="1" noResize="1" noEditPoints="1" noAdjustHandles="1" noChangeArrowheads="1" noChangeShapeType="1" noTextEdit="1"/>
              </p:cNvSpPr>
              <p:nvPr/>
            </p:nvSpPr>
            <p:spPr>
              <a:xfrm>
                <a:off x="2168715" y="5757731"/>
                <a:ext cx="4170793" cy="400559"/>
              </a:xfrm>
              <a:prstGeom prst="rect">
                <a:avLst/>
              </a:prstGeom>
              <a:blipFill rotWithShape="0">
                <a:blip r:embed="rId7"/>
                <a:stretch>
                  <a:fillRect t="-4615" b="-12308"/>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F2040A06-A54A-4E73-863C-C49DEF3221D9}" type="slidenum">
              <a:rPr lang="en-HK" smtClean="0"/>
              <a:t>39</a:t>
            </a:fld>
            <a:endParaRPr lang="en-HK"/>
          </a:p>
        </p:txBody>
      </p:sp>
    </p:spTree>
    <p:extLst>
      <p:ext uri="{BB962C8B-B14F-4D97-AF65-F5344CB8AC3E}">
        <p14:creationId xmlns:p14="http://schemas.microsoft.com/office/powerpoint/2010/main" val="3422992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79724" y="147127"/>
            <a:ext cx="2612895" cy="646331"/>
          </a:xfrm>
          <a:prstGeom prst="rect">
            <a:avLst/>
          </a:prstGeom>
          <a:noFill/>
        </p:spPr>
        <p:txBody>
          <a:bodyPr wrap="none" rtlCol="0">
            <a:spAutoFit/>
          </a:bodyPr>
          <a:lstStyle/>
          <a:p>
            <a:r>
              <a:rPr lang="en-US" sz="3600" b="1" dirty="0">
                <a:solidFill>
                  <a:srgbClr val="C00000"/>
                </a:solidFill>
                <a:effectLst>
                  <a:outerShdw blurRad="38100" dist="38100" dir="2700000" algn="tl">
                    <a:srgbClr val="000000">
                      <a:alpha val="43137"/>
                    </a:srgbClr>
                  </a:outerShdw>
                </a:effectLst>
                <a:latin typeface="Times New Roman" pitchFamily="18" charset="0"/>
                <a:ea typeface="+mj-ea"/>
                <a:cs typeface="Times New Roman" pitchFamily="18" charset="0"/>
              </a:rPr>
              <a:t>Background</a:t>
            </a:r>
          </a:p>
        </p:txBody>
      </p:sp>
      <p:sp>
        <p:nvSpPr>
          <p:cNvPr id="7" name="Rectangle 10"/>
          <p:cNvSpPr>
            <a:spLocks noChangeArrowheads="1"/>
          </p:cNvSpPr>
          <p:nvPr/>
        </p:nvSpPr>
        <p:spPr bwMode="auto">
          <a:xfrm>
            <a:off x="2515822" y="4177265"/>
            <a:ext cx="44552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300">
                <a:solidFill>
                  <a:schemeClr val="tx1"/>
                </a:solidFill>
                <a:latin typeface="Times New Roman" panose="02020603050405020304" pitchFamily="18" charset="0"/>
              </a:defRPr>
            </a:lvl1pPr>
            <a:lvl2pPr marL="742950" indent="-285750">
              <a:defRPr sz="2300">
                <a:solidFill>
                  <a:schemeClr val="tx1"/>
                </a:solidFill>
                <a:latin typeface="Times New Roman" panose="02020603050405020304" pitchFamily="18" charset="0"/>
              </a:defRPr>
            </a:lvl2pPr>
            <a:lvl3pPr marL="1143000" indent="-228600">
              <a:defRPr sz="2300">
                <a:solidFill>
                  <a:schemeClr val="tx1"/>
                </a:solidFill>
                <a:latin typeface="Times New Roman" panose="02020603050405020304" pitchFamily="18" charset="0"/>
              </a:defRPr>
            </a:lvl3pPr>
            <a:lvl4pPr marL="1600200" indent="-228600">
              <a:defRPr sz="2300">
                <a:solidFill>
                  <a:schemeClr val="tx1"/>
                </a:solidFill>
                <a:latin typeface="Times New Roman" panose="02020603050405020304" pitchFamily="18" charset="0"/>
              </a:defRPr>
            </a:lvl4pPr>
            <a:lvl5pPr marL="2057400" indent="-228600">
              <a:defRPr sz="23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3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3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3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300">
                <a:solidFill>
                  <a:schemeClr val="tx1"/>
                </a:solidFill>
                <a:latin typeface="Times New Roman" panose="02020603050405020304" pitchFamily="18" charset="0"/>
              </a:defRPr>
            </a:lvl9pPr>
          </a:lstStyle>
          <a:p>
            <a:r>
              <a:rPr lang="en-US" altLang="en-US" sz="1400" dirty="0">
                <a:cs typeface="Times New Roman" pitchFamily="18" charset="0"/>
              </a:rPr>
              <a:t>Submarine Cable Map, source: Submarine Telecoms Forum</a:t>
            </a:r>
          </a:p>
        </p:txBody>
      </p:sp>
      <p:sp>
        <p:nvSpPr>
          <p:cNvPr id="8" name="Rectangle 1"/>
          <p:cNvSpPr>
            <a:spLocks noChangeArrowheads="1"/>
          </p:cNvSpPr>
          <p:nvPr/>
        </p:nvSpPr>
        <p:spPr bwMode="auto">
          <a:xfrm>
            <a:off x="303672" y="4328975"/>
            <a:ext cx="8879561" cy="188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300">
                <a:solidFill>
                  <a:schemeClr val="tx1"/>
                </a:solidFill>
                <a:latin typeface="Times New Roman" panose="02020603050405020304" pitchFamily="18" charset="0"/>
              </a:defRPr>
            </a:lvl1pPr>
            <a:lvl2pPr marL="742950" indent="-285750">
              <a:defRPr sz="2300">
                <a:solidFill>
                  <a:schemeClr val="tx1"/>
                </a:solidFill>
                <a:latin typeface="Times New Roman" panose="02020603050405020304" pitchFamily="18" charset="0"/>
              </a:defRPr>
            </a:lvl2pPr>
            <a:lvl3pPr marL="1143000" indent="-228600">
              <a:defRPr sz="2300">
                <a:solidFill>
                  <a:schemeClr val="tx1"/>
                </a:solidFill>
                <a:latin typeface="Times New Roman" panose="02020603050405020304" pitchFamily="18" charset="0"/>
              </a:defRPr>
            </a:lvl3pPr>
            <a:lvl4pPr marL="1600200" indent="-228600">
              <a:defRPr sz="2300">
                <a:solidFill>
                  <a:schemeClr val="tx1"/>
                </a:solidFill>
                <a:latin typeface="Times New Roman" panose="02020603050405020304" pitchFamily="18" charset="0"/>
              </a:defRPr>
            </a:lvl4pPr>
            <a:lvl5pPr marL="2057400" indent="-228600">
              <a:defRPr sz="23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3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3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3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300">
                <a:solidFill>
                  <a:schemeClr val="tx1"/>
                </a:solidFill>
                <a:latin typeface="Times New Roman" panose="02020603050405020304" pitchFamily="18" charset="0"/>
              </a:defRPr>
            </a:lvl9pPr>
          </a:lstStyle>
          <a:p>
            <a:pPr>
              <a:lnSpc>
                <a:spcPct val="150000"/>
              </a:lnSpc>
            </a:pPr>
            <a:r>
              <a:rPr lang="en-US" altLang="en-US" sz="2000" dirty="0">
                <a:cs typeface="Times New Roman" pitchFamily="18" charset="0"/>
              </a:rPr>
              <a:t>1. </a:t>
            </a:r>
            <a:r>
              <a:rPr lang="en-US" altLang="zh-CN" sz="2000" dirty="0">
                <a:cs typeface="Times New Roman" pitchFamily="18" charset="0"/>
              </a:rPr>
              <a:t>C</a:t>
            </a:r>
            <a:r>
              <a:rPr lang="en-US" altLang="en-US" sz="2000" dirty="0">
                <a:cs typeface="Times New Roman" pitchFamily="18" charset="0"/>
              </a:rPr>
              <a:t>arry more than </a:t>
            </a:r>
            <a:r>
              <a:rPr lang="en-US" altLang="en-US" sz="2000" dirty="0">
                <a:solidFill>
                  <a:srgbClr val="FF0000"/>
                </a:solidFill>
                <a:cs typeface="Times New Roman" pitchFamily="18" charset="0"/>
              </a:rPr>
              <a:t>99%</a:t>
            </a:r>
            <a:r>
              <a:rPr lang="en-US" altLang="en-US" sz="2000" dirty="0">
                <a:cs typeface="Times New Roman" pitchFamily="18" charset="0"/>
              </a:rPr>
              <a:t> of the international voice and data traffic nowadays.</a:t>
            </a:r>
          </a:p>
          <a:p>
            <a:pPr>
              <a:lnSpc>
                <a:spcPct val="150000"/>
              </a:lnSpc>
            </a:pPr>
            <a:r>
              <a:rPr lang="en-US" altLang="en-US" sz="2000" dirty="0">
                <a:cs typeface="Times New Roman" pitchFamily="18" charset="0"/>
              </a:rPr>
              <a:t>2. A total of </a:t>
            </a:r>
            <a:r>
              <a:rPr lang="en-US" altLang="en-US" sz="2000" dirty="0">
                <a:solidFill>
                  <a:srgbClr val="FF0000"/>
                </a:solidFill>
                <a:cs typeface="Times New Roman" pitchFamily="18" charset="0"/>
              </a:rPr>
              <a:t>378</a:t>
            </a:r>
            <a:r>
              <a:rPr lang="en-US" altLang="en-US" sz="2000" dirty="0">
                <a:cs typeface="Times New Roman" pitchFamily="18" charset="0"/>
              </a:rPr>
              <a:t> submarine cables in service as of early 2019.</a:t>
            </a:r>
          </a:p>
          <a:p>
            <a:pPr>
              <a:lnSpc>
                <a:spcPct val="150000"/>
              </a:lnSpc>
            </a:pPr>
            <a:r>
              <a:rPr lang="en-US" altLang="en-US" sz="2000" dirty="0">
                <a:cs typeface="Times New Roman" pitchFamily="18" charset="0"/>
              </a:rPr>
              <a:t>3. Total length: over </a:t>
            </a:r>
            <a:r>
              <a:rPr lang="en-US" altLang="en-US" sz="2000" dirty="0">
                <a:solidFill>
                  <a:srgbClr val="FF0000"/>
                </a:solidFill>
                <a:cs typeface="Times New Roman" pitchFamily="18" charset="0"/>
              </a:rPr>
              <a:t>1.2 million</a:t>
            </a:r>
            <a:r>
              <a:rPr lang="en-US" altLang="en-US" sz="2000" dirty="0">
                <a:cs typeface="Times New Roman" pitchFamily="18" charset="0"/>
              </a:rPr>
              <a:t> km.</a:t>
            </a:r>
          </a:p>
          <a:p>
            <a:pPr>
              <a:lnSpc>
                <a:spcPct val="150000"/>
              </a:lnSpc>
            </a:pPr>
            <a:r>
              <a:rPr lang="en-US" altLang="en-US" sz="2000" dirty="0">
                <a:cs typeface="Times New Roman" pitchFamily="18" charset="0"/>
              </a:rPr>
              <a:t>4. Significant impact on economy and society. Huge investments in new cables.</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709" y="945579"/>
            <a:ext cx="8501448" cy="3231686"/>
          </a:xfrm>
          <a:prstGeom prst="rect">
            <a:avLst/>
          </a:prstGeom>
        </p:spPr>
      </p:pic>
      <p:sp>
        <p:nvSpPr>
          <p:cNvPr id="2" name="Slide Number Placeholder 1"/>
          <p:cNvSpPr>
            <a:spLocks noGrp="1"/>
          </p:cNvSpPr>
          <p:nvPr>
            <p:ph type="sldNum" sz="quarter" idx="12"/>
          </p:nvPr>
        </p:nvSpPr>
        <p:spPr/>
        <p:txBody>
          <a:bodyPr/>
          <a:lstStyle/>
          <a:p>
            <a:fld id="{F2040A06-A54A-4E73-863C-C49DEF3221D9}" type="slidenum">
              <a:rPr lang="en-HK" smtClean="0"/>
              <a:t>4</a:t>
            </a:fld>
            <a:endParaRPr lang="en-HK"/>
          </a:p>
        </p:txBody>
      </p:sp>
    </p:spTree>
    <p:extLst>
      <p:ext uri="{BB962C8B-B14F-4D97-AF65-F5344CB8AC3E}">
        <p14:creationId xmlns:p14="http://schemas.microsoft.com/office/powerpoint/2010/main" val="10428875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4006" y="947266"/>
            <a:ext cx="8539993" cy="1883657"/>
          </a:xfrm>
          <a:prstGeom prst="rect">
            <a:avLst/>
          </a:prstGeom>
        </p:spPr>
        <p:txBody>
          <a:bodyPr wrap="square">
            <a:spAutoFit/>
          </a:bodyPr>
          <a:lstStyle/>
          <a:p>
            <a:pPr marL="342900" indent="-342900">
              <a:lnSpc>
                <a:spcPct val="150000"/>
              </a:lnSpc>
              <a:buFont typeface="Arial" panose="020B0604020202020204" pitchFamily="34" charset="0"/>
              <a:buChar char="•"/>
            </a:pPr>
            <a:r>
              <a:rPr lang="en-HK" sz="2000" dirty="0">
                <a:latin typeface="Times New Roman" pitchFamily="18" charset="0"/>
                <a:cs typeface="Times New Roman" pitchFamily="18" charset="0"/>
              </a:rPr>
              <a:t>Target region: In State of California and Nevada</a:t>
            </a:r>
            <a:r>
              <a:rPr lang="en-US" sz="2000" dirty="0">
                <a:latin typeface="Times New Roman" pitchFamily="18" charset="0"/>
                <a:cs typeface="Times New Roman" pitchFamily="18" charset="0"/>
              </a:rPr>
              <a:t>, </a:t>
            </a:r>
            <a:r>
              <a:rPr lang="en-HK" sz="2000" dirty="0">
                <a:latin typeface="Times New Roman" pitchFamily="18" charset="0"/>
                <a:cs typeface="Times New Roman" pitchFamily="18" charset="0"/>
              </a:rPr>
              <a:t>from </a:t>
            </a:r>
            <a:r>
              <a:rPr lang="en-US" sz="2000" dirty="0">
                <a:latin typeface="Times New Roman" pitchFamily="18" charset="0"/>
                <a:cs typeface="Times New Roman" pitchFamily="18" charset="0"/>
              </a:rPr>
              <a:t>the northwest corner  </a:t>
            </a:r>
            <a:r>
              <a:rPr lang="en-HK" sz="2000" dirty="0">
                <a:latin typeface="Times New Roman" pitchFamily="18" charset="0"/>
                <a:cs typeface="Times New Roman" pitchFamily="18" charset="0"/>
              </a:rPr>
              <a:t>(38.000°N, -119.000°E) to </a:t>
            </a:r>
            <a:r>
              <a:rPr lang="en-US" sz="2000" dirty="0">
                <a:latin typeface="Times New Roman" pitchFamily="18" charset="0"/>
                <a:cs typeface="Times New Roman" pitchFamily="18" charset="0"/>
              </a:rPr>
              <a:t>the southeast corner  </a:t>
            </a:r>
            <a:r>
              <a:rPr lang="en-HK" sz="2000" dirty="0">
                <a:latin typeface="Times New Roman" pitchFamily="18" charset="0"/>
                <a:cs typeface="Times New Roman" pitchFamily="18" charset="0"/>
              </a:rPr>
              <a:t>(35.500°N, -</a:t>
            </a:r>
            <a:r>
              <a:rPr lang="en-US" sz="2000" dirty="0">
                <a:latin typeface="Times New Roman" pitchFamily="18" charset="0"/>
                <a:cs typeface="Times New Roman" pitchFamily="18" charset="0"/>
              </a:rPr>
              <a:t>117.700°E)</a:t>
            </a:r>
          </a:p>
          <a:p>
            <a:pPr marL="342900" indent="-342900">
              <a:lnSpc>
                <a:spcPct val="150000"/>
              </a:lnSpc>
              <a:buFont typeface="Arial" panose="020B0604020202020204" pitchFamily="34" charset="0"/>
              <a:buChar char="•"/>
            </a:pPr>
            <a:r>
              <a:rPr lang="en-HK" sz="2000" dirty="0">
                <a:latin typeface="Times New Roman" pitchFamily="18" charset="0"/>
                <a:cs typeface="Times New Roman" pitchFamily="18" charset="0"/>
              </a:rPr>
              <a:t>Aim: Cable path from Start Node (37.900°N, -118.900°E) to End Node (35.600°N, -117.950°E)</a:t>
            </a:r>
            <a:endParaRPr lang="en-US" sz="2000" dirty="0">
              <a:latin typeface="Times New Roman" pitchFamily="18" charset="0"/>
              <a:cs typeface="Times New Roman" pitchFamily="18" charset="0"/>
            </a:endParaRPr>
          </a:p>
        </p:txBody>
      </p:sp>
      <p:sp>
        <p:nvSpPr>
          <p:cNvPr id="7" name="Rectangle 6"/>
          <p:cNvSpPr/>
          <p:nvPr/>
        </p:nvSpPr>
        <p:spPr>
          <a:xfrm>
            <a:off x="1000776" y="5909164"/>
            <a:ext cx="2660857" cy="307777"/>
          </a:xfrm>
          <a:prstGeom prst="rect">
            <a:avLst/>
          </a:prstGeom>
        </p:spPr>
        <p:txBody>
          <a:bodyPr wrap="none">
            <a:spAutoFit/>
          </a:bodyPr>
          <a:lstStyle/>
          <a:p>
            <a:r>
              <a:rPr lang="en-US" sz="1400" dirty="0">
                <a:latin typeface="Times New Roman" pitchFamily="18" charset="0"/>
                <a:cs typeface="Times New Roman" pitchFamily="18" charset="0"/>
              </a:rPr>
              <a:t>Geography. Source: Google Earth.</a:t>
            </a:r>
          </a:p>
        </p:txBody>
      </p:sp>
      <p:sp>
        <p:nvSpPr>
          <p:cNvPr id="9" name="Title 1"/>
          <p:cNvSpPr txBox="1">
            <a:spLocks/>
          </p:cNvSpPr>
          <p:nvPr/>
        </p:nvSpPr>
        <p:spPr>
          <a:xfrm>
            <a:off x="344119" y="226336"/>
            <a:ext cx="8507392" cy="720930"/>
          </a:xfrm>
          <a:prstGeom prst="rect">
            <a:avLst/>
          </a:prstGeom>
        </p:spPr>
        <p:txBody>
          <a:bodyPr/>
          <a:lstStyle>
            <a:lvl1pPr algn="ctr" defTabSz="914400" rtl="0" eaLnBrk="1" latinLnBrk="0" hangingPunct="1">
              <a:lnSpc>
                <a:spcPct val="90000"/>
              </a:lnSpc>
              <a:spcBef>
                <a:spcPct val="0"/>
              </a:spcBef>
              <a:buNone/>
              <a:defRPr sz="3600" b="1" kern="1200">
                <a:solidFill>
                  <a:srgbClr val="C00000"/>
                </a:solidFill>
                <a:effectLst>
                  <a:outerShdw blurRad="38100" dist="38100" dir="2700000" algn="tl">
                    <a:srgbClr val="000000">
                      <a:alpha val="43137"/>
                    </a:srgbClr>
                  </a:outerShdw>
                </a:effectLst>
                <a:latin typeface="+mj-lt"/>
                <a:ea typeface="+mj-ea"/>
                <a:cs typeface="+mj-cs"/>
              </a:defRPr>
            </a:lvl1pPr>
          </a:lstStyle>
          <a:p>
            <a:r>
              <a:rPr lang="en-US" altLang="zh-CN" dirty="0"/>
              <a:t>Numerical results</a:t>
            </a:r>
            <a:endParaRPr lang="en-US" dirty="0"/>
          </a:p>
        </p:txBody>
      </p:sp>
      <p:sp>
        <p:nvSpPr>
          <p:cNvPr id="12" name="Rectangle 11"/>
          <p:cNvSpPr/>
          <p:nvPr/>
        </p:nvSpPr>
        <p:spPr>
          <a:xfrm>
            <a:off x="4344360" y="5941204"/>
            <a:ext cx="894732" cy="307777"/>
          </a:xfrm>
          <a:prstGeom prst="rect">
            <a:avLst/>
          </a:prstGeom>
        </p:spPr>
        <p:txBody>
          <a:bodyPr wrap="none">
            <a:spAutoFit/>
          </a:bodyPr>
          <a:lstStyle/>
          <a:p>
            <a:r>
              <a:rPr lang="en-US" altLang="zh-CN" sz="1400" dirty="0">
                <a:latin typeface="Times New Roman" pitchFamily="18" charset="0"/>
                <a:cs typeface="Times New Roman" pitchFamily="18" charset="0"/>
              </a:rPr>
              <a:t>PGV</a:t>
            </a:r>
            <a:r>
              <a:rPr lang="en-US" sz="1400" dirty="0">
                <a:latin typeface="Times New Roman" pitchFamily="18" charset="0"/>
                <a:cs typeface="Times New Roman" pitchFamily="18" charset="0"/>
              </a:rPr>
              <a:t> map</a:t>
            </a:r>
          </a:p>
        </p:txBody>
      </p:sp>
      <p:pic>
        <p:nvPicPr>
          <p:cNvPr id="5" name="Picture 4"/>
          <p:cNvPicPr>
            <a:picLocks noChangeAspect="1"/>
          </p:cNvPicPr>
          <p:nvPr/>
        </p:nvPicPr>
        <p:blipFill>
          <a:blip r:embed="rId3"/>
          <a:stretch>
            <a:fillRect/>
          </a:stretch>
        </p:blipFill>
        <p:spPr>
          <a:xfrm>
            <a:off x="1140457" y="2870464"/>
            <a:ext cx="2321998" cy="3038700"/>
          </a:xfrm>
          <a:prstGeom prst="rect">
            <a:avLst/>
          </a:prstGeom>
        </p:spPr>
      </p:pic>
      <p:pic>
        <p:nvPicPr>
          <p:cNvPr id="6" name="Picture 5"/>
          <p:cNvPicPr>
            <a:picLocks noChangeAspect="1"/>
          </p:cNvPicPr>
          <p:nvPr/>
        </p:nvPicPr>
        <p:blipFill>
          <a:blip r:embed="rId4"/>
          <a:stretch>
            <a:fillRect/>
          </a:stretch>
        </p:blipFill>
        <p:spPr>
          <a:xfrm>
            <a:off x="3538499" y="2830922"/>
            <a:ext cx="2552700" cy="3117829"/>
          </a:xfrm>
          <a:prstGeom prst="rect">
            <a:avLst/>
          </a:prstGeom>
        </p:spPr>
      </p:pic>
      <p:pic>
        <p:nvPicPr>
          <p:cNvPr id="8" name="Picture 7"/>
          <p:cNvPicPr>
            <a:picLocks noChangeAspect="1"/>
          </p:cNvPicPr>
          <p:nvPr/>
        </p:nvPicPr>
        <p:blipFill>
          <a:blip r:embed="rId5"/>
          <a:stretch>
            <a:fillRect/>
          </a:stretch>
        </p:blipFill>
        <p:spPr>
          <a:xfrm>
            <a:off x="6173918" y="2830922"/>
            <a:ext cx="2571750" cy="3038310"/>
          </a:xfrm>
          <a:prstGeom prst="rect">
            <a:avLst/>
          </a:prstGeom>
        </p:spPr>
      </p:pic>
      <p:sp>
        <p:nvSpPr>
          <p:cNvPr id="14" name="Rectangle 13"/>
          <p:cNvSpPr/>
          <p:nvPr/>
        </p:nvSpPr>
        <p:spPr>
          <a:xfrm>
            <a:off x="7012427" y="5941203"/>
            <a:ext cx="947695" cy="307777"/>
          </a:xfrm>
          <a:prstGeom prst="rect">
            <a:avLst/>
          </a:prstGeom>
        </p:spPr>
        <p:txBody>
          <a:bodyPr wrap="none">
            <a:spAutoFit/>
          </a:bodyPr>
          <a:lstStyle/>
          <a:p>
            <a:r>
              <a:rPr lang="en-US" altLang="zh-CN" sz="1400" dirty="0">
                <a:latin typeface="Times New Roman" pitchFamily="18" charset="0"/>
                <a:cs typeface="Times New Roman" pitchFamily="18" charset="0"/>
              </a:rPr>
              <a:t>Slope</a:t>
            </a:r>
            <a:r>
              <a:rPr lang="en-US" sz="1400" dirty="0">
                <a:latin typeface="Times New Roman" pitchFamily="18" charset="0"/>
                <a:cs typeface="Times New Roman" pitchFamily="18" charset="0"/>
              </a:rPr>
              <a:t> map</a:t>
            </a:r>
          </a:p>
        </p:txBody>
      </p:sp>
      <p:sp>
        <p:nvSpPr>
          <p:cNvPr id="2" name="Slide Number Placeholder 1"/>
          <p:cNvSpPr>
            <a:spLocks noGrp="1"/>
          </p:cNvSpPr>
          <p:nvPr>
            <p:ph type="sldNum" sz="quarter" idx="12"/>
          </p:nvPr>
        </p:nvSpPr>
        <p:spPr/>
        <p:txBody>
          <a:bodyPr/>
          <a:lstStyle/>
          <a:p>
            <a:fld id="{F2040A06-A54A-4E73-863C-C49DEF3221D9}" type="slidenum">
              <a:rPr lang="en-HK" smtClean="0"/>
              <a:t>40</a:t>
            </a:fld>
            <a:endParaRPr lang="en-HK"/>
          </a:p>
        </p:txBody>
      </p:sp>
    </p:spTree>
    <p:extLst>
      <p:ext uri="{BB962C8B-B14F-4D97-AF65-F5344CB8AC3E}">
        <p14:creationId xmlns:p14="http://schemas.microsoft.com/office/powerpoint/2010/main" val="26313474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2040A06-A54A-4E73-863C-C49DEF3221D9}" type="slidenum">
              <a:rPr lang="en-HK" smtClean="0"/>
              <a:t>41</a:t>
            </a:fld>
            <a:endParaRPr lang="en-HK"/>
          </a:p>
        </p:txBody>
      </p:sp>
      <p:pic>
        <p:nvPicPr>
          <p:cNvPr id="3" name="Picture 2"/>
          <p:cNvPicPr>
            <a:picLocks noChangeAspect="1"/>
          </p:cNvPicPr>
          <p:nvPr/>
        </p:nvPicPr>
        <p:blipFill>
          <a:blip r:embed="rId2"/>
          <a:stretch>
            <a:fillRect/>
          </a:stretch>
        </p:blipFill>
        <p:spPr>
          <a:xfrm>
            <a:off x="0" y="2369285"/>
            <a:ext cx="3019426" cy="1828664"/>
          </a:xfrm>
          <a:prstGeom prst="rect">
            <a:avLst/>
          </a:prstGeom>
        </p:spPr>
      </p:pic>
      <p:pic>
        <p:nvPicPr>
          <p:cNvPr id="4" name="Picture 3"/>
          <p:cNvPicPr>
            <a:picLocks noChangeAspect="1"/>
          </p:cNvPicPr>
          <p:nvPr/>
        </p:nvPicPr>
        <p:blipFill>
          <a:blip r:embed="rId3"/>
          <a:stretch>
            <a:fillRect/>
          </a:stretch>
        </p:blipFill>
        <p:spPr>
          <a:xfrm>
            <a:off x="3117068" y="2389811"/>
            <a:ext cx="3051880" cy="1822108"/>
          </a:xfrm>
          <a:prstGeom prst="rect">
            <a:avLst/>
          </a:prstGeom>
        </p:spPr>
      </p:pic>
      <p:pic>
        <p:nvPicPr>
          <p:cNvPr id="5" name="Picture 4"/>
          <p:cNvPicPr>
            <a:picLocks noChangeAspect="1"/>
          </p:cNvPicPr>
          <p:nvPr/>
        </p:nvPicPr>
        <p:blipFill>
          <a:blip r:embed="rId4"/>
          <a:stretch>
            <a:fillRect/>
          </a:stretch>
        </p:blipFill>
        <p:spPr>
          <a:xfrm>
            <a:off x="6163593" y="2409049"/>
            <a:ext cx="2977194" cy="1842135"/>
          </a:xfrm>
          <a:prstGeom prst="rect">
            <a:avLst/>
          </a:prstGeom>
        </p:spPr>
      </p:pic>
      <p:pic>
        <p:nvPicPr>
          <p:cNvPr id="6" name="Picture 5"/>
          <p:cNvPicPr>
            <a:picLocks noChangeAspect="1"/>
          </p:cNvPicPr>
          <p:nvPr/>
        </p:nvPicPr>
        <p:blipFill>
          <a:blip r:embed="rId5"/>
          <a:stretch>
            <a:fillRect/>
          </a:stretch>
        </p:blipFill>
        <p:spPr>
          <a:xfrm>
            <a:off x="-3214" y="4298749"/>
            <a:ext cx="3019426" cy="1792497"/>
          </a:xfrm>
          <a:prstGeom prst="rect">
            <a:avLst/>
          </a:prstGeom>
        </p:spPr>
      </p:pic>
      <p:pic>
        <p:nvPicPr>
          <p:cNvPr id="7" name="Picture 6"/>
          <p:cNvPicPr>
            <a:picLocks noChangeAspect="1"/>
          </p:cNvPicPr>
          <p:nvPr/>
        </p:nvPicPr>
        <p:blipFill>
          <a:blip r:embed="rId6"/>
          <a:stretch>
            <a:fillRect/>
          </a:stretch>
        </p:blipFill>
        <p:spPr>
          <a:xfrm>
            <a:off x="3019425" y="4344579"/>
            <a:ext cx="3131455" cy="1788717"/>
          </a:xfrm>
          <a:prstGeom prst="rect">
            <a:avLst/>
          </a:prstGeom>
        </p:spPr>
      </p:pic>
      <p:pic>
        <p:nvPicPr>
          <p:cNvPr id="8" name="Picture 7"/>
          <p:cNvPicPr>
            <a:picLocks noChangeAspect="1"/>
          </p:cNvPicPr>
          <p:nvPr/>
        </p:nvPicPr>
        <p:blipFill>
          <a:blip r:embed="rId7"/>
          <a:stretch>
            <a:fillRect/>
          </a:stretch>
        </p:blipFill>
        <p:spPr>
          <a:xfrm>
            <a:off x="6150881" y="4344578"/>
            <a:ext cx="2993120" cy="1764240"/>
          </a:xfrm>
          <a:prstGeom prst="rect">
            <a:avLst/>
          </a:prstGeom>
        </p:spPr>
      </p:pic>
      <p:sp>
        <p:nvSpPr>
          <p:cNvPr id="9" name="TextBox 8"/>
          <p:cNvSpPr txBox="1"/>
          <p:nvPr/>
        </p:nvSpPr>
        <p:spPr>
          <a:xfrm>
            <a:off x="1269833" y="4046426"/>
            <a:ext cx="577402" cy="307777"/>
          </a:xfrm>
          <a:prstGeom prst="rect">
            <a:avLst/>
          </a:prstGeom>
          <a:noFill/>
        </p:spPr>
        <p:txBody>
          <a:bodyPr wrap="none" rtlCol="0">
            <a:spAutoFit/>
          </a:bodyPr>
          <a:lstStyle/>
          <a:p>
            <a:r>
              <a:rPr lang="en-US" sz="1400" i="1" dirty="0"/>
              <a:t>c </a:t>
            </a:r>
            <a:r>
              <a:rPr lang="en-US" sz="1400" dirty="0"/>
              <a:t>= 0</a:t>
            </a:r>
          </a:p>
        </p:txBody>
      </p:sp>
      <p:sp>
        <p:nvSpPr>
          <p:cNvPr id="10" name="TextBox 9"/>
          <p:cNvSpPr txBox="1"/>
          <p:nvPr/>
        </p:nvSpPr>
        <p:spPr>
          <a:xfrm>
            <a:off x="4244823" y="4052393"/>
            <a:ext cx="726481" cy="307777"/>
          </a:xfrm>
          <a:prstGeom prst="rect">
            <a:avLst/>
          </a:prstGeom>
          <a:noFill/>
        </p:spPr>
        <p:txBody>
          <a:bodyPr wrap="none" rtlCol="0">
            <a:spAutoFit/>
          </a:bodyPr>
          <a:lstStyle/>
          <a:p>
            <a:r>
              <a:rPr lang="en-US" sz="1400" i="1" dirty="0"/>
              <a:t>c </a:t>
            </a:r>
            <a:r>
              <a:rPr lang="en-US" sz="1400" dirty="0"/>
              <a:t>= 3.2</a:t>
            </a:r>
          </a:p>
        </p:txBody>
      </p:sp>
      <p:sp>
        <p:nvSpPr>
          <p:cNvPr id="11" name="TextBox 10"/>
          <p:cNvSpPr txBox="1"/>
          <p:nvPr/>
        </p:nvSpPr>
        <p:spPr>
          <a:xfrm>
            <a:off x="7263811" y="4056723"/>
            <a:ext cx="663451" cy="307777"/>
          </a:xfrm>
          <a:prstGeom prst="rect">
            <a:avLst/>
          </a:prstGeom>
          <a:noFill/>
        </p:spPr>
        <p:txBody>
          <a:bodyPr wrap="none" rtlCol="0">
            <a:spAutoFit/>
          </a:bodyPr>
          <a:lstStyle/>
          <a:p>
            <a:r>
              <a:rPr lang="en-US" sz="1400" i="1" dirty="0"/>
              <a:t>c </a:t>
            </a:r>
            <a:r>
              <a:rPr lang="en-US" sz="1400" dirty="0"/>
              <a:t>= 11</a:t>
            </a:r>
          </a:p>
        </p:txBody>
      </p:sp>
      <p:sp>
        <p:nvSpPr>
          <p:cNvPr id="12" name="TextBox 11"/>
          <p:cNvSpPr txBox="1"/>
          <p:nvPr/>
        </p:nvSpPr>
        <p:spPr>
          <a:xfrm>
            <a:off x="1167722" y="6007099"/>
            <a:ext cx="676788" cy="307777"/>
          </a:xfrm>
          <a:prstGeom prst="rect">
            <a:avLst/>
          </a:prstGeom>
          <a:noFill/>
        </p:spPr>
        <p:txBody>
          <a:bodyPr wrap="none" rtlCol="0">
            <a:spAutoFit/>
          </a:bodyPr>
          <a:lstStyle/>
          <a:p>
            <a:r>
              <a:rPr lang="en-US" sz="1400" i="1" dirty="0"/>
              <a:t>c </a:t>
            </a:r>
            <a:r>
              <a:rPr lang="en-US" sz="1400" dirty="0"/>
              <a:t>= 22</a:t>
            </a:r>
          </a:p>
        </p:txBody>
      </p:sp>
      <p:sp>
        <p:nvSpPr>
          <p:cNvPr id="13" name="TextBox 12"/>
          <p:cNvSpPr txBox="1"/>
          <p:nvPr/>
        </p:nvSpPr>
        <p:spPr>
          <a:xfrm>
            <a:off x="4237223" y="6007099"/>
            <a:ext cx="676788" cy="307777"/>
          </a:xfrm>
          <a:prstGeom prst="rect">
            <a:avLst/>
          </a:prstGeom>
          <a:noFill/>
        </p:spPr>
        <p:txBody>
          <a:bodyPr wrap="none" rtlCol="0">
            <a:spAutoFit/>
          </a:bodyPr>
          <a:lstStyle/>
          <a:p>
            <a:r>
              <a:rPr lang="en-US" sz="1400" i="1" dirty="0"/>
              <a:t>c </a:t>
            </a:r>
            <a:r>
              <a:rPr lang="en-US" sz="1400" dirty="0"/>
              <a:t>= 45</a:t>
            </a:r>
          </a:p>
        </p:txBody>
      </p:sp>
      <p:sp>
        <p:nvSpPr>
          <p:cNvPr id="14" name="TextBox 13"/>
          <p:cNvSpPr txBox="1"/>
          <p:nvPr/>
        </p:nvSpPr>
        <p:spPr>
          <a:xfrm>
            <a:off x="7244029" y="6013651"/>
            <a:ext cx="776175" cy="307777"/>
          </a:xfrm>
          <a:prstGeom prst="rect">
            <a:avLst/>
          </a:prstGeom>
          <a:noFill/>
        </p:spPr>
        <p:txBody>
          <a:bodyPr wrap="none" rtlCol="0">
            <a:spAutoFit/>
          </a:bodyPr>
          <a:lstStyle/>
          <a:p>
            <a:r>
              <a:rPr lang="en-US" sz="1400" i="1" dirty="0"/>
              <a:t>c </a:t>
            </a:r>
            <a:r>
              <a:rPr lang="en-US" sz="1400" dirty="0"/>
              <a:t>= 570</a:t>
            </a:r>
          </a:p>
        </p:txBody>
      </p:sp>
      <p:cxnSp>
        <p:nvCxnSpPr>
          <p:cNvPr id="16" name="Straight Connector 15"/>
          <p:cNvCxnSpPr/>
          <p:nvPr/>
        </p:nvCxnSpPr>
        <p:spPr>
          <a:xfrm>
            <a:off x="3019425" y="2369285"/>
            <a:ext cx="0" cy="38981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150880" y="2360351"/>
            <a:ext cx="0" cy="390515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2078" y="4298749"/>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itle 1"/>
          <p:cNvSpPr txBox="1">
            <a:spLocks/>
          </p:cNvSpPr>
          <p:nvPr/>
        </p:nvSpPr>
        <p:spPr>
          <a:xfrm>
            <a:off x="344119" y="226336"/>
            <a:ext cx="8507392" cy="720930"/>
          </a:xfrm>
          <a:prstGeom prst="rect">
            <a:avLst/>
          </a:prstGeom>
        </p:spPr>
        <p:txBody>
          <a:bodyPr/>
          <a:lstStyle>
            <a:lvl1pPr algn="ctr" defTabSz="914400" rtl="0" eaLnBrk="1" latinLnBrk="0" hangingPunct="1">
              <a:lnSpc>
                <a:spcPct val="90000"/>
              </a:lnSpc>
              <a:spcBef>
                <a:spcPct val="0"/>
              </a:spcBef>
              <a:buNone/>
              <a:defRPr sz="3600" b="1" kern="1200">
                <a:solidFill>
                  <a:srgbClr val="C00000"/>
                </a:solidFill>
                <a:effectLst>
                  <a:outerShdw blurRad="38100" dist="38100" dir="2700000" algn="tl">
                    <a:srgbClr val="000000">
                      <a:alpha val="43137"/>
                    </a:srgbClr>
                  </a:outerShdw>
                </a:effectLst>
                <a:latin typeface="+mj-lt"/>
                <a:ea typeface="+mj-ea"/>
                <a:cs typeface="+mj-cs"/>
              </a:defRPr>
            </a:lvl1pPr>
          </a:lstStyle>
          <a:p>
            <a:r>
              <a:rPr lang="en-US" altLang="zh-CN" dirty="0"/>
              <a:t>Numerical results</a:t>
            </a:r>
            <a:endParaRPr lang="en-US" dirty="0"/>
          </a:p>
        </p:txBody>
      </p:sp>
      <p:cxnSp>
        <p:nvCxnSpPr>
          <p:cNvPr id="19" name="Straight Connector 18"/>
          <p:cNvCxnSpPr/>
          <p:nvPr/>
        </p:nvCxnSpPr>
        <p:spPr>
          <a:xfrm>
            <a:off x="0" y="2360351"/>
            <a:ext cx="9144000"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23" name="Table 22"/>
              <p:cNvGraphicFramePr>
                <a:graphicFrameLocks noGrp="1"/>
              </p:cNvGraphicFramePr>
              <p:nvPr>
                <p:extLst>
                  <p:ext uri="{D42A27DB-BD31-4B8C-83A1-F6EECF244321}">
                    <p14:modId xmlns:p14="http://schemas.microsoft.com/office/powerpoint/2010/main" val="2337382192"/>
                  </p:ext>
                </p:extLst>
              </p:nvPr>
            </p:nvGraphicFramePr>
            <p:xfrm>
              <a:off x="622186" y="1205701"/>
              <a:ext cx="8041644" cy="1097280"/>
            </p:xfrm>
            <a:graphic>
              <a:graphicData uri="http://schemas.openxmlformats.org/drawingml/2006/table">
                <a:tbl>
                  <a:tblPr firstRow="1" bandRow="1">
                    <a:tableStyleId>{0E3FDE45-AF77-4B5C-9715-49D594BDF05E}</a:tableStyleId>
                  </a:tblPr>
                  <a:tblGrid>
                    <a:gridCol w="1195378">
                      <a:extLst>
                        <a:ext uri="{9D8B030D-6E8A-4147-A177-3AD203B41FA5}">
                          <a16:colId xmlns="" xmlns:a16="http://schemas.microsoft.com/office/drawing/2014/main" val="20000"/>
                        </a:ext>
                      </a:extLst>
                    </a:gridCol>
                    <a:gridCol w="978039">
                      <a:extLst>
                        <a:ext uri="{9D8B030D-6E8A-4147-A177-3AD203B41FA5}">
                          <a16:colId xmlns="" xmlns:a16="http://schemas.microsoft.com/office/drawing/2014/main" val="20001"/>
                        </a:ext>
                      </a:extLst>
                    </a:gridCol>
                    <a:gridCol w="1086709">
                      <a:extLst>
                        <a:ext uri="{9D8B030D-6E8A-4147-A177-3AD203B41FA5}">
                          <a16:colId xmlns="" xmlns:a16="http://schemas.microsoft.com/office/drawing/2014/main" val="20002"/>
                        </a:ext>
                      </a:extLst>
                    </a:gridCol>
                    <a:gridCol w="1126225">
                      <a:extLst>
                        <a:ext uri="{9D8B030D-6E8A-4147-A177-3AD203B41FA5}">
                          <a16:colId xmlns="" xmlns:a16="http://schemas.microsoft.com/office/drawing/2014/main" val="20003"/>
                        </a:ext>
                      </a:extLst>
                    </a:gridCol>
                    <a:gridCol w="1215138">
                      <a:extLst>
                        <a:ext uri="{9D8B030D-6E8A-4147-A177-3AD203B41FA5}">
                          <a16:colId xmlns="" xmlns:a16="http://schemas.microsoft.com/office/drawing/2014/main" val="20004"/>
                        </a:ext>
                      </a:extLst>
                    </a:gridCol>
                    <a:gridCol w="1225017">
                      <a:extLst>
                        <a:ext uri="{9D8B030D-6E8A-4147-A177-3AD203B41FA5}">
                          <a16:colId xmlns="" xmlns:a16="http://schemas.microsoft.com/office/drawing/2014/main" val="20005"/>
                        </a:ext>
                      </a:extLst>
                    </a:gridCol>
                    <a:gridCol w="1215138">
                      <a:extLst>
                        <a:ext uri="{9D8B030D-6E8A-4147-A177-3AD203B41FA5}">
                          <a16:colId xmlns="" xmlns:a16="http://schemas.microsoft.com/office/drawing/2014/main" val="20006"/>
                        </a:ext>
                      </a:extLst>
                    </a:gridCol>
                  </a:tblGrid>
                  <a:tr h="269054">
                    <a:tc>
                      <a:txBody>
                        <a:bodyPr/>
                        <a:lstStyle/>
                        <a:p>
                          <a:pPr algn="ctr"/>
                          <a:r>
                            <a:rPr lang="en-US" sz="1800" b="0" i="1" dirty="0"/>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dirty="0"/>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dirty="0"/>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dirty="0"/>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dirty="0"/>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dirty="0"/>
                            <a:t>570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284379">
                    <a:tc>
                      <a:txBody>
                        <a:bodyPr/>
                        <a:lstStyle/>
                        <a:p>
                          <a:pPr algn="ct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ea typeface="Cambria Math" panose="02040503050406030204" pitchFamily="18" charset="0"/>
                                  </a:rPr>
                                  <m:t>ℍ</m:t>
                                </m:r>
                                <m:d>
                                  <m:dPr>
                                    <m:ctrlPr>
                                      <a:rPr lang="en-US" sz="1600" i="1">
                                        <a:latin typeface="Cambria Math" panose="02040503050406030204" pitchFamily="18" charset="0"/>
                                        <a:ea typeface="Cambria Math" panose="02040503050406030204" pitchFamily="18" charset="0"/>
                                      </a:rPr>
                                    </m:ctrlPr>
                                  </m:dPr>
                                  <m:e>
                                    <m:sSup>
                                      <m:sSupPr>
                                        <m:ctrlPr>
                                          <a:rPr lang="en-US" sz="1600" i="1" smtClean="0">
                                            <a:latin typeface="Cambria Math" panose="02040503050406030204" pitchFamily="18" charset="0"/>
                                            <a:ea typeface="Cambria Math" panose="02040503050406030204" pitchFamily="18" charset="0"/>
                                          </a:rPr>
                                        </m:ctrlPr>
                                      </m:sSupPr>
                                      <m:e>
                                        <m:r>
                                          <a:rPr lang="en-US" sz="1600" i="1" smtClean="0">
                                            <a:latin typeface="Cambria Math" panose="02040503050406030204" pitchFamily="18" charset="0"/>
                                            <a:ea typeface="Cambria Math" panose="02040503050406030204" pitchFamily="18" charset="0"/>
                                          </a:rPr>
                                          <m:t>𝛾</m:t>
                                        </m:r>
                                      </m:e>
                                      <m:sup>
                                        <m:r>
                                          <a:rPr lang="en-US" sz="1600" b="0" i="1" smtClean="0">
                                            <a:latin typeface="Cambria Math" panose="02040503050406030204" pitchFamily="18" charset="0"/>
                                            <a:ea typeface="Cambria Math" panose="02040503050406030204" pitchFamily="18" charset="0"/>
                                          </a:rPr>
                                          <m:t>∗</m:t>
                                        </m:r>
                                      </m:sup>
                                    </m:sSup>
                                    <m:r>
                                      <a:rPr lang="en-US" sz="1600" i="1">
                                        <a:latin typeface="Cambria Math" panose="02040503050406030204" pitchFamily="18" charset="0"/>
                                        <a:ea typeface="Cambria Math" panose="02040503050406030204" pitchFamily="18" charset="0"/>
                                      </a:rPr>
                                      <m:t>,</m:t>
                                    </m:r>
                                    <m:sSup>
                                      <m:sSupPr>
                                        <m:ctrlPr>
                                          <a:rPr lang="en-US" sz="1600" i="1" smtClean="0">
                                            <a:latin typeface="Cambria Math" panose="02040503050406030204" pitchFamily="18" charset="0"/>
                                            <a:ea typeface="Cambria Math" panose="02040503050406030204" pitchFamily="18" charset="0"/>
                                          </a:rPr>
                                        </m:ctrlPr>
                                      </m:sSupPr>
                                      <m:e>
                                        <m:r>
                                          <a:rPr lang="en-US" sz="1800" b="1" i="1" smtClean="0">
                                            <a:latin typeface="Cambria Math" panose="02040503050406030204" pitchFamily="18" charset="0"/>
                                          </a:rPr>
                                          <m:t>𝐚</m:t>
                                        </m:r>
                                        <m:r>
                                          <a:rPr lang="en-US" sz="1800" b="1" i="1" smtClean="0">
                                            <a:latin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𝑢</m:t>
                                        </m:r>
                                      </m:e>
                                      <m:sup>
                                        <m:r>
                                          <a:rPr lang="en-US" sz="1600" b="0" i="1" smtClean="0">
                                            <a:latin typeface="Cambria Math" panose="02040503050406030204" pitchFamily="18" charset="0"/>
                                            <a:ea typeface="Cambria Math" panose="02040503050406030204" pitchFamily="18" charset="0"/>
                                          </a:rPr>
                                          <m:t>∗</m:t>
                                        </m:r>
                                      </m:sup>
                                    </m:sSup>
                                  </m:e>
                                </m:d>
                              </m:oMath>
                            </m:oMathPara>
                          </a14:m>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dirty="0"/>
                            <a:t>772.45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dirty="0"/>
                            <a:t>806.35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dirty="0"/>
                            <a:t>900.15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dirty="0"/>
                            <a:t>1082.14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dirty="0"/>
                            <a:t>1146.46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dirty="0"/>
                            <a:t>1200.78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284379">
                    <a:tc>
                      <a:txBody>
                        <a:bodyPr/>
                        <a:lstStyle/>
                        <a:p>
                          <a:pPr algn="ct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ea typeface="Cambria Math" panose="02040503050406030204" pitchFamily="18" charset="0"/>
                                  </a:rPr>
                                  <m:t>𝔾</m:t>
                                </m:r>
                                <m:r>
                                  <a:rPr lang="en-US" sz="1600" i="1" smtClean="0">
                                    <a:latin typeface="Cambria Math" panose="02040503050406030204" pitchFamily="18" charset="0"/>
                                    <a:ea typeface="Cambria Math" panose="02040503050406030204" pitchFamily="18" charset="0"/>
                                  </a:rPr>
                                  <m:t>(</m:t>
                                </m:r>
                                <m:sSup>
                                  <m:sSupPr>
                                    <m:ctrlPr>
                                      <a:rPr lang="en-US" sz="1600" i="1" smtClean="0">
                                        <a:latin typeface="Cambria Math" panose="02040503050406030204" pitchFamily="18" charset="0"/>
                                        <a:ea typeface="Cambria Math" panose="02040503050406030204" pitchFamily="18" charset="0"/>
                                      </a:rPr>
                                    </m:ctrlPr>
                                  </m:sSupPr>
                                  <m:e>
                                    <m:r>
                                      <a:rPr lang="en-US" sz="1600" i="1" smtClean="0">
                                        <a:latin typeface="Cambria Math" panose="02040503050406030204" pitchFamily="18" charset="0"/>
                                        <a:ea typeface="Cambria Math" panose="02040503050406030204" pitchFamily="18" charset="0"/>
                                      </a:rPr>
                                      <m:t>𝛾</m:t>
                                    </m:r>
                                  </m:e>
                                  <m:sup>
                                    <m:r>
                                      <a:rPr lang="en-US" sz="1600" b="0" i="1" smtClean="0">
                                        <a:latin typeface="Cambria Math" panose="02040503050406030204" pitchFamily="18" charset="0"/>
                                        <a:ea typeface="Cambria Math" panose="02040503050406030204" pitchFamily="18" charset="0"/>
                                      </a:rPr>
                                      <m:t>∗</m:t>
                                    </m:r>
                                  </m:sup>
                                </m:sSup>
                                <m:r>
                                  <a:rPr lang="en-US" sz="1600" i="1">
                                    <a:latin typeface="Cambria Math" panose="02040503050406030204" pitchFamily="18" charset="0"/>
                                    <a:ea typeface="Cambria Math" panose="02040503050406030204" pitchFamily="18" charset="0"/>
                                  </a:rPr>
                                  <m:t>,</m:t>
                                </m:r>
                                <m:sSup>
                                  <m:sSupPr>
                                    <m:ctrlPr>
                                      <a:rPr lang="en-US" sz="160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𝑢</m:t>
                                    </m:r>
                                  </m:e>
                                  <m:sup>
                                    <m:r>
                                      <a:rPr lang="en-US" sz="1600" b="0" i="1" smtClean="0">
                                        <a:latin typeface="Cambria Math" panose="02040503050406030204" pitchFamily="18" charset="0"/>
                                        <a:ea typeface="Cambria Math" panose="02040503050406030204" pitchFamily="18" charset="0"/>
                                      </a:rPr>
                                      <m:t>∗</m:t>
                                    </m:r>
                                  </m:sup>
                                </m:sSup>
                                <m:r>
                                  <a:rPr lang="en-US" sz="1600" i="1" smtClean="0">
                                    <a:latin typeface="Cambria Math" panose="02040503050406030204" pitchFamily="18" charset="0"/>
                                    <a:ea typeface="Cambria Math" panose="02040503050406030204" pitchFamily="18" charset="0"/>
                                  </a:rPr>
                                  <m:t>)</m:t>
                                </m:r>
                              </m:oMath>
                            </m:oMathPara>
                          </a14:m>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dirty="0"/>
                            <a:t>46.68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dirty="0"/>
                            <a:t>31.32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dirty="0"/>
                            <a:t>20.98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dirty="0"/>
                            <a:t>9.36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dirty="0"/>
                            <a:t>6.12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dirty="0"/>
                            <a:t>5.02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bl>
              </a:graphicData>
            </a:graphic>
          </p:graphicFrame>
        </mc:Choice>
        <mc:Fallback xmlns="">
          <p:graphicFrame>
            <p:nvGraphicFramePr>
              <p:cNvPr id="23" name="Table 22"/>
              <p:cNvGraphicFramePr>
                <a:graphicFrameLocks noGrp="1"/>
              </p:cNvGraphicFramePr>
              <p:nvPr>
                <p:extLst>
                  <p:ext uri="{D42A27DB-BD31-4B8C-83A1-F6EECF244321}">
                    <p14:modId xmlns:p14="http://schemas.microsoft.com/office/powerpoint/2010/main" val="2337382192"/>
                  </p:ext>
                </p:extLst>
              </p:nvPr>
            </p:nvGraphicFramePr>
            <p:xfrm>
              <a:off x="622186" y="1205701"/>
              <a:ext cx="8041644" cy="1097280"/>
            </p:xfrm>
            <a:graphic>
              <a:graphicData uri="http://schemas.openxmlformats.org/drawingml/2006/table">
                <a:tbl>
                  <a:tblPr firstRow="1" bandRow="1">
                    <a:tableStyleId>{0E3FDE45-AF77-4B5C-9715-49D594BDF05E}</a:tableStyleId>
                  </a:tblPr>
                  <a:tblGrid>
                    <a:gridCol w="1195378">
                      <a:extLst>
                        <a:ext uri="{9D8B030D-6E8A-4147-A177-3AD203B41FA5}">
                          <a16:colId xmlns:a16="http://schemas.microsoft.com/office/drawing/2014/main" xmlns:a14="http://schemas.microsoft.com/office/drawing/2010/main" xmlns="" val="20000"/>
                        </a:ext>
                      </a:extLst>
                    </a:gridCol>
                    <a:gridCol w="978039">
                      <a:extLst>
                        <a:ext uri="{9D8B030D-6E8A-4147-A177-3AD203B41FA5}">
                          <a16:colId xmlns:a16="http://schemas.microsoft.com/office/drawing/2014/main" xmlns:a14="http://schemas.microsoft.com/office/drawing/2010/main" xmlns="" val="20001"/>
                        </a:ext>
                      </a:extLst>
                    </a:gridCol>
                    <a:gridCol w="1086709">
                      <a:extLst>
                        <a:ext uri="{9D8B030D-6E8A-4147-A177-3AD203B41FA5}">
                          <a16:colId xmlns:a16="http://schemas.microsoft.com/office/drawing/2014/main" xmlns:a14="http://schemas.microsoft.com/office/drawing/2010/main" xmlns="" val="20002"/>
                        </a:ext>
                      </a:extLst>
                    </a:gridCol>
                    <a:gridCol w="1126225">
                      <a:extLst>
                        <a:ext uri="{9D8B030D-6E8A-4147-A177-3AD203B41FA5}">
                          <a16:colId xmlns:a16="http://schemas.microsoft.com/office/drawing/2014/main" xmlns:a14="http://schemas.microsoft.com/office/drawing/2010/main" xmlns="" val="20003"/>
                        </a:ext>
                      </a:extLst>
                    </a:gridCol>
                    <a:gridCol w="1215138">
                      <a:extLst>
                        <a:ext uri="{9D8B030D-6E8A-4147-A177-3AD203B41FA5}">
                          <a16:colId xmlns:a16="http://schemas.microsoft.com/office/drawing/2014/main" xmlns:a14="http://schemas.microsoft.com/office/drawing/2010/main" xmlns="" val="20004"/>
                        </a:ext>
                      </a:extLst>
                    </a:gridCol>
                    <a:gridCol w="1225017">
                      <a:extLst>
                        <a:ext uri="{9D8B030D-6E8A-4147-A177-3AD203B41FA5}">
                          <a16:colId xmlns:a16="http://schemas.microsoft.com/office/drawing/2014/main" xmlns:a14="http://schemas.microsoft.com/office/drawing/2010/main" xmlns="" val="20005"/>
                        </a:ext>
                      </a:extLst>
                    </a:gridCol>
                    <a:gridCol w="1215138">
                      <a:extLst>
                        <a:ext uri="{9D8B030D-6E8A-4147-A177-3AD203B41FA5}">
                          <a16:colId xmlns:a16="http://schemas.microsoft.com/office/drawing/2014/main" xmlns:a14="http://schemas.microsoft.com/office/drawing/2010/main" xmlns="" val="20006"/>
                        </a:ext>
                      </a:extLst>
                    </a:gridCol>
                  </a:tblGrid>
                  <a:tr h="365760">
                    <a:tc>
                      <a:txBody>
                        <a:bodyPr/>
                        <a:lstStyle/>
                        <a:p>
                          <a:pPr algn="ctr"/>
                          <a:r>
                            <a:rPr lang="en-US" sz="1800" b="0" i="1" dirty="0"/>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dirty="0"/>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dirty="0"/>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dirty="0"/>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dirty="0"/>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dirty="0"/>
                            <a:t>570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a14="http://schemas.microsoft.com/office/drawing/2010/main" xmlns="" val="10000"/>
                      </a:ext>
                    </a:extLst>
                  </a:tr>
                  <a:tr h="36576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0">
                          <a:blip r:embed="rId8"/>
                          <a:stretch>
                            <a:fillRect l="-510" t="-106557" r="-574490" b="-124590"/>
                          </a:stretch>
                        </a:blipFill>
                      </a:tcPr>
                    </a:tc>
                    <a:tc>
                      <a:txBody>
                        <a:bodyPr/>
                        <a:lstStyle/>
                        <a:p>
                          <a:pPr algn="ctr"/>
                          <a:r>
                            <a:rPr lang="en-US" sz="1800" b="0" dirty="0"/>
                            <a:t>772.45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dirty="0"/>
                            <a:t>806.35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dirty="0"/>
                            <a:t>900.15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dirty="0"/>
                            <a:t>1082.14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dirty="0"/>
                            <a:t>1146.46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dirty="0"/>
                            <a:t>1200.78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a14="http://schemas.microsoft.com/office/drawing/2010/main" xmlns="" val="10001"/>
                      </a:ext>
                    </a:extLst>
                  </a:tr>
                  <a:tr h="36576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0">
                          <a:blip r:embed="rId8"/>
                          <a:stretch>
                            <a:fillRect l="-510" t="-210000" r="-574490" b="-26667"/>
                          </a:stretch>
                        </a:blipFill>
                      </a:tcPr>
                    </a:tc>
                    <a:tc>
                      <a:txBody>
                        <a:bodyPr/>
                        <a:lstStyle/>
                        <a:p>
                          <a:pPr algn="ctr"/>
                          <a:r>
                            <a:rPr lang="en-US" sz="1800" b="0" dirty="0"/>
                            <a:t>46.68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dirty="0"/>
                            <a:t>31.32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dirty="0"/>
                            <a:t>20.98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dirty="0"/>
                            <a:t>9.36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dirty="0"/>
                            <a:t>6.12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dirty="0"/>
                            <a:t>5.02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a14="http://schemas.microsoft.com/office/drawing/2010/main" xmlns="" val="10002"/>
                      </a:ext>
                    </a:extLst>
                  </a:tr>
                </a:tbl>
              </a:graphicData>
            </a:graphic>
          </p:graphicFrame>
        </mc:Fallback>
      </mc:AlternateContent>
      <p:sp>
        <p:nvSpPr>
          <p:cNvPr id="28" name="Rectangle 27"/>
          <p:cNvSpPr/>
          <p:nvPr/>
        </p:nvSpPr>
        <p:spPr>
          <a:xfrm>
            <a:off x="2304817" y="836369"/>
            <a:ext cx="6034217" cy="369332"/>
          </a:xfrm>
          <a:prstGeom prst="rect">
            <a:avLst/>
          </a:prstGeom>
        </p:spPr>
        <p:txBody>
          <a:bodyPr wrap="square">
            <a:spAutoFit/>
          </a:bodyPr>
          <a:lstStyle/>
          <a:p>
            <a:r>
              <a:rPr lang="en-HK" i="1" dirty="0">
                <a:solidFill>
                  <a:srgbClr val="000000"/>
                </a:solidFill>
                <a:latin typeface="Times New Roman" panose="02020603050405020304" pitchFamily="18" charset="0"/>
              </a:rPr>
              <a:t> The two objectives of six Pareto optimal paths. </a:t>
            </a:r>
            <a:endParaRPr lang="en-US" dirty="0"/>
          </a:p>
        </p:txBody>
      </p:sp>
    </p:spTree>
    <p:extLst>
      <p:ext uri="{BB962C8B-B14F-4D97-AF65-F5344CB8AC3E}">
        <p14:creationId xmlns:p14="http://schemas.microsoft.com/office/powerpoint/2010/main" val="28545564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4"/>
          <p:cNvSpPr txBox="1">
            <a:spLocks/>
          </p:cNvSpPr>
          <p:nvPr/>
        </p:nvSpPr>
        <p:spPr>
          <a:xfrm>
            <a:off x="344119" y="1176377"/>
            <a:ext cx="8659838" cy="1092012"/>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altLang="zh-CN" sz="2000" dirty="0">
                <a:latin typeface="Times New Roman" pitchFamily="18" charset="0"/>
                <a:cs typeface="Times New Roman" pitchFamily="18" charset="0"/>
              </a:rPr>
              <a:t>Weight 0</a:t>
            </a:r>
            <a:r>
              <a:rPr lang="en-US" sz="2000" dirty="0">
                <a:latin typeface="Times New Roman" pitchFamily="18" charset="0"/>
                <a:cs typeface="Times New Roman" pitchFamily="18" charset="0"/>
              </a:rPr>
              <a:t> ~ 2000 to obtain the Pareto front.</a:t>
            </a:r>
          </a:p>
          <a:p>
            <a:r>
              <a:rPr lang="en-HK" sz="2000" dirty="0">
                <a:latin typeface="Times New Roman" pitchFamily="18" charset="0"/>
                <a:cs typeface="Times New Roman" pitchFamily="18" charset="0"/>
              </a:rPr>
              <a:t>The cost saving of the OUM-based method relative to the Dijkstra’s algorithm reaches up to 6.0%. </a:t>
            </a:r>
            <a:r>
              <a:rPr lang="en-US" altLang="zh-CN" sz="2000" dirty="0">
                <a:latin typeface="Times New Roman" pitchFamily="18" charset="0"/>
                <a:cs typeface="Times New Roman" pitchFamily="18" charset="0"/>
              </a:rPr>
              <a:t>  </a:t>
            </a:r>
          </a:p>
          <a:p>
            <a:endParaRPr lang="en-US" sz="2000" dirty="0">
              <a:latin typeface="Times New Roman" pitchFamily="18" charset="0"/>
              <a:cs typeface="Times New Roman" pitchFamily="18" charset="0"/>
            </a:endParaRPr>
          </a:p>
        </p:txBody>
      </p:sp>
      <p:sp>
        <p:nvSpPr>
          <p:cNvPr id="19" name="Title 1"/>
          <p:cNvSpPr txBox="1">
            <a:spLocks/>
          </p:cNvSpPr>
          <p:nvPr/>
        </p:nvSpPr>
        <p:spPr>
          <a:xfrm>
            <a:off x="344119" y="217222"/>
            <a:ext cx="8507392" cy="720930"/>
          </a:xfrm>
          <a:prstGeom prst="rect">
            <a:avLst/>
          </a:prstGeom>
        </p:spPr>
        <p:txBody>
          <a:bodyPr/>
          <a:lstStyle>
            <a:lvl1pPr algn="ctr" defTabSz="914400" rtl="0" eaLnBrk="1" latinLnBrk="0" hangingPunct="1">
              <a:lnSpc>
                <a:spcPct val="90000"/>
              </a:lnSpc>
              <a:spcBef>
                <a:spcPct val="0"/>
              </a:spcBef>
              <a:buNone/>
              <a:defRPr sz="3600" b="1" kern="1200">
                <a:solidFill>
                  <a:srgbClr val="C00000"/>
                </a:solidFill>
                <a:effectLst>
                  <a:outerShdw blurRad="38100" dist="38100" dir="2700000" algn="tl">
                    <a:srgbClr val="000000">
                      <a:alpha val="43137"/>
                    </a:srgbClr>
                  </a:outerShdw>
                </a:effectLst>
                <a:latin typeface="+mj-lt"/>
                <a:ea typeface="+mj-ea"/>
                <a:cs typeface="+mj-cs"/>
              </a:defRPr>
            </a:lvl1pPr>
          </a:lstStyle>
          <a:p>
            <a:r>
              <a:rPr lang="en-US" altLang="zh-CN" dirty="0"/>
              <a:t>Numerical results</a:t>
            </a:r>
            <a:endParaRPr lang="en-US" dirty="0"/>
          </a:p>
        </p:txBody>
      </p:sp>
      <p:pic>
        <p:nvPicPr>
          <p:cNvPr id="4" name="Picture 3"/>
          <p:cNvPicPr>
            <a:picLocks noChangeAspect="1"/>
          </p:cNvPicPr>
          <p:nvPr/>
        </p:nvPicPr>
        <p:blipFill>
          <a:blip r:embed="rId3"/>
          <a:stretch>
            <a:fillRect/>
          </a:stretch>
        </p:blipFill>
        <p:spPr>
          <a:xfrm>
            <a:off x="1026221" y="2325761"/>
            <a:ext cx="7434470" cy="3881166"/>
          </a:xfrm>
          <a:prstGeom prst="rect">
            <a:avLst/>
          </a:prstGeom>
        </p:spPr>
      </p:pic>
      <p:sp>
        <p:nvSpPr>
          <p:cNvPr id="2" name="Slide Number Placeholder 1"/>
          <p:cNvSpPr>
            <a:spLocks noGrp="1"/>
          </p:cNvSpPr>
          <p:nvPr>
            <p:ph type="sldNum" sz="quarter" idx="12"/>
          </p:nvPr>
        </p:nvSpPr>
        <p:spPr/>
        <p:txBody>
          <a:bodyPr/>
          <a:lstStyle/>
          <a:p>
            <a:fld id="{F2040A06-A54A-4E73-863C-C49DEF3221D9}" type="slidenum">
              <a:rPr lang="en-HK" smtClean="0"/>
              <a:t>42</a:t>
            </a:fld>
            <a:endParaRPr lang="en-HK"/>
          </a:p>
        </p:txBody>
      </p:sp>
    </p:spTree>
    <p:extLst>
      <p:ext uri="{BB962C8B-B14F-4D97-AF65-F5344CB8AC3E}">
        <p14:creationId xmlns:p14="http://schemas.microsoft.com/office/powerpoint/2010/main" val="10187016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743" y="168536"/>
            <a:ext cx="8507392" cy="720930"/>
          </a:xfrm>
        </p:spPr>
        <p:txBody>
          <a:bodyPr/>
          <a:lstStyle/>
          <a:p>
            <a:r>
              <a:rPr lang="en-US" dirty="0"/>
              <a:t>Outline</a:t>
            </a:r>
          </a:p>
        </p:txBody>
      </p:sp>
      <p:sp>
        <p:nvSpPr>
          <p:cNvPr id="5" name="TextBox 4">
            <a:extLst>
              <a:ext uri="{FF2B5EF4-FFF2-40B4-BE49-F238E27FC236}">
                <a16:creationId xmlns="" xmlns:a16="http://schemas.microsoft.com/office/drawing/2014/main" id="{ABEE6DA3-7B0D-458D-88FC-AEBD5CBB3AF6}"/>
              </a:ext>
            </a:extLst>
          </p:cNvPr>
          <p:cNvSpPr txBox="1"/>
          <p:nvPr/>
        </p:nvSpPr>
        <p:spPr>
          <a:xfrm>
            <a:off x="322066" y="1655666"/>
            <a:ext cx="8476734" cy="3416320"/>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altLang="zh-TW" sz="2400" dirty="0">
                <a:latin typeface="Times New Roman" panose="02020603050405020304" pitchFamily="18" charset="0"/>
                <a:cs typeface="Times New Roman" panose="02020603050405020304" pitchFamily="18" charset="0"/>
              </a:rPr>
              <a:t>Background</a:t>
            </a:r>
          </a:p>
          <a:p>
            <a:pPr marL="342900" indent="-342900">
              <a:lnSpc>
                <a:spcPct val="150000"/>
              </a:lnSpc>
              <a:buFont typeface="Wingdings" panose="05000000000000000000" pitchFamily="2" charset="2"/>
              <a:buChar char="Ø"/>
            </a:pPr>
            <a:r>
              <a:rPr lang="en-HK" altLang="zh-TW" sz="2400" dirty="0">
                <a:latin typeface="Times New Roman" panose="02020603050405020304" pitchFamily="18" charset="0"/>
                <a:cs typeface="Times New Roman" panose="02020603050405020304" pitchFamily="18" charset="0"/>
              </a:rPr>
              <a:t>Optimal laying of a cable between two given nodes on the Earth’s surface</a:t>
            </a:r>
          </a:p>
          <a:p>
            <a:pPr marL="342900" indent="-342900">
              <a:lnSpc>
                <a:spcPct val="150000"/>
              </a:lnSpc>
              <a:buFont typeface="Wingdings" panose="05000000000000000000" pitchFamily="2" charset="2"/>
              <a:buChar char="Ø"/>
            </a:pPr>
            <a:r>
              <a:rPr lang="en-US" altLang="zh-TW" sz="2400" dirty="0">
                <a:latin typeface="Times New Roman" panose="02020603050405020304" pitchFamily="18" charset="0"/>
                <a:cs typeface="Times New Roman" panose="02020603050405020304" pitchFamily="18" charset="0"/>
              </a:rPr>
              <a:t>Terrain constrained path planning for long-haul cables</a:t>
            </a:r>
          </a:p>
          <a:p>
            <a:pPr marL="342900" indent="-342900">
              <a:lnSpc>
                <a:spcPct val="150000"/>
              </a:lnSpc>
              <a:buFont typeface="Wingdings" panose="05000000000000000000" pitchFamily="2" charset="2"/>
              <a:buChar char="Ø"/>
            </a:pPr>
            <a:r>
              <a:rPr lang="en-US" altLang="zh-TW" sz="2400" dirty="0">
                <a:solidFill>
                  <a:srgbClr val="FF0000"/>
                </a:solidFill>
                <a:latin typeface="Times New Roman" panose="02020603050405020304" pitchFamily="18" charset="0"/>
                <a:cs typeface="Times New Roman" panose="02020603050405020304" pitchFamily="18" charset="0"/>
              </a:rPr>
              <a:t>Submarine cable network extension</a:t>
            </a:r>
          </a:p>
          <a:p>
            <a:pPr marL="342900" indent="-342900">
              <a:lnSpc>
                <a:spcPct val="150000"/>
              </a:lnSpc>
              <a:buFont typeface="Wingdings" panose="05000000000000000000" pitchFamily="2" charset="2"/>
              <a:buChar char="Ø"/>
            </a:pPr>
            <a:r>
              <a:rPr lang="en-US" altLang="zh-TW" sz="2400" dirty="0">
                <a:latin typeface="Times New Roman" panose="02020603050405020304" pitchFamily="18" charset="0"/>
                <a:cs typeface="Times New Roman" panose="02020603050405020304" pitchFamily="18" charset="0"/>
              </a:rPr>
              <a:t>Conclusion</a:t>
            </a:r>
            <a:endParaRPr lang="zh-TW" altLang="en-US" sz="2400"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F2040A06-A54A-4E73-863C-C49DEF3221D9}" type="slidenum">
              <a:rPr lang="en-HK" smtClean="0"/>
              <a:t>43</a:t>
            </a:fld>
            <a:endParaRPr lang="en-HK"/>
          </a:p>
        </p:txBody>
      </p:sp>
    </p:spTree>
    <p:extLst>
      <p:ext uri="{BB962C8B-B14F-4D97-AF65-F5344CB8AC3E}">
        <p14:creationId xmlns:p14="http://schemas.microsoft.com/office/powerpoint/2010/main" val="1506495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040A06-A54A-4E73-863C-C49DEF3221D9}" type="slidenum">
              <a:rPr lang="en-HK" smtClean="0"/>
              <a:t>44</a:t>
            </a:fld>
            <a:endParaRPr lang="en-HK"/>
          </a:p>
        </p:txBody>
      </p:sp>
      <p:sp>
        <p:nvSpPr>
          <p:cNvPr id="6" name="Title 1"/>
          <p:cNvSpPr>
            <a:spLocks noGrp="1"/>
          </p:cNvSpPr>
          <p:nvPr>
            <p:ph type="title"/>
          </p:nvPr>
        </p:nvSpPr>
        <p:spPr>
          <a:xfrm>
            <a:off x="306738" y="221374"/>
            <a:ext cx="9112245" cy="720930"/>
          </a:xfrm>
        </p:spPr>
        <p:txBody>
          <a:bodyPr>
            <a:noAutofit/>
          </a:bodyPr>
          <a:lstStyle/>
          <a:p>
            <a:pPr algn="l"/>
            <a:r>
              <a:rPr lang="en-US" altLang="zh-CN" sz="2800" dirty="0"/>
              <a:t>How to lay a cable from a given site to an existing submarine cable system?</a:t>
            </a:r>
            <a:r>
              <a:rPr lang="en-HK" sz="2800" dirty="0">
                <a:solidFill>
                  <a:srgbClr val="FF0000"/>
                </a:solidFill>
                <a:latin typeface="Times New Roman" pitchFamily="18" charset="0"/>
                <a:cs typeface="Times New Roman" pitchFamily="18" charset="0"/>
              </a:rPr>
              <a:t/>
            </a:r>
            <a:br>
              <a:rPr lang="en-HK" sz="2800" dirty="0">
                <a:solidFill>
                  <a:srgbClr val="FF0000"/>
                </a:solidFill>
                <a:latin typeface="Times New Roman" pitchFamily="18" charset="0"/>
                <a:cs typeface="Times New Roman" pitchFamily="18" charset="0"/>
              </a:rPr>
            </a:br>
            <a:endParaRPr lang="en-US" sz="2800" dirty="0"/>
          </a:p>
        </p:txBody>
      </p:sp>
      <p:pic>
        <p:nvPicPr>
          <p:cNvPr id="8" name="Picture 7"/>
          <p:cNvPicPr>
            <a:picLocks noChangeAspect="1"/>
          </p:cNvPicPr>
          <p:nvPr/>
        </p:nvPicPr>
        <p:blipFill>
          <a:blip r:embed="rId2"/>
          <a:stretch>
            <a:fillRect/>
          </a:stretch>
        </p:blipFill>
        <p:spPr>
          <a:xfrm>
            <a:off x="2970000" y="3654458"/>
            <a:ext cx="5455823" cy="2242490"/>
          </a:xfrm>
          <a:prstGeom prst="rect">
            <a:avLst/>
          </a:prstGeom>
        </p:spPr>
      </p:pic>
      <p:sp>
        <p:nvSpPr>
          <p:cNvPr id="9" name="Rectangle 8"/>
          <p:cNvSpPr/>
          <p:nvPr/>
        </p:nvSpPr>
        <p:spPr>
          <a:xfrm>
            <a:off x="306738" y="1172905"/>
            <a:ext cx="8837262" cy="2400657"/>
          </a:xfrm>
          <a:prstGeom prst="rect">
            <a:avLst/>
          </a:prstGeom>
        </p:spPr>
        <p:txBody>
          <a:bodyPr wrap="square">
            <a:spAutoFit/>
          </a:bodyPr>
          <a:lstStyle/>
          <a:p>
            <a:pPr>
              <a:lnSpc>
                <a:spcPct val="150000"/>
              </a:lnSpc>
            </a:pPr>
            <a:r>
              <a:rPr lang="en-US" altLang="zh-CN" sz="2000" dirty="0">
                <a:latin typeface="Times New Roman" pitchFamily="18" charset="0"/>
                <a:cs typeface="Times New Roman" pitchFamily="18" charset="0"/>
              </a:rPr>
              <a:t>Two choices: </a:t>
            </a:r>
          </a:p>
          <a:p>
            <a:pPr>
              <a:lnSpc>
                <a:spcPct val="150000"/>
              </a:lnSpc>
            </a:pPr>
            <a:r>
              <a:rPr lang="en-US" altLang="zh-CN" sz="2000" dirty="0">
                <a:latin typeface="Times New Roman" pitchFamily="18" charset="0"/>
                <a:cs typeface="Times New Roman" pitchFamily="18" charset="0"/>
              </a:rPr>
              <a:t>(1) Cable landing station: </a:t>
            </a:r>
            <a:r>
              <a:rPr lang="en-US" sz="2000" dirty="0">
                <a:latin typeface="Times New Roman" pitchFamily="18" charset="0"/>
                <a:cs typeface="Times New Roman" pitchFamily="18" charset="0"/>
              </a:rPr>
              <a:t>an interface between </a:t>
            </a:r>
            <a:r>
              <a:rPr lang="en-HK" sz="2000" dirty="0">
                <a:latin typeface="Times New Roman" pitchFamily="18" charset="0"/>
                <a:cs typeface="Times New Roman" pitchFamily="18" charset="0"/>
              </a:rPr>
              <a:t>the submarine cable system and the overland terrestrial transmission </a:t>
            </a:r>
            <a:r>
              <a:rPr lang="en-US" sz="2000" dirty="0">
                <a:latin typeface="Times New Roman" pitchFamily="18" charset="0"/>
                <a:cs typeface="Times New Roman" pitchFamily="18" charset="0"/>
              </a:rPr>
              <a:t>system.</a:t>
            </a:r>
            <a:r>
              <a:rPr lang="en-US" altLang="zh-CN" sz="2000" dirty="0">
                <a:latin typeface="Times New Roman" pitchFamily="18" charset="0"/>
                <a:cs typeface="Times New Roman" pitchFamily="18" charset="0"/>
              </a:rPr>
              <a:t> </a:t>
            </a:r>
          </a:p>
          <a:p>
            <a:pPr>
              <a:lnSpc>
                <a:spcPct val="150000"/>
              </a:lnSpc>
            </a:pPr>
            <a:r>
              <a:rPr lang="en-US" altLang="zh-CN" sz="2000" dirty="0">
                <a:latin typeface="Times New Roman" pitchFamily="18" charset="0"/>
                <a:cs typeface="Times New Roman" pitchFamily="18" charset="0"/>
              </a:rPr>
              <a:t>(2) Branching unit: </a:t>
            </a:r>
            <a:r>
              <a:rPr lang="en-US" sz="2000" dirty="0">
                <a:latin typeface="Times New Roman" pitchFamily="18" charset="0"/>
                <a:cs typeface="Times New Roman" pitchFamily="18" charset="0"/>
              </a:rPr>
              <a:t>a device used for connecting cables that enables </a:t>
            </a:r>
            <a:r>
              <a:rPr lang="en-HK" sz="2000" dirty="0">
                <a:latin typeface="Times New Roman" pitchFamily="18" charset="0"/>
                <a:cs typeface="Times New Roman" pitchFamily="18" charset="0"/>
              </a:rPr>
              <a:t>splitting a cable to multiple destinations.</a:t>
            </a:r>
          </a:p>
        </p:txBody>
      </p:sp>
      <p:sp>
        <p:nvSpPr>
          <p:cNvPr id="10" name="Rectangle 9"/>
          <p:cNvSpPr/>
          <p:nvPr/>
        </p:nvSpPr>
        <p:spPr>
          <a:xfrm>
            <a:off x="1614195" y="5896948"/>
            <a:ext cx="7091266" cy="338554"/>
          </a:xfrm>
          <a:prstGeom prst="rect">
            <a:avLst/>
          </a:prstGeom>
        </p:spPr>
        <p:txBody>
          <a:bodyPr wrap="square">
            <a:spAutoFit/>
          </a:bodyPr>
          <a:lstStyle/>
          <a:p>
            <a:r>
              <a:rPr lang="en-HK" sz="1600" dirty="0">
                <a:latin typeface="NimbusRomNo9L-Regu"/>
              </a:rPr>
              <a:t>Asia Pacific Gateway (APG) submarine cable system (</a:t>
            </a:r>
            <a:r>
              <a:rPr lang="en-US" sz="1600" dirty="0"/>
              <a:t>http://www.nec.com</a:t>
            </a:r>
            <a:r>
              <a:rPr lang="en-HK" sz="1600" dirty="0">
                <a:latin typeface="NimbusRomNo9L-Regu"/>
              </a:rPr>
              <a:t>)</a:t>
            </a:r>
            <a:endParaRPr lang="en-US" sz="1600" dirty="0"/>
          </a:p>
        </p:txBody>
      </p:sp>
    </p:spTree>
    <p:extLst>
      <p:ext uri="{BB962C8B-B14F-4D97-AF65-F5344CB8AC3E}">
        <p14:creationId xmlns:p14="http://schemas.microsoft.com/office/powerpoint/2010/main" val="4421945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770" y="233264"/>
            <a:ext cx="8507392" cy="639137"/>
          </a:xfrm>
        </p:spPr>
        <p:txBody>
          <a:bodyPr/>
          <a:lstStyle/>
          <a:p>
            <a:r>
              <a:rPr lang="en-US" dirty="0"/>
              <a:t>Cost Model</a:t>
            </a:r>
          </a:p>
        </p:txBody>
      </p:sp>
      <p:sp>
        <p:nvSpPr>
          <p:cNvPr id="4" name="Slide Number Placeholder 3"/>
          <p:cNvSpPr>
            <a:spLocks noGrp="1"/>
          </p:cNvSpPr>
          <p:nvPr>
            <p:ph type="sldNum" sz="quarter" idx="12"/>
          </p:nvPr>
        </p:nvSpPr>
        <p:spPr/>
        <p:txBody>
          <a:bodyPr/>
          <a:lstStyle/>
          <a:p>
            <a:fld id="{F2040A06-A54A-4E73-863C-C49DEF3221D9}" type="slidenum">
              <a:rPr lang="en-HK" smtClean="0"/>
              <a:t>45</a:t>
            </a:fld>
            <a:endParaRPr lang="en-HK"/>
          </a:p>
        </p:txBody>
      </p:sp>
      <p:sp>
        <p:nvSpPr>
          <p:cNvPr id="5" name="Rectangle 4">
            <a:extLst>
              <a:ext uri="{FF2B5EF4-FFF2-40B4-BE49-F238E27FC236}">
                <a16:creationId xmlns="" xmlns:a16="http://schemas.microsoft.com/office/drawing/2014/main" id="{B0D3AF45-8193-4380-BCD1-D0E1DB94417F}"/>
              </a:ext>
            </a:extLst>
          </p:cNvPr>
          <p:cNvSpPr>
            <a:spLocks noChangeArrowheads="1"/>
          </p:cNvSpPr>
          <p:nvPr/>
        </p:nvSpPr>
        <p:spPr bwMode="auto">
          <a:xfrm>
            <a:off x="194770" y="772156"/>
            <a:ext cx="8839200" cy="280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57250" indent="-85725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marL="2684463" indent="-857250">
              <a:defRPr>
                <a:solidFill>
                  <a:schemeClr val="tx1"/>
                </a:solidFill>
                <a:latin typeface="Arial" panose="020B0604020202020204" pitchFamily="34" charset="0"/>
              </a:defRPr>
            </a:lvl5pPr>
            <a:lvl6pPr marL="3141663" indent="-857250" eaLnBrk="0" fontAlgn="base" hangingPunct="0">
              <a:spcBef>
                <a:spcPct val="0"/>
              </a:spcBef>
              <a:spcAft>
                <a:spcPct val="0"/>
              </a:spcAft>
              <a:defRPr>
                <a:solidFill>
                  <a:schemeClr val="tx1"/>
                </a:solidFill>
                <a:latin typeface="Arial" panose="020B0604020202020204" pitchFamily="34" charset="0"/>
              </a:defRPr>
            </a:lvl6pPr>
            <a:lvl7pPr marL="3598863" indent="-857250" eaLnBrk="0" fontAlgn="base" hangingPunct="0">
              <a:spcBef>
                <a:spcPct val="0"/>
              </a:spcBef>
              <a:spcAft>
                <a:spcPct val="0"/>
              </a:spcAft>
              <a:defRPr>
                <a:solidFill>
                  <a:schemeClr val="tx1"/>
                </a:solidFill>
                <a:latin typeface="Arial" panose="020B0604020202020204" pitchFamily="34" charset="0"/>
              </a:defRPr>
            </a:lvl7pPr>
            <a:lvl8pPr marL="4056063" indent="-857250" eaLnBrk="0" fontAlgn="base" hangingPunct="0">
              <a:spcBef>
                <a:spcPct val="0"/>
              </a:spcBef>
              <a:spcAft>
                <a:spcPct val="0"/>
              </a:spcAft>
              <a:defRPr>
                <a:solidFill>
                  <a:schemeClr val="tx1"/>
                </a:solidFill>
                <a:latin typeface="Arial" panose="020B0604020202020204" pitchFamily="34" charset="0"/>
              </a:defRPr>
            </a:lvl8pPr>
            <a:lvl9pPr marL="4513263" indent="-857250" eaLnBrk="0" fontAlgn="base" hangingPunct="0">
              <a:spcBef>
                <a:spcPct val="0"/>
              </a:spcBef>
              <a:spcAft>
                <a:spcPct val="0"/>
              </a:spcAft>
              <a:defRPr>
                <a:solidFill>
                  <a:schemeClr val="tx1"/>
                </a:solidFill>
                <a:latin typeface="Arial" panose="020B0604020202020204" pitchFamily="34" charset="0"/>
              </a:defRPr>
            </a:lvl9pPr>
          </a:lstStyle>
          <a:p>
            <a:pPr marL="342900" indent="-342900">
              <a:lnSpc>
                <a:spcPct val="150000"/>
              </a:lnSpc>
              <a:buFont typeface="Arial" panose="020B0604020202020204" pitchFamily="34" charset="0"/>
              <a:buChar char="•"/>
            </a:pPr>
            <a:r>
              <a:rPr lang="en-US" sz="2000" dirty="0">
                <a:latin typeface="Times New Roman" pitchFamily="18" charset="0"/>
                <a:cs typeface="Times New Roman" pitchFamily="18" charset="0"/>
              </a:rPr>
              <a:t>Life-cycle cost: </a:t>
            </a:r>
            <a:r>
              <a:rPr lang="en-HK" sz="2000" dirty="0">
                <a:latin typeface="Times New Roman" pitchFamily="18" charset="0"/>
                <a:cs typeface="Times New Roman" pitchFamily="18" charset="0"/>
              </a:rPr>
              <a:t>the total cost over entire life span of a cable and it includes cost induced by the risk and its potential adverse effect on users. It depends largely on various natural and human factors that are of concern to the submarine telecoms industry: </a:t>
            </a:r>
            <a:r>
              <a:rPr lang="en-HK" sz="2000" i="1" dirty="0">
                <a:solidFill>
                  <a:srgbClr val="FF0000"/>
                </a:solidFill>
                <a:latin typeface="Times New Roman" pitchFamily="18" charset="0"/>
                <a:cs typeface="Times New Roman" pitchFamily="18" charset="0"/>
              </a:rPr>
              <a:t>design considerations</a:t>
            </a:r>
            <a:r>
              <a:rPr lang="en-US" sz="2000" dirty="0">
                <a:latin typeface="Times New Roman" pitchFamily="18" charset="0"/>
                <a:cs typeface="Times New Roman" pitchFamily="18" charset="0"/>
              </a:rPr>
              <a:t>. </a:t>
            </a:r>
          </a:p>
          <a:p>
            <a:pPr marL="342900" indent="-342900">
              <a:lnSpc>
                <a:spcPct val="150000"/>
              </a:lnSpc>
              <a:buFont typeface="Arial" panose="020B0604020202020204" pitchFamily="34" charset="0"/>
              <a:buChar char="•"/>
            </a:pPr>
            <a:r>
              <a:rPr lang="en-HK" sz="2000" dirty="0">
                <a:latin typeface="Times New Roman" pitchFamily="18" charset="0"/>
                <a:cs typeface="Times New Roman" pitchFamily="18" charset="0"/>
              </a:rPr>
              <a:t>The life-cycle cost incurred in the construction, maintenance and repair of submarine cables is significant.</a:t>
            </a:r>
            <a:endParaRPr lang="en-US" sz="2000" dirty="0">
              <a:latin typeface="Times New Roman" pitchFamily="18" charset="0"/>
              <a:cs typeface="Times New Roman" pitchFamily="18" charset="0"/>
            </a:endParaRPr>
          </a:p>
        </p:txBody>
      </p:sp>
      <p:pic>
        <p:nvPicPr>
          <p:cNvPr id="9" name="图片 53">
            <a:extLst>
              <a:ext uri="{FF2B5EF4-FFF2-40B4-BE49-F238E27FC236}">
                <a16:creationId xmlns="" xmlns:a16="http://schemas.microsoft.com/office/drawing/2014/main" id="{CFD5AE43-3A67-4A85-84BF-CA8FA09584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9461" y="3499631"/>
            <a:ext cx="6222877" cy="2746321"/>
          </a:xfrm>
          <a:prstGeom prst="rect">
            <a:avLst/>
          </a:prstGeom>
        </p:spPr>
      </p:pic>
    </p:spTree>
    <p:extLst>
      <p:ext uri="{BB962C8B-B14F-4D97-AF65-F5344CB8AC3E}">
        <p14:creationId xmlns:p14="http://schemas.microsoft.com/office/powerpoint/2010/main" val="17427378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Model</a:t>
            </a:r>
          </a:p>
        </p:txBody>
      </p:sp>
      <p:sp>
        <p:nvSpPr>
          <p:cNvPr id="4" name="Slide Number Placeholder 3"/>
          <p:cNvSpPr>
            <a:spLocks noGrp="1"/>
          </p:cNvSpPr>
          <p:nvPr>
            <p:ph type="sldNum" sz="quarter" idx="12"/>
          </p:nvPr>
        </p:nvSpPr>
        <p:spPr/>
        <p:txBody>
          <a:bodyPr/>
          <a:lstStyle/>
          <a:p>
            <a:fld id="{F2040A06-A54A-4E73-863C-C49DEF3221D9}" type="slidenum">
              <a:rPr lang="en-HK" smtClean="0"/>
              <a:t>46</a:t>
            </a:fld>
            <a:endParaRPr lang="en-HK"/>
          </a:p>
        </p:txBody>
      </p:sp>
      <p:sp>
        <p:nvSpPr>
          <p:cNvPr id="6" name="Rectangle 5">
            <a:extLst>
              <a:ext uri="{FF2B5EF4-FFF2-40B4-BE49-F238E27FC236}">
                <a16:creationId xmlns="" xmlns:a16="http://schemas.microsoft.com/office/drawing/2014/main" id="{B0D3AF45-8193-4380-BCD1-D0E1DB94417F}"/>
              </a:ext>
            </a:extLst>
          </p:cNvPr>
          <p:cNvSpPr>
            <a:spLocks noChangeArrowheads="1"/>
          </p:cNvSpPr>
          <p:nvPr/>
        </p:nvSpPr>
        <p:spPr bwMode="auto">
          <a:xfrm>
            <a:off x="95407" y="990272"/>
            <a:ext cx="91746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57250" indent="-85725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marL="2684463" indent="-857250">
              <a:defRPr>
                <a:solidFill>
                  <a:schemeClr val="tx1"/>
                </a:solidFill>
                <a:latin typeface="Arial" panose="020B0604020202020204" pitchFamily="34" charset="0"/>
              </a:defRPr>
            </a:lvl5pPr>
            <a:lvl6pPr marL="3141663" indent="-857250" eaLnBrk="0" fontAlgn="base" hangingPunct="0">
              <a:spcBef>
                <a:spcPct val="0"/>
              </a:spcBef>
              <a:spcAft>
                <a:spcPct val="0"/>
              </a:spcAft>
              <a:defRPr>
                <a:solidFill>
                  <a:schemeClr val="tx1"/>
                </a:solidFill>
                <a:latin typeface="Arial" panose="020B0604020202020204" pitchFamily="34" charset="0"/>
              </a:defRPr>
            </a:lvl6pPr>
            <a:lvl7pPr marL="3598863" indent="-857250" eaLnBrk="0" fontAlgn="base" hangingPunct="0">
              <a:spcBef>
                <a:spcPct val="0"/>
              </a:spcBef>
              <a:spcAft>
                <a:spcPct val="0"/>
              </a:spcAft>
              <a:defRPr>
                <a:solidFill>
                  <a:schemeClr val="tx1"/>
                </a:solidFill>
                <a:latin typeface="Arial" panose="020B0604020202020204" pitchFamily="34" charset="0"/>
              </a:defRPr>
            </a:lvl7pPr>
            <a:lvl8pPr marL="4056063" indent="-857250" eaLnBrk="0" fontAlgn="base" hangingPunct="0">
              <a:spcBef>
                <a:spcPct val="0"/>
              </a:spcBef>
              <a:spcAft>
                <a:spcPct val="0"/>
              </a:spcAft>
              <a:defRPr>
                <a:solidFill>
                  <a:schemeClr val="tx1"/>
                </a:solidFill>
                <a:latin typeface="Arial" panose="020B0604020202020204" pitchFamily="34" charset="0"/>
              </a:defRPr>
            </a:lvl8pPr>
            <a:lvl9pPr marL="4513263" indent="-857250" eaLnBrk="0" fontAlgn="base" hangingPunct="0">
              <a:spcBef>
                <a:spcPct val="0"/>
              </a:spcBef>
              <a:spcAft>
                <a:spcPct val="0"/>
              </a:spcAft>
              <a:defRPr>
                <a:solidFill>
                  <a:schemeClr val="tx1"/>
                </a:solidFill>
                <a:latin typeface="Arial" panose="020B0604020202020204" pitchFamily="34" charset="0"/>
              </a:defRPr>
            </a:lvl9pPr>
          </a:lstStyle>
          <a:p>
            <a:pPr marL="342900" indent="-342900">
              <a:buFont typeface="Arial" panose="020B0604020202020204" pitchFamily="34" charset="0"/>
              <a:buChar char="•"/>
            </a:pPr>
            <a:r>
              <a:rPr lang="en-HK" sz="2000" dirty="0">
                <a:latin typeface="Times New Roman" pitchFamily="18" charset="0"/>
                <a:cs typeface="Times New Roman" pitchFamily="18" charset="0"/>
              </a:rPr>
              <a:t>A dollar cost is ascribed to each design consideration to evaluate its budget effects.</a:t>
            </a:r>
          </a:p>
        </p:txBody>
      </p:sp>
      <mc:AlternateContent xmlns:mc="http://schemas.openxmlformats.org/markup-compatibility/2006" xmlns:a14="http://schemas.microsoft.com/office/drawing/2010/main">
        <mc:Choice Requires="a14">
          <p:sp>
            <p:nvSpPr>
              <p:cNvPr id="7" name="Rectangle 6"/>
              <p:cNvSpPr/>
              <p:nvPr/>
            </p:nvSpPr>
            <p:spPr>
              <a:xfrm>
                <a:off x="3075145" y="1954949"/>
                <a:ext cx="2809487" cy="8392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000" b="0" i="1" smtClean="0">
                          <a:effectLst/>
                          <a:latin typeface="Cambria Math" panose="02040503050406030204" pitchFamily="18" charset="0"/>
                          <a:cs typeface="Arial" panose="020B0604020202020204" pitchFamily="34" charset="0"/>
                        </a:rPr>
                        <m:t>h</m:t>
                      </m:r>
                      <m:d>
                        <m:dPr>
                          <m:ctrlPr>
                            <a:rPr lang="en-US" altLang="zh-CN" sz="2000" i="1" smtClean="0">
                              <a:effectLst/>
                              <a:latin typeface="Cambria Math" panose="02040503050406030204" pitchFamily="18" charset="0"/>
                              <a:cs typeface="Arial" panose="020B0604020202020204" pitchFamily="34" charset="0"/>
                            </a:rPr>
                          </m:ctrlPr>
                        </m:dPr>
                        <m:e>
                          <m:r>
                            <a:rPr lang="en-US" altLang="zh-CN" sz="2000" b="0" i="1" smtClean="0">
                              <a:effectLst/>
                              <a:latin typeface="Cambria Math" panose="02040503050406030204" pitchFamily="18" charset="0"/>
                              <a:cs typeface="Arial" panose="020B0604020202020204" pitchFamily="34" charset="0"/>
                            </a:rPr>
                            <m:t>𝑋</m:t>
                          </m:r>
                        </m:e>
                      </m:d>
                      <m:r>
                        <a:rPr lang="en-US" altLang="zh-CN" sz="2000" b="0" i="1" smtClean="0">
                          <a:effectLst/>
                          <a:latin typeface="Cambria Math" panose="02040503050406030204" pitchFamily="18" charset="0"/>
                          <a:cs typeface="Arial" panose="020B0604020202020204" pitchFamily="34" charset="0"/>
                        </a:rPr>
                        <m:t>= </m:t>
                      </m:r>
                      <m:nary>
                        <m:naryPr>
                          <m:chr m:val="∑"/>
                          <m:supHide m:val="on"/>
                          <m:ctrlPr>
                            <a:rPr lang="en-US" altLang="zh-CN" sz="2000" i="1" smtClean="0">
                              <a:effectLst/>
                              <a:latin typeface="Cambria Math" panose="02040503050406030204" pitchFamily="18" charset="0"/>
                              <a:cs typeface="Arial" panose="020B0604020202020204" pitchFamily="34" charset="0"/>
                            </a:rPr>
                          </m:ctrlPr>
                        </m:naryPr>
                        <m:sub>
                          <m:r>
                            <m:rPr>
                              <m:brk m:alnAt="7"/>
                            </m:rPr>
                            <a:rPr lang="en-US" altLang="zh-CN" sz="2000" b="0" i="1" smtClean="0">
                              <a:effectLst/>
                              <a:latin typeface="Cambria Math" panose="02040503050406030204" pitchFamily="18" charset="0"/>
                              <a:cs typeface="Arial" panose="020B0604020202020204" pitchFamily="34" charset="0"/>
                            </a:rPr>
                            <m:t>𝑚</m:t>
                          </m:r>
                          <m:r>
                            <a:rPr lang="zh-CN" altLang="en-US" sz="2000" b="0" i="1" smtClean="0">
                              <a:effectLst/>
                              <a:latin typeface="Cambria Math" panose="02040503050406030204" pitchFamily="18" charset="0"/>
                              <a:cs typeface="Arial" panose="020B0604020202020204" pitchFamily="34" charset="0"/>
                            </a:rPr>
                            <m:t>𝜖</m:t>
                          </m:r>
                          <m:r>
                            <a:rPr lang="en-US" altLang="zh-CN" sz="2000" b="0" i="1" smtClean="0">
                              <a:effectLst/>
                              <a:latin typeface="Cambria Math" panose="02040503050406030204" pitchFamily="18" charset="0"/>
                              <a:cs typeface="Arial" panose="020B0604020202020204" pitchFamily="34" charset="0"/>
                            </a:rPr>
                            <m:t>𝑁</m:t>
                          </m:r>
                        </m:sub>
                        <m:sup/>
                        <m:e>
                          <m:sSub>
                            <m:sSubPr>
                              <m:ctrlPr>
                                <a:rPr lang="en-US" altLang="zh-CN" sz="2000" i="1" smtClean="0">
                                  <a:effectLst/>
                                  <a:latin typeface="Cambria Math" panose="02040503050406030204" pitchFamily="18" charset="0"/>
                                  <a:cs typeface="Arial" panose="020B0604020202020204" pitchFamily="34" charset="0"/>
                                </a:rPr>
                              </m:ctrlPr>
                            </m:sSubPr>
                            <m:e>
                              <m:r>
                                <a:rPr lang="en-US" altLang="zh-CN" sz="2000" b="0" i="1" smtClean="0">
                                  <a:effectLst/>
                                  <a:latin typeface="Cambria Math" panose="02040503050406030204" pitchFamily="18" charset="0"/>
                                  <a:cs typeface="Arial" panose="020B0604020202020204" pitchFamily="34" charset="0"/>
                                </a:rPr>
                                <m:t>𝑤</m:t>
                              </m:r>
                            </m:e>
                            <m:sub>
                              <m:r>
                                <a:rPr lang="en-US" altLang="zh-CN" sz="2000" b="0" i="1" smtClean="0">
                                  <a:effectLst/>
                                  <a:latin typeface="Cambria Math" panose="02040503050406030204" pitchFamily="18" charset="0"/>
                                  <a:cs typeface="Arial" panose="020B0604020202020204" pitchFamily="34" charset="0"/>
                                </a:rPr>
                                <m:t>𝑚</m:t>
                              </m:r>
                            </m:sub>
                          </m:sSub>
                          <m:sSub>
                            <m:sSubPr>
                              <m:ctrlPr>
                                <a:rPr lang="en-US" altLang="zh-CN" sz="2000" i="1" smtClean="0">
                                  <a:effectLst/>
                                  <a:latin typeface="Cambria Math" panose="02040503050406030204" pitchFamily="18" charset="0"/>
                                  <a:cs typeface="Arial" panose="020B0604020202020204" pitchFamily="34" charset="0"/>
                                </a:rPr>
                              </m:ctrlPr>
                            </m:sSubPr>
                            <m:e>
                              <m:r>
                                <a:rPr lang="en-US" altLang="zh-CN" sz="2000" b="0" i="1" smtClean="0">
                                  <a:effectLst/>
                                  <a:latin typeface="Cambria Math" panose="02040503050406030204" pitchFamily="18" charset="0"/>
                                  <a:cs typeface="Arial" panose="020B0604020202020204" pitchFamily="34" charset="0"/>
                                </a:rPr>
                                <m:t>h</m:t>
                              </m:r>
                            </m:e>
                            <m:sub>
                              <m:r>
                                <a:rPr lang="en-US" altLang="zh-CN" sz="2000" b="0" i="1" smtClean="0">
                                  <a:effectLst/>
                                  <a:latin typeface="Cambria Math" panose="02040503050406030204" pitchFamily="18" charset="0"/>
                                  <a:cs typeface="Arial" panose="020B0604020202020204" pitchFamily="34" charset="0"/>
                                </a:rPr>
                                <m:t>𝑚</m:t>
                              </m:r>
                            </m:sub>
                          </m:sSub>
                          <m:r>
                            <a:rPr lang="en-US" altLang="zh-CN" sz="2000" b="0" i="1" smtClean="0">
                              <a:effectLst/>
                              <a:latin typeface="Cambria Math" panose="02040503050406030204" pitchFamily="18" charset="0"/>
                              <a:cs typeface="Arial" panose="020B0604020202020204" pitchFamily="34" charset="0"/>
                            </a:rPr>
                            <m:t>(</m:t>
                          </m:r>
                          <m:r>
                            <a:rPr lang="en-US" altLang="zh-CN" sz="2000" b="0" i="1" smtClean="0">
                              <a:effectLst/>
                              <a:latin typeface="Cambria Math" panose="02040503050406030204" pitchFamily="18" charset="0"/>
                              <a:cs typeface="Arial" panose="020B0604020202020204" pitchFamily="34" charset="0"/>
                            </a:rPr>
                            <m:t>𝑋</m:t>
                          </m:r>
                          <m:r>
                            <a:rPr lang="en-US" altLang="zh-CN" sz="2000" b="0" i="1" smtClean="0">
                              <a:effectLst/>
                              <a:latin typeface="Cambria Math" panose="02040503050406030204" pitchFamily="18" charset="0"/>
                              <a:cs typeface="Arial" panose="020B0604020202020204" pitchFamily="34" charset="0"/>
                            </a:rPr>
                            <m:t>)</m:t>
                          </m:r>
                        </m:e>
                      </m:nary>
                      <m:r>
                        <a:rPr lang="en-US" altLang="zh-CN" sz="2000" b="0" i="1" smtClean="0">
                          <a:effectLst/>
                          <a:latin typeface="Cambria Math" panose="02040503050406030204" pitchFamily="18" charset="0"/>
                          <a:cs typeface="Arial" panose="020B0604020202020204" pitchFamily="34" charset="0"/>
                        </a:rPr>
                        <m:t>,</m:t>
                      </m:r>
                    </m:oMath>
                  </m:oMathPara>
                </a14:m>
                <a:endParaRPr lang="en-US" altLang="zh-CN" sz="5400" dirty="0">
                  <a:effectLst/>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075145" y="1954949"/>
                <a:ext cx="2809487" cy="839204"/>
              </a:xfrm>
              <a:prstGeom prst="rect">
                <a:avLst/>
              </a:prstGeom>
              <a:blipFill>
                <a:blip r:embed="rId2"/>
                <a:stretch>
                  <a:fillRect/>
                </a:stretch>
              </a:blipFill>
            </p:spPr>
            <p:txBody>
              <a:bodyPr/>
              <a:lstStyle/>
              <a:p>
                <a:r>
                  <a:rPr lang="zh-TW" altLang="en-US">
                    <a:noFill/>
                  </a:rPr>
                  <a:t> </a:t>
                </a:r>
              </a:p>
            </p:txBody>
          </p:sp>
        </mc:Fallback>
      </mc:AlternateContent>
      <p:sp>
        <p:nvSpPr>
          <p:cNvPr id="9" name="Rectangle 8"/>
          <p:cNvSpPr/>
          <p:nvPr/>
        </p:nvSpPr>
        <p:spPr>
          <a:xfrm>
            <a:off x="95407" y="1445838"/>
            <a:ext cx="8673296" cy="400110"/>
          </a:xfrm>
          <a:prstGeom prst="rect">
            <a:avLst/>
          </a:prstGeom>
        </p:spPr>
        <p:txBody>
          <a:bodyPr wrap="square">
            <a:spAutoFit/>
          </a:bodyPr>
          <a:lstStyle/>
          <a:p>
            <a:pPr marL="342900" indent="-342900">
              <a:buFont typeface="Arial" panose="020B0604020202020204" pitchFamily="34" charset="0"/>
              <a:buChar char="•"/>
            </a:pPr>
            <a:r>
              <a:rPr lang="en-HK" sz="2000" dirty="0">
                <a:latin typeface="Times New Roman" pitchFamily="18" charset="0"/>
                <a:cs typeface="Times New Roman" pitchFamily="18" charset="0"/>
              </a:rPr>
              <a:t>The life-cycle cost of a cable at location </a:t>
            </a:r>
            <a:r>
              <a:rPr lang="en-HK" sz="2000" i="1" dirty="0">
                <a:latin typeface="Times New Roman" pitchFamily="18" charset="0"/>
                <a:cs typeface="Times New Roman" pitchFamily="18" charset="0"/>
              </a:rPr>
              <a:t>X</a:t>
            </a:r>
            <a:r>
              <a:rPr lang="en-HK" sz="2000" dirty="0">
                <a:latin typeface="Times New Roman" pitchFamily="18" charset="0"/>
                <a:cs typeface="Times New Roman" pitchFamily="18" charset="0"/>
              </a:rPr>
              <a:t>:</a:t>
            </a:r>
            <a:endParaRPr lang="en-US" sz="20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0" name="Rectangle 9"/>
              <p:cNvSpPr/>
              <p:nvPr/>
            </p:nvSpPr>
            <p:spPr>
              <a:xfrm>
                <a:off x="990534" y="2783395"/>
                <a:ext cx="7547180" cy="1477328"/>
              </a:xfrm>
              <a:prstGeom prst="rect">
                <a:avLst/>
              </a:prstGeom>
            </p:spPr>
            <p:txBody>
              <a:bodyPr wrap="square">
                <a:spAutoFit/>
              </a:bodyPr>
              <a:lstStyle/>
              <a:p>
                <a:pPr>
                  <a:lnSpc>
                    <a:spcPct val="150000"/>
                  </a:lnSpc>
                </a:pPr>
                <a:r>
                  <a:rPr lang="en-HK" sz="2000" dirty="0">
                    <a:latin typeface="Times New Roman" pitchFamily="18" charset="0"/>
                    <a:cs typeface="Times New Roman" pitchFamily="18" charset="0"/>
                  </a:rPr>
                  <a:t>where </a:t>
                </a:r>
                <a:r>
                  <a:rPr lang="en-HK" sz="2000" i="1" dirty="0">
                    <a:latin typeface="Times New Roman" pitchFamily="18" charset="0"/>
                    <a:cs typeface="Times New Roman" pitchFamily="18" charset="0"/>
                  </a:rPr>
                  <a:t>N</a:t>
                </a:r>
                <a:r>
                  <a:rPr lang="en-HK" sz="2000" dirty="0">
                    <a:latin typeface="Times New Roman" pitchFamily="18" charset="0"/>
                    <a:cs typeface="Times New Roman" pitchFamily="18" charset="0"/>
                  </a:rPr>
                  <a:t> denotes the indexed set of the considered design considerations, </a:t>
                </a:r>
                <a14:m>
                  <m:oMath xmlns:m="http://schemas.openxmlformats.org/officeDocument/2006/math">
                    <m:sSub>
                      <m:sSubPr>
                        <m:ctrlPr>
                          <a:rPr lang="en-US" altLang="zh-CN" sz="2000" i="1">
                            <a:latin typeface="Cambria Math" panose="02040503050406030204" pitchFamily="18" charset="0"/>
                            <a:cs typeface="Arial" panose="020B0604020202020204" pitchFamily="34" charset="0"/>
                          </a:rPr>
                        </m:ctrlPr>
                      </m:sSubPr>
                      <m:e>
                        <m:r>
                          <a:rPr lang="en-US" altLang="zh-CN" sz="2000" i="1">
                            <a:latin typeface="Cambria Math" panose="02040503050406030204" pitchFamily="18" charset="0"/>
                            <a:cs typeface="Arial" panose="020B0604020202020204" pitchFamily="34" charset="0"/>
                          </a:rPr>
                          <m:t>𝑤</m:t>
                        </m:r>
                      </m:e>
                      <m:sub>
                        <m:r>
                          <a:rPr lang="en-US" altLang="zh-CN" sz="2000" i="1">
                            <a:latin typeface="Cambria Math" panose="02040503050406030204" pitchFamily="18" charset="0"/>
                            <a:cs typeface="Arial" panose="020B0604020202020204" pitchFamily="34" charset="0"/>
                          </a:rPr>
                          <m:t>𝑚</m:t>
                        </m:r>
                      </m:sub>
                    </m:sSub>
                  </m:oMath>
                </a14:m>
                <a:r>
                  <a:rPr lang="en-US" sz="2000" dirty="0">
                    <a:latin typeface="Times New Roman" pitchFamily="18" charset="0"/>
                    <a:cs typeface="Times New Roman" pitchFamily="18" charset="0"/>
                  </a:rPr>
                  <a:t> </a:t>
                </a:r>
                <a:r>
                  <a:rPr lang="en-HK" sz="2000" dirty="0">
                    <a:latin typeface="Times New Roman" pitchFamily="18" charset="0"/>
                    <a:cs typeface="Times New Roman" pitchFamily="18" charset="0"/>
                  </a:rPr>
                  <a:t>represents the weight value specified for the </a:t>
                </a:r>
                <a:r>
                  <a:rPr lang="en-HK" sz="2000" i="1" dirty="0" err="1">
                    <a:latin typeface="Times New Roman" pitchFamily="18" charset="0"/>
                    <a:cs typeface="Times New Roman" pitchFamily="18" charset="0"/>
                  </a:rPr>
                  <a:t>m</a:t>
                </a:r>
                <a:r>
                  <a:rPr lang="en-HK" sz="2000" i="1" baseline="30000" dirty="0" err="1">
                    <a:latin typeface="Times New Roman" pitchFamily="18" charset="0"/>
                    <a:cs typeface="Times New Roman" pitchFamily="18" charset="0"/>
                  </a:rPr>
                  <a:t>th</a:t>
                </a:r>
                <a:r>
                  <a:rPr lang="en-HK" sz="2000" dirty="0">
                    <a:latin typeface="Times New Roman" pitchFamily="18" charset="0"/>
                    <a:cs typeface="Times New Roman" pitchFamily="18" charset="0"/>
                  </a:rPr>
                  <a:t> cost item </a:t>
                </a:r>
                <a14:m>
                  <m:oMath xmlns:m="http://schemas.openxmlformats.org/officeDocument/2006/math">
                    <m:sSub>
                      <m:sSubPr>
                        <m:ctrlPr>
                          <a:rPr lang="en-US" altLang="zh-CN" sz="2000" i="1">
                            <a:latin typeface="Cambria Math" panose="02040503050406030204" pitchFamily="18" charset="0"/>
                            <a:cs typeface="Arial" panose="020B0604020202020204" pitchFamily="34" charset="0"/>
                          </a:rPr>
                        </m:ctrlPr>
                      </m:sSubPr>
                      <m:e>
                        <m:r>
                          <a:rPr lang="en-US" altLang="zh-CN" sz="2000" i="1">
                            <a:latin typeface="Cambria Math" panose="02040503050406030204" pitchFamily="18" charset="0"/>
                            <a:cs typeface="Arial" panose="020B0604020202020204" pitchFamily="34" charset="0"/>
                          </a:rPr>
                          <m:t>h</m:t>
                        </m:r>
                      </m:e>
                      <m:sub>
                        <m:r>
                          <a:rPr lang="en-US" altLang="zh-CN" sz="2000" i="1">
                            <a:latin typeface="Cambria Math" panose="02040503050406030204" pitchFamily="18" charset="0"/>
                            <a:cs typeface="Arial" panose="020B0604020202020204" pitchFamily="34" charset="0"/>
                          </a:rPr>
                          <m:t>𝑚</m:t>
                        </m:r>
                      </m:sub>
                    </m:sSub>
                    <m:r>
                      <a:rPr lang="en-US" altLang="zh-CN" sz="2000" i="1">
                        <a:latin typeface="Cambria Math" panose="02040503050406030204" pitchFamily="18" charset="0"/>
                        <a:cs typeface="Arial" panose="020B0604020202020204" pitchFamily="34" charset="0"/>
                      </a:rPr>
                      <m:t>(</m:t>
                    </m:r>
                    <m:r>
                      <a:rPr lang="en-US" altLang="zh-CN" sz="2000" i="1">
                        <a:latin typeface="Cambria Math" panose="02040503050406030204" pitchFamily="18" charset="0"/>
                        <a:cs typeface="Arial" panose="020B0604020202020204" pitchFamily="34" charset="0"/>
                      </a:rPr>
                      <m:t>𝑋</m:t>
                    </m:r>
                    <m:r>
                      <a:rPr lang="en-US" altLang="zh-CN" sz="2000" i="1">
                        <a:latin typeface="Cambria Math" panose="02040503050406030204" pitchFamily="18" charset="0"/>
                        <a:cs typeface="Arial" panose="020B0604020202020204" pitchFamily="34" charset="0"/>
                      </a:rPr>
                      <m:t>)</m:t>
                    </m:r>
                  </m:oMath>
                </a14:m>
                <a:r>
                  <a:rPr lang="en-HK" sz="2000" dirty="0">
                    <a:latin typeface="Times New Roman" pitchFamily="18" charset="0"/>
                    <a:cs typeface="Times New Roman" pitchFamily="18" charset="0"/>
                  </a:rPr>
                  <a:t> attributed to the </a:t>
                </a:r>
                <a:r>
                  <a:rPr lang="en-HK" sz="2000" i="1" dirty="0" err="1">
                    <a:latin typeface="Times New Roman" pitchFamily="18" charset="0"/>
                    <a:cs typeface="Times New Roman" pitchFamily="18" charset="0"/>
                  </a:rPr>
                  <a:t>m</a:t>
                </a:r>
                <a:r>
                  <a:rPr lang="en-HK" sz="2000" i="1" baseline="30000" dirty="0" err="1">
                    <a:latin typeface="Times New Roman" pitchFamily="18" charset="0"/>
                    <a:cs typeface="Times New Roman" pitchFamily="18" charset="0"/>
                  </a:rPr>
                  <a:t>th</a:t>
                </a:r>
                <a:r>
                  <a:rPr lang="en-HK" sz="2000" dirty="0">
                    <a:latin typeface="Times New Roman" pitchFamily="18" charset="0"/>
                    <a:cs typeface="Times New Roman" pitchFamily="18" charset="0"/>
                  </a:rPr>
                  <a:t> design consideration. </a:t>
                </a:r>
                <a:endParaRPr lang="en-US" sz="2000" dirty="0">
                  <a:latin typeface="Times New Roman" pitchFamily="18" charset="0"/>
                  <a:cs typeface="Times New Roman"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990534" y="2783395"/>
                <a:ext cx="7547180" cy="1477328"/>
              </a:xfrm>
              <a:prstGeom prst="rect">
                <a:avLst/>
              </a:prstGeom>
              <a:blipFill>
                <a:blip r:embed="rId3"/>
                <a:stretch>
                  <a:fillRect l="-807" r="-1372" b="-289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2977729" y="5110685"/>
                <a:ext cx="3409971" cy="524054"/>
              </a:xfrm>
              <a:prstGeom prst="rect">
                <a:avLst/>
              </a:prstGeom>
            </p:spPr>
            <p:txBody>
              <a:bodyPr wrap="none">
                <a:spAutoFit/>
              </a:bodyPr>
              <a:lstStyle/>
              <a:p>
                <a:pPr algn="ctr"/>
                <a14:m>
                  <m:oMath xmlns:m="http://schemas.openxmlformats.org/officeDocument/2006/math">
                    <m:r>
                      <a:rPr lang="en-US" altLang="zh-CN" sz="2000" i="1" smtClean="0">
                        <a:latin typeface="Cambria Math" panose="02040503050406030204" pitchFamily="18" charset="0"/>
                        <a:ea typeface="Cambria Math" panose="02040503050406030204" pitchFamily="18" charset="0"/>
                        <a:cs typeface="Times New Roman" pitchFamily="18" charset="0"/>
                      </a:rPr>
                      <m:t>ℍ</m:t>
                    </m:r>
                    <m:d>
                      <m:dPr>
                        <m:ctrlPr>
                          <a:rPr lang="en-US" altLang="zh-CN" sz="2000" i="1">
                            <a:latin typeface="Cambria Math" panose="02040503050406030204" pitchFamily="18" charset="0"/>
                            <a:ea typeface="Cambria Math" panose="02040503050406030204" pitchFamily="18" charset="0"/>
                            <a:cs typeface="Times New Roman" pitchFamily="18" charset="0"/>
                          </a:rPr>
                        </m:ctrlPr>
                      </m:dPr>
                      <m:e>
                        <m:r>
                          <m:rPr>
                            <m:nor/>
                          </m:rPr>
                          <a:rPr lang="el-GR" sz="2000" i="1" dirty="0">
                            <a:latin typeface="Times New Roman" pitchFamily="18" charset="0"/>
                            <a:cs typeface="Times New Roman" pitchFamily="18" charset="0"/>
                          </a:rPr>
                          <m:t>γ</m:t>
                        </m:r>
                      </m:e>
                    </m:d>
                    <m:r>
                      <a:rPr lang="en-US" altLang="zh-CN" sz="2000" b="0" i="0" smtClean="0">
                        <a:latin typeface="Cambria Math" panose="02040503050406030204" pitchFamily="18" charset="0"/>
                        <a:ea typeface="Cambria Math" panose="02040503050406030204" pitchFamily="18" charset="0"/>
                        <a:cs typeface="Times New Roman" pitchFamily="18" charset="0"/>
                      </a:rPr>
                      <m:t>=</m:t>
                    </m:r>
                    <m:nary>
                      <m:naryPr>
                        <m:ctrlPr>
                          <a:rPr lang="en-US" altLang="zh-CN" sz="2000" b="0" i="1" smtClean="0">
                            <a:latin typeface="Cambria Math" panose="02040503050406030204" pitchFamily="18" charset="0"/>
                            <a:ea typeface="Cambria Math" panose="02040503050406030204" pitchFamily="18" charset="0"/>
                            <a:cs typeface="Times New Roman" pitchFamily="18" charset="0"/>
                          </a:rPr>
                        </m:ctrlPr>
                      </m:naryPr>
                      <m:sub>
                        <m:r>
                          <m:rPr>
                            <m:brk m:alnAt="23"/>
                          </m:rPr>
                          <a:rPr lang="en-US" altLang="zh-CN" sz="2000" b="0" i="1" smtClean="0">
                            <a:latin typeface="Cambria Math" panose="02040503050406030204" pitchFamily="18" charset="0"/>
                            <a:ea typeface="Cambria Math" panose="02040503050406030204" pitchFamily="18" charset="0"/>
                            <a:cs typeface="Times New Roman" pitchFamily="18" charset="0"/>
                          </a:rPr>
                          <m:t>0</m:t>
                        </m:r>
                      </m:sub>
                      <m:sup>
                        <m:r>
                          <a:rPr lang="en-US" altLang="zh-CN" sz="2000" b="0" i="1" smtClean="0">
                            <a:latin typeface="Cambria Math" panose="02040503050406030204" pitchFamily="18" charset="0"/>
                            <a:ea typeface="Cambria Math" panose="02040503050406030204" pitchFamily="18" charset="0"/>
                            <a:cs typeface="Times New Roman" pitchFamily="18" charset="0"/>
                          </a:rPr>
                          <m:t>𝑙</m:t>
                        </m:r>
                        <m:r>
                          <a:rPr lang="en-US" altLang="zh-CN" sz="2000" b="0" i="1" smtClean="0">
                            <a:latin typeface="Cambria Math" panose="02040503050406030204" pitchFamily="18" charset="0"/>
                            <a:ea typeface="Cambria Math" panose="02040503050406030204" pitchFamily="18" charset="0"/>
                            <a:cs typeface="Times New Roman" pitchFamily="18" charset="0"/>
                          </a:rPr>
                          <m:t>(</m:t>
                        </m:r>
                        <m:r>
                          <m:rPr>
                            <m:nor/>
                          </m:rPr>
                          <a:rPr lang="el-GR" sz="2000" i="1" dirty="0">
                            <a:latin typeface="Times New Roman" pitchFamily="18" charset="0"/>
                            <a:cs typeface="Times New Roman" pitchFamily="18" charset="0"/>
                          </a:rPr>
                          <m:t>γ</m:t>
                        </m:r>
                        <m:r>
                          <a:rPr lang="en-US" altLang="zh-CN" sz="2000" b="0" i="1" smtClean="0">
                            <a:latin typeface="Cambria Math" panose="02040503050406030204" pitchFamily="18" charset="0"/>
                            <a:ea typeface="Cambria Math" panose="02040503050406030204" pitchFamily="18" charset="0"/>
                            <a:cs typeface="Times New Roman" pitchFamily="18" charset="0"/>
                          </a:rPr>
                          <m:t>)</m:t>
                        </m:r>
                      </m:sup>
                      <m:e>
                        <m:r>
                          <a:rPr lang="en-US" altLang="zh-CN" sz="2000" b="0" i="1" smtClean="0">
                            <a:latin typeface="Cambria Math" panose="02040503050406030204" pitchFamily="18" charset="0"/>
                            <a:ea typeface="Cambria Math" panose="02040503050406030204" pitchFamily="18" charset="0"/>
                            <a:cs typeface="Times New Roman" pitchFamily="18" charset="0"/>
                          </a:rPr>
                          <m:t>h</m:t>
                        </m:r>
                        <m:d>
                          <m:dPr>
                            <m:ctrlPr>
                              <a:rPr lang="en-US" altLang="zh-CN" sz="2000" b="0" i="1" smtClean="0">
                                <a:latin typeface="Cambria Math" panose="02040503050406030204" pitchFamily="18" charset="0"/>
                                <a:ea typeface="Cambria Math" panose="02040503050406030204" pitchFamily="18" charset="0"/>
                                <a:cs typeface="Times New Roman" pitchFamily="18" charset="0"/>
                              </a:rPr>
                            </m:ctrlPr>
                          </m:dPr>
                          <m:e>
                            <m:r>
                              <m:rPr>
                                <m:nor/>
                              </m:rPr>
                              <a:rPr lang="en-US" sz="2000" b="0" i="1" dirty="0" smtClean="0">
                                <a:latin typeface="Times New Roman" pitchFamily="18" charset="0"/>
                                <a:cs typeface="Times New Roman" pitchFamily="18" charset="0"/>
                              </a:rPr>
                              <m:t>X</m:t>
                            </m:r>
                            <m:d>
                              <m:dPr>
                                <m:ctrlPr>
                                  <a:rPr lang="en-US" altLang="zh-CN" sz="2000" b="0" i="1" smtClean="0">
                                    <a:latin typeface="Cambria Math" panose="02040503050406030204" pitchFamily="18" charset="0"/>
                                    <a:ea typeface="Cambria Math" panose="02040503050406030204" pitchFamily="18" charset="0"/>
                                    <a:cs typeface="Times New Roman" pitchFamily="18" charset="0"/>
                                  </a:rPr>
                                </m:ctrlPr>
                              </m:dPr>
                              <m:e>
                                <m:r>
                                  <a:rPr lang="en-US" altLang="zh-CN" sz="2000" b="0" i="1" smtClean="0">
                                    <a:latin typeface="Cambria Math" panose="02040503050406030204" pitchFamily="18" charset="0"/>
                                    <a:ea typeface="Cambria Math" panose="02040503050406030204" pitchFamily="18" charset="0"/>
                                    <a:cs typeface="Times New Roman" pitchFamily="18" charset="0"/>
                                  </a:rPr>
                                  <m:t>𝑠</m:t>
                                </m:r>
                              </m:e>
                            </m:d>
                          </m:e>
                        </m:d>
                        <m:r>
                          <a:rPr lang="en-US" altLang="zh-CN" sz="2000" b="0" i="1" smtClean="0">
                            <a:latin typeface="Cambria Math" panose="02040503050406030204" pitchFamily="18" charset="0"/>
                            <a:ea typeface="Cambria Math" panose="02040503050406030204" pitchFamily="18" charset="0"/>
                            <a:cs typeface="Times New Roman" pitchFamily="18" charset="0"/>
                          </a:rPr>
                          <m:t>𝑑𝑠</m:t>
                        </m:r>
                      </m:e>
                    </m:nary>
                  </m:oMath>
                </a14:m>
                <a:r>
                  <a:rPr lang="en-US" sz="2000" dirty="0">
                    <a:latin typeface="Times New Roman" pitchFamily="18" charset="0"/>
                    <a:cs typeface="Times New Roman" pitchFamily="18" charset="0"/>
                  </a:rPr>
                  <a:t>.          </a:t>
                </a:r>
              </a:p>
            </p:txBody>
          </p:sp>
        </mc:Choice>
        <mc:Fallback xmlns="">
          <p:sp>
            <p:nvSpPr>
              <p:cNvPr id="11" name="Rectangle 10"/>
              <p:cNvSpPr>
                <a:spLocks noRot="1" noChangeAspect="1" noMove="1" noResize="1" noEditPoints="1" noAdjustHandles="1" noChangeArrowheads="1" noChangeShapeType="1" noTextEdit="1"/>
              </p:cNvSpPr>
              <p:nvPr/>
            </p:nvSpPr>
            <p:spPr>
              <a:xfrm>
                <a:off x="2977729" y="5110685"/>
                <a:ext cx="3409971" cy="524054"/>
              </a:xfrm>
              <a:prstGeom prst="rect">
                <a:avLst/>
              </a:prstGeom>
              <a:blipFill rotWithShape="0">
                <a:blip r:embed="rId4"/>
                <a:stretch>
                  <a:fillRect b="-11628"/>
                </a:stretch>
              </a:blipFill>
            </p:spPr>
            <p:txBody>
              <a:bodyPr/>
              <a:lstStyle/>
              <a:p>
                <a:r>
                  <a:rPr lang="en-US">
                    <a:noFill/>
                  </a:rPr>
                  <a:t> </a:t>
                </a:r>
              </a:p>
            </p:txBody>
          </p:sp>
        </mc:Fallback>
      </mc:AlternateContent>
      <p:sp>
        <p:nvSpPr>
          <p:cNvPr id="13" name="Rectangle 12"/>
          <p:cNvSpPr/>
          <p:nvPr/>
        </p:nvSpPr>
        <p:spPr>
          <a:xfrm>
            <a:off x="95407" y="4380902"/>
            <a:ext cx="8673296" cy="400110"/>
          </a:xfrm>
          <a:prstGeom prst="rect">
            <a:avLst/>
          </a:prstGeom>
        </p:spPr>
        <p:txBody>
          <a:bodyPr wrap="square">
            <a:spAutoFit/>
          </a:bodyPr>
          <a:lstStyle/>
          <a:p>
            <a:pPr marL="342900" indent="-342900">
              <a:buFont typeface="Arial" panose="020B0604020202020204" pitchFamily="34" charset="0"/>
              <a:buChar char="•"/>
            </a:pPr>
            <a:r>
              <a:rPr lang="en-HK" sz="2000" dirty="0">
                <a:latin typeface="Times New Roman" pitchFamily="18" charset="0"/>
                <a:cs typeface="Times New Roman" pitchFamily="18" charset="0"/>
              </a:rPr>
              <a:t>The total life-cycle cost:</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8891262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758985" y="-62921"/>
            <a:ext cx="7686323" cy="1143000"/>
          </a:xfrm>
        </p:spPr>
        <p:txBody>
          <a:bodyPr>
            <a:normAutofit/>
          </a:bodyPr>
          <a:lstStyle/>
          <a:p>
            <a:r>
              <a:rPr lang="en-US" altLang="zh-TW" dirty="0">
                <a:latin typeface="Times New Roman" pitchFamily="18" charset="0"/>
                <a:cs typeface="Times New Roman" pitchFamily="18" charset="0"/>
              </a:rPr>
              <a:t>Problem formulation and solutions</a:t>
            </a:r>
          </a:p>
        </p:txBody>
      </p:sp>
      <p:sp>
        <p:nvSpPr>
          <p:cNvPr id="2" name="TextBox 1"/>
          <p:cNvSpPr txBox="1"/>
          <p:nvPr/>
        </p:nvSpPr>
        <p:spPr>
          <a:xfrm>
            <a:off x="7490876" y="1207786"/>
            <a:ext cx="1523174" cy="400110"/>
          </a:xfrm>
          <a:prstGeom prst="rect">
            <a:avLst/>
          </a:prstGeom>
          <a:noFill/>
        </p:spPr>
        <p:txBody>
          <a:bodyPr wrap="none" rtlCol="0">
            <a:spAutoFit/>
          </a:bodyPr>
          <a:lstStyle/>
          <a:p>
            <a:r>
              <a:rPr lang="en-US" sz="2000" dirty="0"/>
              <a:t>(Problem 5)</a:t>
            </a:r>
          </a:p>
        </p:txBody>
      </p:sp>
      <mc:AlternateContent xmlns:mc="http://schemas.openxmlformats.org/markup-compatibility/2006" xmlns:a14="http://schemas.microsoft.com/office/drawing/2010/main">
        <mc:Choice Requires="a14">
          <p:sp>
            <p:nvSpPr>
              <p:cNvPr id="11" name="TextBox 10"/>
              <p:cNvSpPr txBox="1"/>
              <p:nvPr/>
            </p:nvSpPr>
            <p:spPr>
              <a:xfrm>
                <a:off x="1232834" y="1124209"/>
                <a:ext cx="6079137" cy="1439112"/>
              </a:xfrm>
              <a:prstGeom prst="rect">
                <a:avLst/>
              </a:prstGeom>
              <a:noFill/>
            </p:spPr>
            <p:txBody>
              <a:bodyPr wrap="square" lIns="0" tIns="0" rIns="0" bIns="0" rtlCol="0">
                <a:spAutoFit/>
              </a:bodyPr>
              <a:lstStyle/>
              <a:p>
                <a:pPr algn="ctr"/>
                <a14:m>
                  <m:oMath xmlns:m="http://schemas.openxmlformats.org/officeDocument/2006/math">
                    <m:func>
                      <m:funcPr>
                        <m:ctrlPr>
                          <a:rPr lang="en-US" sz="2000" i="1" smtClean="0">
                            <a:latin typeface="Cambria Math" panose="02040503050406030204" pitchFamily="18" charset="0"/>
                            <a:ea typeface="Cambria Math" panose="02040503050406030204" pitchFamily="18" charset="0"/>
                          </a:rPr>
                        </m:ctrlPr>
                      </m:funcPr>
                      <m:fName>
                        <m:limLow>
                          <m:limLowPr>
                            <m:ctrlPr>
                              <a:rPr lang="en-US" sz="2000" i="1" smtClean="0">
                                <a:latin typeface="Cambria Math" panose="02040503050406030204" pitchFamily="18" charset="0"/>
                                <a:ea typeface="Cambria Math" panose="02040503050406030204" pitchFamily="18" charset="0"/>
                              </a:rPr>
                            </m:ctrlPr>
                          </m:limLowPr>
                          <m:e>
                            <m:r>
                              <m:rPr>
                                <m:sty m:val="p"/>
                              </m:rPr>
                              <a:rPr lang="en-US" sz="2000" i="0" smtClean="0">
                                <a:latin typeface="Cambria Math" panose="02040503050406030204" pitchFamily="18" charset="0"/>
                                <a:ea typeface="Cambria Math" panose="02040503050406030204" pitchFamily="18" charset="0"/>
                              </a:rPr>
                              <m:t>min</m:t>
                            </m:r>
                          </m:e>
                          <m:lim>
                            <m:r>
                              <a:rPr lang="en-US" sz="2000" i="1" smtClean="0">
                                <a:latin typeface="Cambria Math" panose="02040503050406030204" pitchFamily="18" charset="0"/>
                                <a:ea typeface="Cambria Math" panose="02040503050406030204" pitchFamily="18" charset="0"/>
                              </a:rPr>
                              <m:t>𝛾</m:t>
                            </m:r>
                          </m:lim>
                        </m:limLow>
                      </m:fName>
                      <m:e>
                        <m:r>
                          <a:rPr lang="en-US" altLang="zh-CN" sz="2000" i="1" smtClean="0">
                            <a:latin typeface="Cambria Math" panose="02040503050406030204" pitchFamily="18" charset="0"/>
                            <a:ea typeface="Cambria Math" panose="02040503050406030204" pitchFamily="18" charset="0"/>
                            <a:cs typeface="Times New Roman" pitchFamily="18" charset="0"/>
                          </a:rPr>
                          <m:t>ℍ</m:t>
                        </m:r>
                        <m:d>
                          <m:dPr>
                            <m:ctrlPr>
                              <a:rPr lang="en-US" altLang="zh-CN" sz="2000" i="1">
                                <a:latin typeface="Cambria Math" panose="02040503050406030204" pitchFamily="18" charset="0"/>
                                <a:ea typeface="Cambria Math" panose="02040503050406030204" pitchFamily="18" charset="0"/>
                                <a:cs typeface="Times New Roman" pitchFamily="18" charset="0"/>
                              </a:rPr>
                            </m:ctrlPr>
                          </m:dPr>
                          <m:e>
                            <m:r>
                              <m:rPr>
                                <m:nor/>
                              </m:rPr>
                              <a:rPr lang="el-GR" sz="2000" i="1" dirty="0">
                                <a:latin typeface="Times New Roman" pitchFamily="18" charset="0"/>
                                <a:cs typeface="Times New Roman" pitchFamily="18" charset="0"/>
                              </a:rPr>
                              <m:t>γ</m:t>
                            </m:r>
                          </m:e>
                        </m:d>
                      </m:e>
                    </m:func>
                    <m:r>
                      <a:rPr lang="en-US" sz="2000" i="1">
                        <a:latin typeface="Cambria Math" panose="02040503050406030204" pitchFamily="18" charset="0"/>
                        <a:ea typeface="Cambria Math" panose="02040503050406030204" pitchFamily="18" charset="0"/>
                      </a:rPr>
                      <m:t>=</m:t>
                    </m:r>
                    <m:nary>
                      <m:naryPr>
                        <m:ctrlPr>
                          <a:rPr lang="en-US" sz="2000" i="1">
                            <a:latin typeface="Cambria Math" panose="02040503050406030204" pitchFamily="18" charset="0"/>
                            <a:ea typeface="Cambria Math" panose="02040503050406030204" pitchFamily="18" charset="0"/>
                          </a:rPr>
                        </m:ctrlPr>
                      </m:naryPr>
                      <m:sub>
                        <m:r>
                          <m:rPr>
                            <m:brk m:alnAt="23"/>
                          </m:rPr>
                          <a:rPr lang="en-US" sz="2000" i="1">
                            <a:latin typeface="Cambria Math" panose="02040503050406030204" pitchFamily="18" charset="0"/>
                            <a:ea typeface="Cambria Math" panose="02040503050406030204" pitchFamily="18" charset="0"/>
                          </a:rPr>
                          <m:t>0</m:t>
                        </m:r>
                      </m:sub>
                      <m:sup>
                        <m:r>
                          <a:rPr lang="en-US" sz="2000" i="1">
                            <a:latin typeface="Cambria Math" panose="02040503050406030204" pitchFamily="18" charset="0"/>
                            <a:ea typeface="Cambria Math" panose="02040503050406030204" pitchFamily="18" charset="0"/>
                          </a:rPr>
                          <m:t>𝑙</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sup>
                      <m:e>
                        <m:r>
                          <a:rPr lang="en-US" sz="2000" i="1">
                            <a:latin typeface="Cambria Math" panose="02040503050406030204" pitchFamily="18" charset="0"/>
                            <a:ea typeface="Cambria Math" panose="02040503050406030204" pitchFamily="18" charset="0"/>
                          </a:rPr>
                          <m:t>𝑓</m:t>
                        </m:r>
                        <m:r>
                          <a:rPr lang="en-US" sz="200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𝑋</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𝑠</m:t>
                        </m:r>
                        <m:r>
                          <a:rPr lang="en-US" sz="2000" b="0" i="1" smtClean="0">
                            <a:latin typeface="Cambria Math" panose="02040503050406030204" pitchFamily="18" charset="0"/>
                            <a:ea typeface="Cambria Math" panose="02040503050406030204" pitchFamily="18" charset="0"/>
                          </a:rPr>
                          <m:t>))</m:t>
                        </m:r>
                      </m:e>
                    </m:nary>
                    <m:r>
                      <a:rPr lang="en-US" sz="2000" i="1">
                        <a:latin typeface="Cambria Math" panose="02040503050406030204" pitchFamily="18" charset="0"/>
                        <a:ea typeface="Cambria Math" panose="02040503050406030204" pitchFamily="18" charset="0"/>
                      </a:rPr>
                      <m:t>𝑑𝑠</m:t>
                    </m:r>
                  </m:oMath>
                </a14:m>
                <a:r>
                  <a:rPr lang="en-US" sz="2000" dirty="0"/>
                  <a:t>,</a:t>
                </a:r>
              </a:p>
              <a:p>
                <a:pPr>
                  <a:lnSpc>
                    <a:spcPct val="150000"/>
                  </a:lnSpc>
                </a:pPr>
                <a:r>
                  <a:rPr lang="en-US" sz="2000" dirty="0">
                    <a:latin typeface="Times New Roman" pitchFamily="18" charset="0"/>
                    <a:cs typeface="Times New Roman" pitchFamily="18" charset="0"/>
                  </a:rPr>
                  <a:t>such that </a:t>
                </a:r>
                <a14:m>
                  <m:oMath xmlns:m="http://schemas.openxmlformats.org/officeDocument/2006/math">
                    <m:r>
                      <a:rPr lang="en-US" sz="2000">
                        <a:latin typeface="Cambria Math" panose="02040503050406030204" pitchFamily="18" charset="0"/>
                        <a:cs typeface="Times New Roman" pitchFamily="18" charset="0"/>
                      </a:rPr>
                      <m:t>𝛾</m:t>
                    </m:r>
                    <m:d>
                      <m:dPr>
                        <m:ctrlPr>
                          <a:rPr lang="en-US" sz="2000" i="1">
                            <a:latin typeface="Cambria Math" panose="02040503050406030204" pitchFamily="18" charset="0"/>
                            <a:cs typeface="Times New Roman" pitchFamily="18" charset="0"/>
                          </a:rPr>
                        </m:ctrlPr>
                      </m:dPr>
                      <m:e>
                        <m:r>
                          <a:rPr lang="en-US" sz="2000">
                            <a:latin typeface="Cambria Math" panose="02040503050406030204" pitchFamily="18" charset="0"/>
                            <a:cs typeface="Times New Roman" pitchFamily="18" charset="0"/>
                          </a:rPr>
                          <m:t>𝐴</m:t>
                        </m:r>
                      </m:e>
                    </m:d>
                    <m:r>
                      <a:rPr lang="en-US" sz="2000">
                        <a:latin typeface="Cambria Math" panose="02040503050406030204" pitchFamily="18" charset="0"/>
                        <a:cs typeface="Times New Roman" pitchFamily="18" charset="0"/>
                      </a:rPr>
                      <m:t>=</m:t>
                    </m:r>
                    <m:r>
                      <a:rPr lang="en-US" sz="2000">
                        <a:latin typeface="Cambria Math" panose="02040503050406030204" pitchFamily="18" charset="0"/>
                        <a:cs typeface="Times New Roman" pitchFamily="18" charset="0"/>
                      </a:rPr>
                      <m:t>𝐴</m:t>
                    </m:r>
                  </m:oMath>
                </a14:m>
                <a:r>
                  <a:rPr lang="en-US" sz="2000" dirty="0">
                    <a:latin typeface="Times New Roman" pitchFamily="18" charset="0"/>
                    <a:cs typeface="Times New Roman" pitchFamily="18" charset="0"/>
                  </a:rPr>
                  <a:t>, </a:t>
                </a:r>
                <a14:m>
                  <m:oMath xmlns:m="http://schemas.openxmlformats.org/officeDocument/2006/math">
                    <m:r>
                      <a:rPr lang="en-US" sz="2000">
                        <a:latin typeface="Cambria Math" panose="02040503050406030204" pitchFamily="18" charset="0"/>
                        <a:cs typeface="Times New Roman" pitchFamily="18" charset="0"/>
                      </a:rPr>
                      <m:t>𝛾</m:t>
                    </m:r>
                    <m:d>
                      <m:dPr>
                        <m:ctrlPr>
                          <a:rPr lang="en-US" sz="2000" i="1">
                            <a:latin typeface="Cambria Math" panose="02040503050406030204" pitchFamily="18" charset="0"/>
                            <a:cs typeface="Times New Roman" pitchFamily="18" charset="0"/>
                          </a:rPr>
                        </m:ctrlPr>
                      </m:dPr>
                      <m:e>
                        <m:r>
                          <a:rPr lang="en-US" sz="2000">
                            <a:latin typeface="Cambria Math" panose="02040503050406030204" pitchFamily="18" charset="0"/>
                            <a:cs typeface="Times New Roman" pitchFamily="18" charset="0"/>
                          </a:rPr>
                          <m:t>𝐵</m:t>
                        </m:r>
                      </m:e>
                    </m:d>
                    <m:r>
                      <a:rPr lang="en-US" sz="2000">
                        <a:latin typeface="Cambria Math" panose="02040503050406030204" pitchFamily="18" charset="0"/>
                        <a:cs typeface="Times New Roman" pitchFamily="18" charset="0"/>
                      </a:rPr>
                      <m:t>=</m:t>
                    </m:r>
                    <m:r>
                      <a:rPr lang="en-US" sz="2000">
                        <a:latin typeface="Cambria Math" panose="02040503050406030204" pitchFamily="18" charset="0"/>
                        <a:cs typeface="Times New Roman" pitchFamily="18" charset="0"/>
                      </a:rPr>
                      <m:t>𝐵</m:t>
                    </m:r>
                  </m:oMath>
                </a14:m>
                <a:r>
                  <a:rPr lang="en-US" sz="2000" dirty="0">
                    <a:latin typeface="Times New Roman" pitchFamily="18" charset="0"/>
                    <a:cs typeface="Times New Roman" pitchFamily="18" charset="0"/>
                  </a:rPr>
                  <a:t>, node </a:t>
                </a:r>
                <a:r>
                  <a:rPr lang="en-US" sz="2000" i="1" dirty="0">
                    <a:latin typeface="Times New Roman" pitchFamily="18" charset="0"/>
                    <a:cs typeface="Times New Roman" pitchFamily="18" charset="0"/>
                  </a:rPr>
                  <a:t>B</a:t>
                </a:r>
                <a:r>
                  <a:rPr lang="en-US" sz="2000" dirty="0">
                    <a:latin typeface="Times New Roman" pitchFamily="18" charset="0"/>
                    <a:cs typeface="Times New Roman" pitchFamily="18" charset="0"/>
                  </a:rPr>
                  <a:t> belongs to one of the existing cables </a:t>
                </a:r>
                <a14:m>
                  <m:oMath xmlns:m="http://schemas.openxmlformats.org/officeDocument/2006/math">
                    <m:sSub>
                      <m:sSubPr>
                        <m:ctrlPr>
                          <a:rPr lang="en-US" sz="2000" i="1">
                            <a:latin typeface="Cambria Math" panose="02040503050406030204" pitchFamily="18" charset="0"/>
                            <a:cs typeface="Times New Roman" pitchFamily="18" charset="0"/>
                          </a:rPr>
                        </m:ctrlPr>
                      </m:sSubPr>
                      <m:e>
                        <m:r>
                          <a:rPr lang="en-US" sz="2000">
                            <a:latin typeface="Cambria Math" panose="02040503050406030204" pitchFamily="18" charset="0"/>
                            <a:cs typeface="Times New Roman" pitchFamily="18" charset="0"/>
                          </a:rPr>
                          <m:t>𝛾</m:t>
                        </m:r>
                      </m:e>
                      <m:sub>
                        <m:r>
                          <a:rPr lang="en-US" sz="2000">
                            <a:latin typeface="Cambria Math" panose="02040503050406030204" pitchFamily="18" charset="0"/>
                            <a:cs typeface="Times New Roman" pitchFamily="18" charset="0"/>
                          </a:rPr>
                          <m:t>𝑡</m:t>
                        </m:r>
                      </m:sub>
                    </m:sSub>
                  </m:oMath>
                </a14:m>
                <a:r>
                  <a:rPr lang="en-US" sz="2000" dirty="0">
                    <a:latin typeface="Times New Roman" pitchFamily="18" charset="0"/>
                    <a:cs typeface="Times New Roman" pitchFamily="18" charset="0"/>
                  </a:rPr>
                  <a:t>, </a:t>
                </a:r>
                <a14:m>
                  <m:oMath xmlns:m="http://schemas.openxmlformats.org/officeDocument/2006/math">
                    <m:r>
                      <a:rPr lang="en-US" sz="2000">
                        <a:latin typeface="Cambria Math" panose="02040503050406030204" pitchFamily="18" charset="0"/>
                        <a:cs typeface="Times New Roman" pitchFamily="18" charset="0"/>
                      </a:rPr>
                      <m:t>𝑡</m:t>
                    </m:r>
                    <m:r>
                      <a:rPr lang="en-US" sz="2000">
                        <a:latin typeface="Cambria Math" panose="02040503050406030204" pitchFamily="18" charset="0"/>
                        <a:cs typeface="Times New Roman" pitchFamily="18" charset="0"/>
                      </a:rPr>
                      <m:t>=1,2,…,</m:t>
                    </m:r>
                    <m:r>
                      <a:rPr lang="en-US" sz="2000">
                        <a:latin typeface="Cambria Math" panose="02040503050406030204" pitchFamily="18" charset="0"/>
                        <a:cs typeface="Times New Roman" pitchFamily="18" charset="0"/>
                      </a:rPr>
                      <m:t>𝑘</m:t>
                    </m:r>
                    <m:r>
                      <a:rPr lang="en-US" sz="2000">
                        <a:latin typeface="Cambria Math" panose="02040503050406030204" pitchFamily="18" charset="0"/>
                        <a:cs typeface="Times New Roman" pitchFamily="18" charset="0"/>
                      </a:rPr>
                      <m:t>,</m:t>
                    </m:r>
                  </m:oMath>
                </a14:m>
                <a:r>
                  <a:rPr lang="en-US" sz="2000" dirty="0">
                    <a:latin typeface="Times New Roman" pitchFamily="18" charset="0"/>
                    <a:cs typeface="Times New Roman" pitchFamily="18" charset="0"/>
                  </a:rPr>
                  <a:t> given </a:t>
                </a:r>
                <a14:m>
                  <m:oMath xmlns:m="http://schemas.openxmlformats.org/officeDocument/2006/math">
                    <m:sSub>
                      <m:sSubPr>
                        <m:ctrlPr>
                          <a:rPr lang="en-US" sz="2000" i="1">
                            <a:latin typeface="Cambria Math" panose="02040503050406030204" pitchFamily="18" charset="0"/>
                            <a:cs typeface="Times New Roman" pitchFamily="18" charset="0"/>
                          </a:rPr>
                        </m:ctrlPr>
                      </m:sSubPr>
                      <m:e>
                        <m:r>
                          <a:rPr lang="en-US" sz="2000">
                            <a:latin typeface="Cambria Math" panose="02040503050406030204" pitchFamily="18" charset="0"/>
                            <a:cs typeface="Times New Roman" pitchFamily="18" charset="0"/>
                          </a:rPr>
                          <m:t>𝛾</m:t>
                        </m:r>
                      </m:e>
                      <m:sub>
                        <m:r>
                          <a:rPr lang="en-US" sz="2000">
                            <a:latin typeface="Cambria Math" panose="02040503050406030204" pitchFamily="18" charset="0"/>
                            <a:cs typeface="Times New Roman" pitchFamily="18" charset="0"/>
                          </a:rPr>
                          <m:t>1</m:t>
                        </m:r>
                      </m:sub>
                    </m:sSub>
                    <m:r>
                      <a:rPr lang="en-US" sz="2000">
                        <a:latin typeface="Cambria Math" panose="02040503050406030204" pitchFamily="18" charset="0"/>
                        <a:cs typeface="Times New Roman" pitchFamily="18" charset="0"/>
                      </a:rPr>
                      <m:t>,</m:t>
                    </m:r>
                    <m:sSub>
                      <m:sSubPr>
                        <m:ctrlPr>
                          <a:rPr lang="en-US" sz="2000" i="1">
                            <a:latin typeface="Cambria Math" panose="02040503050406030204" pitchFamily="18" charset="0"/>
                            <a:cs typeface="Times New Roman" pitchFamily="18" charset="0"/>
                          </a:rPr>
                        </m:ctrlPr>
                      </m:sSubPr>
                      <m:e>
                        <m:r>
                          <a:rPr lang="en-US" sz="2000">
                            <a:latin typeface="Cambria Math" panose="02040503050406030204" pitchFamily="18" charset="0"/>
                            <a:cs typeface="Times New Roman" pitchFamily="18" charset="0"/>
                          </a:rPr>
                          <m:t>𝛾</m:t>
                        </m:r>
                      </m:e>
                      <m:sub>
                        <m:r>
                          <a:rPr lang="en-US" sz="2000">
                            <a:latin typeface="Cambria Math" panose="02040503050406030204" pitchFamily="18" charset="0"/>
                            <a:cs typeface="Times New Roman" pitchFamily="18" charset="0"/>
                          </a:rPr>
                          <m:t>2</m:t>
                        </m:r>
                      </m:sub>
                    </m:sSub>
                    <m:r>
                      <a:rPr lang="en-US" sz="2000">
                        <a:latin typeface="Cambria Math" panose="02040503050406030204" pitchFamily="18" charset="0"/>
                        <a:cs typeface="Times New Roman" pitchFamily="18" charset="0"/>
                      </a:rPr>
                      <m:t>,…,</m:t>
                    </m:r>
                    <m:sSub>
                      <m:sSubPr>
                        <m:ctrlPr>
                          <a:rPr lang="en-US" sz="2000" i="1">
                            <a:latin typeface="Cambria Math" panose="02040503050406030204" pitchFamily="18" charset="0"/>
                            <a:cs typeface="Times New Roman" pitchFamily="18" charset="0"/>
                          </a:rPr>
                        </m:ctrlPr>
                      </m:sSubPr>
                      <m:e>
                        <m:r>
                          <a:rPr lang="en-US" sz="2000">
                            <a:latin typeface="Cambria Math" panose="02040503050406030204" pitchFamily="18" charset="0"/>
                            <a:cs typeface="Times New Roman" pitchFamily="18" charset="0"/>
                          </a:rPr>
                          <m:t>𝛾</m:t>
                        </m:r>
                      </m:e>
                      <m:sub>
                        <m:r>
                          <a:rPr lang="en-US" sz="2000">
                            <a:latin typeface="Cambria Math" panose="02040503050406030204" pitchFamily="18" charset="0"/>
                            <a:cs typeface="Times New Roman" pitchFamily="18" charset="0"/>
                          </a:rPr>
                          <m:t>𝑘</m:t>
                        </m:r>
                      </m:sub>
                    </m:sSub>
                  </m:oMath>
                </a14:m>
                <a:r>
                  <a:rPr lang="en-US" sz="2000" dirty="0">
                    <a:latin typeface="Times New Roman" pitchFamily="18" charset="0"/>
                    <a:cs typeface="Times New Roman" pitchFamily="18" charset="0"/>
                  </a:rPr>
                  <a:t>.</a:t>
                </a:r>
              </a:p>
            </p:txBody>
          </p:sp>
        </mc:Choice>
        <mc:Fallback xmlns="">
          <p:sp>
            <p:nvSpPr>
              <p:cNvPr id="11" name="TextBox 10"/>
              <p:cNvSpPr txBox="1">
                <a:spLocks noRot="1" noChangeAspect="1" noMove="1" noResize="1" noEditPoints="1" noAdjustHandles="1" noChangeArrowheads="1" noChangeShapeType="1" noTextEdit="1"/>
              </p:cNvSpPr>
              <p:nvPr/>
            </p:nvSpPr>
            <p:spPr>
              <a:xfrm>
                <a:off x="1232834" y="1124209"/>
                <a:ext cx="6079137" cy="1439112"/>
              </a:xfrm>
              <a:prstGeom prst="rect">
                <a:avLst/>
              </a:prstGeom>
              <a:blipFill rotWithShape="0">
                <a:blip r:embed="rId3"/>
                <a:stretch>
                  <a:fillRect l="-2508" b="-6356"/>
                </a:stretch>
              </a:blipFill>
            </p:spPr>
            <p:txBody>
              <a:bodyPr/>
              <a:lstStyle/>
              <a:p>
                <a:r>
                  <a:rPr lang="en-US">
                    <a:noFill/>
                  </a:rPr>
                  <a:t> </a:t>
                </a:r>
              </a:p>
            </p:txBody>
          </p:sp>
        </mc:Fallback>
      </mc:AlternateContent>
      <p:sp>
        <p:nvSpPr>
          <p:cNvPr id="14" name="Rectangle 13"/>
          <p:cNvSpPr/>
          <p:nvPr/>
        </p:nvSpPr>
        <p:spPr>
          <a:xfrm>
            <a:off x="347922" y="4141407"/>
            <a:ext cx="6351444" cy="400110"/>
          </a:xfrm>
          <a:prstGeom prst="rect">
            <a:avLst/>
          </a:prstGeom>
        </p:spPr>
        <p:txBody>
          <a:bodyPr wrap="square">
            <a:spAutoFit/>
          </a:bodyPr>
          <a:lstStyle/>
          <a:p>
            <a:pPr marL="285750" indent="-285750">
              <a:buFont typeface="Arial" panose="020B0604020202020204" pitchFamily="34" charset="0"/>
              <a:buChar char="•"/>
            </a:pPr>
            <a:r>
              <a:rPr lang="en-US" altLang="zh-CN" sz="2000" dirty="0" err="1">
                <a:latin typeface="Times New Roman" pitchFamily="18" charset="0"/>
                <a:cs typeface="Times New Roman" pitchFamily="18" charset="0"/>
              </a:rPr>
              <a:t>Eikonal</a:t>
            </a:r>
            <a:r>
              <a:rPr lang="en-US" altLang="zh-CN" sz="2000" dirty="0">
                <a:latin typeface="Times New Roman" pitchFamily="18" charset="0"/>
                <a:cs typeface="Times New Roman" pitchFamily="18" charset="0"/>
              </a:rPr>
              <a:t> equation: </a:t>
            </a:r>
            <a:endParaRPr lang="zh-CN" altLang="en-US" sz="20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5" name="TextBox 14"/>
              <p:cNvSpPr txBox="1"/>
              <p:nvPr/>
            </p:nvSpPr>
            <p:spPr>
              <a:xfrm>
                <a:off x="758985" y="4621043"/>
                <a:ext cx="7352539"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mbria Math" panose="02040503050406030204" pitchFamily="18" charset="0"/>
                        </a:rPr>
                        <m:t>|</m:t>
                      </m:r>
                      <m:d>
                        <m:dPr>
                          <m:begChr m:val="|"/>
                          <m:endChr m:val="|"/>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𝛻𝜙</m:t>
                          </m:r>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𝑆</m:t>
                              </m:r>
                            </m:e>
                          </m:d>
                        </m:e>
                      </m:d>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rPr>
                        <m:t>=</m:t>
                      </m:r>
                      <m:r>
                        <a:rPr lang="en-US" sz="2000" b="0" i="1" smtClean="0">
                          <a:latin typeface="Cambria Math" panose="02040503050406030204" pitchFamily="18" charset="0"/>
                        </a:rPr>
                        <m:t>h</m:t>
                      </m:r>
                      <m:r>
                        <a:rPr lang="en-US" sz="2000" b="0" i="1" smtClean="0">
                          <a:latin typeface="Cambria Math" panose="02040503050406030204" pitchFamily="18" charset="0"/>
                        </a:rPr>
                        <m:t>(</m:t>
                      </m:r>
                      <m:r>
                        <a:rPr lang="en-US" sz="2000" b="0" i="1" smtClean="0">
                          <a:latin typeface="Cambria Math" panose="02040503050406030204" pitchFamily="18" charset="0"/>
                        </a:rPr>
                        <m:t>𝑆</m:t>
                      </m:r>
                      <m:r>
                        <a:rPr lang="en-US" sz="2000" b="0" i="1" smtClean="0">
                          <a:latin typeface="Cambria Math" panose="02040503050406030204" pitchFamily="18" charset="0"/>
                        </a:rPr>
                        <m:t>)</m:t>
                      </m:r>
                    </m:oMath>
                  </m:oMathPara>
                </a14:m>
                <a:endParaRPr lang="en-US" sz="2000" dirty="0"/>
              </a:p>
            </p:txBody>
          </p:sp>
        </mc:Choice>
        <mc:Fallback xmlns="">
          <p:sp>
            <p:nvSpPr>
              <p:cNvPr id="15" name="TextBox 14"/>
              <p:cNvSpPr txBox="1">
                <a:spLocks noRot="1" noChangeAspect="1" noMove="1" noResize="1" noEditPoints="1" noAdjustHandles="1" noChangeArrowheads="1" noChangeShapeType="1" noTextEdit="1"/>
              </p:cNvSpPr>
              <p:nvPr/>
            </p:nvSpPr>
            <p:spPr>
              <a:xfrm>
                <a:off x="758985" y="4621043"/>
                <a:ext cx="7352539" cy="307777"/>
              </a:xfrm>
              <a:prstGeom prst="rect">
                <a:avLst/>
              </a:prstGeom>
              <a:blipFill rotWithShape="0">
                <a:blip r:embed="rId4"/>
                <a:stretch>
                  <a:fillRect b="-37255"/>
                </a:stretch>
              </a:blipFill>
            </p:spPr>
            <p:txBody>
              <a:bodyPr/>
              <a:lstStyle/>
              <a:p>
                <a:r>
                  <a:rPr lang="en-US">
                    <a:noFill/>
                  </a:rPr>
                  <a:t> </a:t>
                </a:r>
              </a:p>
            </p:txBody>
          </p:sp>
        </mc:Fallback>
      </mc:AlternateContent>
      <p:sp>
        <p:nvSpPr>
          <p:cNvPr id="16" name="Rectangle 15"/>
          <p:cNvSpPr/>
          <p:nvPr/>
        </p:nvSpPr>
        <p:spPr>
          <a:xfrm>
            <a:off x="320595" y="5359224"/>
            <a:ext cx="6683829" cy="400110"/>
          </a:xfrm>
          <a:prstGeom prst="rect">
            <a:avLst/>
          </a:prstGeom>
        </p:spPr>
        <p:txBody>
          <a:bodyPr wrap="square">
            <a:spAutoFit/>
          </a:bodyPr>
          <a:lstStyle/>
          <a:p>
            <a:pPr marL="342900" indent="-342900">
              <a:buFont typeface="Arial" panose="020B0604020202020204" pitchFamily="34" charset="0"/>
              <a:buChar char="•"/>
            </a:pPr>
            <a:r>
              <a:rPr lang="en-US" altLang="zh-CN" sz="2000" dirty="0">
                <a:latin typeface="Times New Roman" pitchFamily="18" charset="0"/>
                <a:cs typeface="Times New Roman" pitchFamily="18" charset="0"/>
              </a:rPr>
              <a:t>Fast Marching Method (FMM) is adopted.</a:t>
            </a:r>
          </a:p>
        </p:txBody>
      </p:sp>
      <mc:AlternateContent xmlns:mc="http://schemas.openxmlformats.org/markup-compatibility/2006" xmlns:a14="http://schemas.microsoft.com/office/drawing/2010/main">
        <mc:Choice Requires="a14">
          <p:sp>
            <p:nvSpPr>
              <p:cNvPr id="17" name="TextBox 16"/>
              <p:cNvSpPr txBox="1"/>
              <p:nvPr/>
            </p:nvSpPr>
            <p:spPr>
              <a:xfrm>
                <a:off x="370291" y="3152094"/>
                <a:ext cx="8174663" cy="70743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mbria Math" panose="02040503050406030204" pitchFamily="18" charset="0"/>
                        </a:rPr>
                        <m:t>𝜙</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𝑆</m:t>
                      </m:r>
                      <m:r>
                        <a:rPr lang="en-US" sz="2000" b="0" i="1" smtClean="0">
                          <a:latin typeface="Cambria Math" panose="02040503050406030204" pitchFamily="18" charset="0"/>
                          <a:ea typeface="Cambria Math" panose="02040503050406030204" pitchFamily="18" charset="0"/>
                        </a:rPr>
                        <m:t>)=</m:t>
                      </m:r>
                      <m:func>
                        <m:funcPr>
                          <m:ctrlPr>
                            <a:rPr lang="en-US" sz="2000" b="0" i="1" smtClean="0">
                              <a:latin typeface="Cambria Math" panose="02040503050406030204" pitchFamily="18" charset="0"/>
                            </a:rPr>
                          </m:ctrlPr>
                        </m:funcPr>
                        <m:fName>
                          <m:limLow>
                            <m:limLowPr>
                              <m:ctrlPr>
                                <a:rPr lang="en-US" sz="2000" b="0" i="1" smtClean="0">
                                  <a:latin typeface="Cambria Math" panose="02040503050406030204" pitchFamily="18" charset="0"/>
                                </a:rPr>
                              </m:ctrlPr>
                            </m:limLowPr>
                            <m:e>
                              <m:r>
                                <m:rPr>
                                  <m:sty m:val="p"/>
                                </m:rPr>
                                <a:rPr lang="en-US" sz="2000" b="0" i="0" smtClean="0">
                                  <a:latin typeface="Cambria Math" panose="02040503050406030204" pitchFamily="18" charset="0"/>
                                </a:rPr>
                                <m:t>min</m:t>
                              </m:r>
                            </m:e>
                            <m:lim>
                              <m:r>
                                <a:rPr lang="en-US" sz="2000" b="0" i="1" smtClean="0">
                                  <a:latin typeface="Cambria Math" panose="02040503050406030204" pitchFamily="18" charset="0"/>
                                  <a:ea typeface="Cambria Math" panose="02040503050406030204" pitchFamily="18" charset="0"/>
                                </a:rPr>
                                <m:t>𝛽</m:t>
                              </m:r>
                            </m:lim>
                          </m:limLow>
                        </m:fName>
                        <m:e>
                          <m:nary>
                            <m:naryPr>
                              <m:ctrlPr>
                                <a:rPr lang="en-US" sz="2000" b="0" i="1" smtClean="0">
                                  <a:latin typeface="Cambria Math" panose="02040503050406030204" pitchFamily="18" charset="0"/>
                                </a:rPr>
                              </m:ctrlPr>
                            </m:naryPr>
                            <m:sub>
                              <m:r>
                                <m:rPr>
                                  <m:brk m:alnAt="23"/>
                                </m:rPr>
                                <a:rPr lang="en-US" sz="2000" b="0" i="1" smtClean="0">
                                  <a:latin typeface="Cambria Math" panose="02040503050406030204" pitchFamily="18" charset="0"/>
                                </a:rPr>
                                <m:t>0</m:t>
                              </m:r>
                            </m:sub>
                            <m:sup>
                              <m:r>
                                <a:rPr lang="en-US" sz="2000" b="0" i="1" smtClean="0">
                                  <a:latin typeface="Cambria Math" panose="02040503050406030204" pitchFamily="18" charset="0"/>
                                </a:rPr>
                                <m:t>𝑙</m:t>
                              </m:r>
                              <m:r>
                                <a:rPr lang="en-US" sz="2000" b="0" i="1" smtClean="0">
                                  <a:latin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𝛽</m:t>
                              </m:r>
                              <m:r>
                                <a:rPr lang="en-US" sz="2000" b="0" i="1" smtClean="0">
                                  <a:latin typeface="Cambria Math" panose="02040503050406030204" pitchFamily="18" charset="0"/>
                                </a:rPr>
                                <m:t>)</m:t>
                              </m:r>
                            </m:sup>
                            <m:e>
                              <m:r>
                                <a:rPr lang="en-US" sz="2000" b="0" i="1" smtClean="0">
                                  <a:latin typeface="Cambria Math" panose="02040503050406030204" pitchFamily="18" charset="0"/>
                                </a:rPr>
                                <m:t>𝑓</m:t>
                              </m:r>
                              <m:d>
                                <m:dPr>
                                  <m:ctrlPr>
                                    <a:rPr lang="en-US" sz="2000" b="0" i="1" smtClean="0">
                                      <a:latin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𝛽</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𝑠</m:t>
                                      </m:r>
                                    </m:e>
                                  </m:d>
                                </m:e>
                              </m:d>
                              <m:r>
                                <a:rPr lang="en-US" sz="2000" b="0" i="1" smtClean="0">
                                  <a:latin typeface="Cambria Math" panose="02040503050406030204" pitchFamily="18" charset="0"/>
                                </a:rPr>
                                <m:t>𝑑𝑠</m:t>
                              </m:r>
                            </m:e>
                          </m:nary>
                        </m:e>
                      </m:func>
                    </m:oMath>
                  </m:oMathPara>
                </a14:m>
                <a:endParaRPr lang="en-US" sz="2000" dirty="0"/>
              </a:p>
            </p:txBody>
          </p:sp>
        </mc:Choice>
        <mc:Fallback xmlns="">
          <p:sp>
            <p:nvSpPr>
              <p:cNvPr id="17" name="TextBox 16"/>
              <p:cNvSpPr txBox="1">
                <a:spLocks noRot="1" noChangeAspect="1" noMove="1" noResize="1" noEditPoints="1" noAdjustHandles="1" noChangeArrowheads="1" noChangeShapeType="1" noTextEdit="1"/>
              </p:cNvSpPr>
              <p:nvPr/>
            </p:nvSpPr>
            <p:spPr>
              <a:xfrm>
                <a:off x="370291" y="3152094"/>
                <a:ext cx="8174663" cy="707438"/>
              </a:xfrm>
              <a:prstGeom prst="rect">
                <a:avLst/>
              </a:prstGeom>
              <a:blipFill rotWithShape="0">
                <a:blip r:embed="rId5"/>
                <a:stretch>
                  <a:fillRect/>
                </a:stretch>
              </a:blipFill>
            </p:spPr>
            <p:txBody>
              <a:bodyPr/>
              <a:lstStyle/>
              <a:p>
                <a:r>
                  <a:rPr lang="en-US">
                    <a:noFill/>
                  </a:rPr>
                  <a:t> </a:t>
                </a:r>
              </a:p>
            </p:txBody>
          </p:sp>
        </mc:Fallback>
      </mc:AlternateContent>
      <p:sp>
        <p:nvSpPr>
          <p:cNvPr id="18" name="Rectangle 17"/>
          <p:cNvSpPr/>
          <p:nvPr/>
        </p:nvSpPr>
        <p:spPr>
          <a:xfrm>
            <a:off x="347922" y="2811102"/>
            <a:ext cx="8009224" cy="400110"/>
          </a:xfrm>
          <a:prstGeom prst="rect">
            <a:avLst/>
          </a:prstGeom>
        </p:spPr>
        <p:txBody>
          <a:bodyPr wrap="square">
            <a:spAutoFit/>
          </a:bodyPr>
          <a:lstStyle/>
          <a:p>
            <a:pPr marL="342900" indent="-342900">
              <a:buFont typeface="Arial" panose="020B0604020202020204" pitchFamily="34" charset="0"/>
              <a:buChar char="•"/>
            </a:pPr>
            <a:r>
              <a:rPr lang="en-US" altLang="zh-CN" sz="2000" dirty="0">
                <a:latin typeface="Times New Roman" pitchFamily="18" charset="0"/>
                <a:cs typeface="Times New Roman" pitchFamily="18" charset="0"/>
              </a:rPr>
              <a:t>Define a new cost function: </a:t>
            </a:r>
            <a:endParaRPr lang="zh-CN" altLang="en-US" sz="2000" dirty="0">
              <a:latin typeface="Times New Roman" pitchFamily="18" charset="0"/>
              <a:cs typeface="Times New Roman" pitchFamily="18" charset="0"/>
            </a:endParaRPr>
          </a:p>
        </p:txBody>
      </p:sp>
      <p:sp>
        <p:nvSpPr>
          <p:cNvPr id="3" name="Slide Number Placeholder 2"/>
          <p:cNvSpPr>
            <a:spLocks noGrp="1"/>
          </p:cNvSpPr>
          <p:nvPr>
            <p:ph type="sldNum" sz="quarter" idx="12"/>
          </p:nvPr>
        </p:nvSpPr>
        <p:spPr/>
        <p:txBody>
          <a:bodyPr/>
          <a:lstStyle/>
          <a:p>
            <a:fld id="{F2040A06-A54A-4E73-863C-C49DEF3221D9}" type="slidenum">
              <a:rPr lang="en-HK" smtClean="0"/>
              <a:t>47</a:t>
            </a:fld>
            <a:endParaRPr lang="en-HK"/>
          </a:p>
        </p:txBody>
      </p:sp>
    </p:spTree>
    <p:extLst>
      <p:ext uri="{BB962C8B-B14F-4D97-AF65-F5344CB8AC3E}">
        <p14:creationId xmlns:p14="http://schemas.microsoft.com/office/powerpoint/2010/main" val="18726769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4006" y="947266"/>
            <a:ext cx="8539993" cy="1883657"/>
          </a:xfrm>
          <a:prstGeom prst="rect">
            <a:avLst/>
          </a:prstGeom>
        </p:spPr>
        <p:txBody>
          <a:bodyPr wrap="square">
            <a:spAutoFit/>
          </a:bodyPr>
          <a:lstStyle/>
          <a:p>
            <a:pPr marL="342900" indent="-342900">
              <a:lnSpc>
                <a:spcPct val="150000"/>
              </a:lnSpc>
              <a:buFont typeface="Arial" panose="020B0604020202020204" pitchFamily="34" charset="0"/>
              <a:buChar char="•"/>
            </a:pPr>
            <a:r>
              <a:rPr lang="en-HK" sz="2000" dirty="0">
                <a:latin typeface="Times New Roman" pitchFamily="18" charset="0"/>
                <a:cs typeface="Times New Roman" pitchFamily="18" charset="0"/>
              </a:rPr>
              <a:t>Target region: In Philippine, from </a:t>
            </a:r>
            <a:r>
              <a:rPr lang="en-US" sz="2000" dirty="0">
                <a:latin typeface="Times New Roman" pitchFamily="18" charset="0"/>
                <a:cs typeface="Times New Roman" pitchFamily="18" charset="0"/>
              </a:rPr>
              <a:t>the southwest corner  </a:t>
            </a:r>
            <a:r>
              <a:rPr lang="en-HK" sz="2000" dirty="0">
                <a:latin typeface="Times New Roman" pitchFamily="18" charset="0"/>
                <a:cs typeface="Times New Roman" pitchFamily="18" charset="0"/>
              </a:rPr>
              <a:t>(7.5000°N, 122.8000°E) to </a:t>
            </a:r>
            <a:r>
              <a:rPr lang="en-US" sz="2000" dirty="0">
                <a:latin typeface="Times New Roman" pitchFamily="18" charset="0"/>
                <a:cs typeface="Times New Roman" pitchFamily="18" charset="0"/>
              </a:rPr>
              <a:t>the northeast corner  </a:t>
            </a:r>
            <a:r>
              <a:rPr lang="en-HK" sz="2000" dirty="0">
                <a:latin typeface="Times New Roman" pitchFamily="18" charset="0"/>
                <a:cs typeface="Times New Roman" pitchFamily="18" charset="0"/>
              </a:rPr>
              <a:t>(11.5000°N, 125</a:t>
            </a:r>
            <a:r>
              <a:rPr lang="en-US" sz="2000" dirty="0">
                <a:latin typeface="Times New Roman" pitchFamily="18" charset="0"/>
                <a:cs typeface="Times New Roman" pitchFamily="18" charset="0"/>
              </a:rPr>
              <a:t>.8000°E).</a:t>
            </a:r>
          </a:p>
          <a:p>
            <a:pPr marL="342900" indent="-342900">
              <a:lnSpc>
                <a:spcPct val="150000"/>
              </a:lnSpc>
              <a:buFont typeface="Arial" panose="020B0604020202020204" pitchFamily="34" charset="0"/>
              <a:buChar char="•"/>
            </a:pPr>
            <a:r>
              <a:rPr lang="en-HK" sz="2000" dirty="0">
                <a:latin typeface="Times New Roman" pitchFamily="18" charset="0"/>
                <a:cs typeface="Times New Roman" pitchFamily="18" charset="0"/>
              </a:rPr>
              <a:t>Aim: Cable path from Start Node (9.728700°N, 124.4516°E) to the existing cable network.</a:t>
            </a:r>
            <a:endParaRPr lang="en-US" sz="2000" dirty="0">
              <a:latin typeface="Times New Roman" pitchFamily="18" charset="0"/>
              <a:cs typeface="Times New Roman" pitchFamily="18" charset="0"/>
            </a:endParaRPr>
          </a:p>
        </p:txBody>
      </p:sp>
      <p:sp>
        <p:nvSpPr>
          <p:cNvPr id="7" name="Rectangle 6"/>
          <p:cNvSpPr/>
          <p:nvPr/>
        </p:nvSpPr>
        <p:spPr>
          <a:xfrm>
            <a:off x="3208218" y="5844995"/>
            <a:ext cx="2660857" cy="307777"/>
          </a:xfrm>
          <a:prstGeom prst="rect">
            <a:avLst/>
          </a:prstGeom>
        </p:spPr>
        <p:txBody>
          <a:bodyPr wrap="none">
            <a:spAutoFit/>
          </a:bodyPr>
          <a:lstStyle/>
          <a:p>
            <a:r>
              <a:rPr lang="en-US" sz="1400" dirty="0">
                <a:latin typeface="Times New Roman" pitchFamily="18" charset="0"/>
                <a:cs typeface="Times New Roman" pitchFamily="18" charset="0"/>
              </a:rPr>
              <a:t>Geography. Source: Google Earth.</a:t>
            </a:r>
          </a:p>
        </p:txBody>
      </p:sp>
      <p:sp>
        <p:nvSpPr>
          <p:cNvPr id="9" name="Title 1"/>
          <p:cNvSpPr txBox="1">
            <a:spLocks/>
          </p:cNvSpPr>
          <p:nvPr/>
        </p:nvSpPr>
        <p:spPr>
          <a:xfrm>
            <a:off x="344119" y="226336"/>
            <a:ext cx="8507392" cy="720930"/>
          </a:xfrm>
          <a:prstGeom prst="rect">
            <a:avLst/>
          </a:prstGeom>
        </p:spPr>
        <p:txBody>
          <a:bodyPr/>
          <a:lstStyle>
            <a:lvl1pPr algn="ctr" defTabSz="914400" rtl="0" eaLnBrk="1" latinLnBrk="0" hangingPunct="1">
              <a:lnSpc>
                <a:spcPct val="90000"/>
              </a:lnSpc>
              <a:spcBef>
                <a:spcPct val="0"/>
              </a:spcBef>
              <a:buNone/>
              <a:defRPr sz="3600" b="1" kern="1200">
                <a:solidFill>
                  <a:srgbClr val="C00000"/>
                </a:solidFill>
                <a:effectLst>
                  <a:outerShdw blurRad="38100" dist="38100" dir="2700000" algn="tl">
                    <a:srgbClr val="000000">
                      <a:alpha val="43137"/>
                    </a:srgbClr>
                  </a:outerShdw>
                </a:effectLst>
                <a:latin typeface="+mj-lt"/>
                <a:ea typeface="+mj-ea"/>
                <a:cs typeface="+mj-cs"/>
              </a:defRPr>
            </a:lvl1pPr>
          </a:lstStyle>
          <a:p>
            <a:r>
              <a:rPr lang="en-US" altLang="zh-CN" dirty="0"/>
              <a:t>Numerical results</a:t>
            </a:r>
            <a:endParaRPr lang="en-US" dirty="0"/>
          </a:p>
        </p:txBody>
      </p:sp>
      <p:pic>
        <p:nvPicPr>
          <p:cNvPr id="2" name="Picture 1"/>
          <p:cNvPicPr>
            <a:picLocks noChangeAspect="1"/>
          </p:cNvPicPr>
          <p:nvPr/>
        </p:nvPicPr>
        <p:blipFill>
          <a:blip r:embed="rId3"/>
          <a:stretch>
            <a:fillRect/>
          </a:stretch>
        </p:blipFill>
        <p:spPr>
          <a:xfrm>
            <a:off x="3251791" y="2594113"/>
            <a:ext cx="2617284" cy="3347090"/>
          </a:xfrm>
          <a:prstGeom prst="rect">
            <a:avLst/>
          </a:prstGeom>
        </p:spPr>
      </p:pic>
      <p:sp>
        <p:nvSpPr>
          <p:cNvPr id="4" name="TextBox 3"/>
          <p:cNvSpPr txBox="1"/>
          <p:nvPr/>
        </p:nvSpPr>
        <p:spPr>
          <a:xfrm>
            <a:off x="3925836" y="3832065"/>
            <a:ext cx="671979" cy="369332"/>
          </a:xfrm>
          <a:prstGeom prst="rect">
            <a:avLst/>
          </a:prstGeom>
          <a:noFill/>
        </p:spPr>
        <p:txBody>
          <a:bodyPr wrap="none" rtlCol="0">
            <a:spAutoFit/>
          </a:bodyPr>
          <a:lstStyle/>
          <a:p>
            <a:r>
              <a:rPr lang="en-US" dirty="0">
                <a:solidFill>
                  <a:schemeClr val="bg1"/>
                </a:solidFill>
              </a:rPr>
              <a:t>Start</a:t>
            </a:r>
          </a:p>
        </p:txBody>
      </p:sp>
      <p:sp>
        <p:nvSpPr>
          <p:cNvPr id="5" name="Slide Number Placeholder 4"/>
          <p:cNvSpPr>
            <a:spLocks noGrp="1"/>
          </p:cNvSpPr>
          <p:nvPr>
            <p:ph type="sldNum" sz="quarter" idx="12"/>
          </p:nvPr>
        </p:nvSpPr>
        <p:spPr/>
        <p:txBody>
          <a:bodyPr/>
          <a:lstStyle/>
          <a:p>
            <a:fld id="{F2040A06-A54A-4E73-863C-C49DEF3221D9}" type="slidenum">
              <a:rPr lang="en-HK" smtClean="0"/>
              <a:t>48</a:t>
            </a:fld>
            <a:endParaRPr lang="en-HK"/>
          </a:p>
        </p:txBody>
      </p:sp>
    </p:spTree>
    <p:extLst>
      <p:ext uri="{BB962C8B-B14F-4D97-AF65-F5344CB8AC3E}">
        <p14:creationId xmlns:p14="http://schemas.microsoft.com/office/powerpoint/2010/main" val="4511937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2040A06-A54A-4E73-863C-C49DEF3221D9}" type="slidenum">
              <a:rPr lang="en-HK" smtClean="0"/>
              <a:t>49</a:t>
            </a:fld>
            <a:endParaRPr lang="en-HK"/>
          </a:p>
        </p:txBody>
      </p:sp>
      <p:sp>
        <p:nvSpPr>
          <p:cNvPr id="3" name="Title 1"/>
          <p:cNvSpPr txBox="1">
            <a:spLocks/>
          </p:cNvSpPr>
          <p:nvPr/>
        </p:nvSpPr>
        <p:spPr>
          <a:xfrm>
            <a:off x="344119" y="226336"/>
            <a:ext cx="8507392" cy="720930"/>
          </a:xfrm>
          <a:prstGeom prst="rect">
            <a:avLst/>
          </a:prstGeom>
        </p:spPr>
        <p:txBody>
          <a:bodyPr/>
          <a:lstStyle>
            <a:lvl1pPr algn="ctr" defTabSz="914400" rtl="0" eaLnBrk="1" latinLnBrk="0" hangingPunct="1">
              <a:lnSpc>
                <a:spcPct val="90000"/>
              </a:lnSpc>
              <a:spcBef>
                <a:spcPct val="0"/>
              </a:spcBef>
              <a:buNone/>
              <a:defRPr sz="3600" b="1" kern="1200">
                <a:solidFill>
                  <a:srgbClr val="C00000"/>
                </a:solidFill>
                <a:effectLst>
                  <a:outerShdw blurRad="38100" dist="38100" dir="2700000" algn="tl">
                    <a:srgbClr val="000000">
                      <a:alpha val="43137"/>
                    </a:srgbClr>
                  </a:outerShdw>
                </a:effectLst>
                <a:latin typeface="+mj-lt"/>
                <a:ea typeface="+mj-ea"/>
                <a:cs typeface="+mj-cs"/>
              </a:defRPr>
            </a:lvl1pPr>
          </a:lstStyle>
          <a:p>
            <a:r>
              <a:rPr lang="en-US" altLang="zh-CN" dirty="0"/>
              <a:t>Numerical results</a:t>
            </a:r>
            <a:endParaRPr lang="en-US" dirty="0"/>
          </a:p>
        </p:txBody>
      </p:sp>
      <p:sp>
        <p:nvSpPr>
          <p:cNvPr id="5" name="Rectangle 4"/>
          <p:cNvSpPr/>
          <p:nvPr/>
        </p:nvSpPr>
        <p:spPr>
          <a:xfrm>
            <a:off x="2614428" y="1052502"/>
            <a:ext cx="3966774" cy="369332"/>
          </a:xfrm>
          <a:prstGeom prst="rect">
            <a:avLst/>
          </a:prstGeom>
        </p:spPr>
        <p:txBody>
          <a:bodyPr wrap="square">
            <a:spAutoFit/>
          </a:bodyPr>
          <a:lstStyle/>
          <a:p>
            <a:r>
              <a:rPr lang="en-HK" i="1" dirty="0">
                <a:solidFill>
                  <a:srgbClr val="000000"/>
                </a:solidFill>
                <a:latin typeface="Times New Roman" panose="02020603050405020304" pitchFamily="18" charset="0"/>
              </a:rPr>
              <a:t> Weight values for design considerations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4069657566"/>
              </p:ext>
            </p:extLst>
          </p:nvPr>
        </p:nvGraphicFramePr>
        <p:xfrm>
          <a:off x="1549815" y="1579955"/>
          <a:ext cx="6096000" cy="3708400"/>
        </p:xfrm>
        <a:graphic>
          <a:graphicData uri="http://schemas.openxmlformats.org/drawingml/2006/table">
            <a:tbl>
              <a:tblPr firstRow="1" bandRow="1">
                <a:tableStyleId>{616DA210-FB5B-4158-B5E0-FEB733F419BA}</a:tableStyleId>
              </a:tblPr>
              <a:tblGrid>
                <a:gridCol w="3048000">
                  <a:extLst>
                    <a:ext uri="{9D8B030D-6E8A-4147-A177-3AD203B41FA5}">
                      <a16:colId xmlns="" xmlns:a16="http://schemas.microsoft.com/office/drawing/2014/main" val="20000"/>
                    </a:ext>
                  </a:extLst>
                </a:gridCol>
                <a:gridCol w="3048000">
                  <a:extLst>
                    <a:ext uri="{9D8B030D-6E8A-4147-A177-3AD203B41FA5}">
                      <a16:colId xmlns="" xmlns:a16="http://schemas.microsoft.com/office/drawing/2014/main" val="20001"/>
                    </a:ext>
                  </a:extLst>
                </a:gridCol>
              </a:tblGrid>
              <a:tr h="370840">
                <a:tc>
                  <a:txBody>
                    <a:bodyPr/>
                    <a:lstStyle/>
                    <a:p>
                      <a:r>
                        <a:rPr lang="en-US" dirty="0"/>
                        <a:t>Design considerations</a:t>
                      </a:r>
                    </a:p>
                  </a:txBody>
                  <a:tcPr/>
                </a:tc>
                <a:tc>
                  <a:txBody>
                    <a:bodyPr/>
                    <a:lstStyle/>
                    <a:p>
                      <a:pPr algn="ctr"/>
                      <a:r>
                        <a:rPr lang="en-US" dirty="0"/>
                        <a:t>Weight values</a:t>
                      </a:r>
                    </a:p>
                  </a:txBody>
                  <a:tcPr/>
                </a:tc>
                <a:extLst>
                  <a:ext uri="{0D108BD9-81ED-4DB2-BD59-A6C34878D82A}">
                    <a16:rowId xmlns="" xmlns:a16="http://schemas.microsoft.com/office/drawing/2014/main" val="10000"/>
                  </a:ext>
                </a:extLst>
              </a:tr>
              <a:tr h="370840">
                <a:tc>
                  <a:txBody>
                    <a:bodyPr/>
                    <a:lstStyle/>
                    <a:p>
                      <a:r>
                        <a:rPr lang="en-US" dirty="0"/>
                        <a:t>Water depth</a:t>
                      </a:r>
                    </a:p>
                  </a:txBody>
                  <a:tcPr/>
                </a:tc>
                <a:tc>
                  <a:txBody>
                    <a:bodyPr/>
                    <a:lstStyle/>
                    <a:p>
                      <a:pPr algn="ctr"/>
                      <a:r>
                        <a:rPr lang="en-US" dirty="0"/>
                        <a:t>0.046</a:t>
                      </a:r>
                    </a:p>
                  </a:txBody>
                  <a:tcPr/>
                </a:tc>
                <a:extLst>
                  <a:ext uri="{0D108BD9-81ED-4DB2-BD59-A6C34878D82A}">
                    <a16:rowId xmlns="" xmlns:a16="http://schemas.microsoft.com/office/drawing/2014/main" val="10001"/>
                  </a:ext>
                </a:extLst>
              </a:tr>
              <a:tr h="370840">
                <a:tc>
                  <a:txBody>
                    <a:bodyPr/>
                    <a:lstStyle/>
                    <a:p>
                      <a:r>
                        <a:rPr lang="en-US" dirty="0"/>
                        <a:t>Earthquakes</a:t>
                      </a:r>
                    </a:p>
                  </a:txBody>
                  <a:tcPr/>
                </a:tc>
                <a:tc>
                  <a:txBody>
                    <a:bodyPr/>
                    <a:lstStyle/>
                    <a:p>
                      <a:pPr algn="ctr"/>
                      <a:r>
                        <a:rPr lang="en-US" dirty="0"/>
                        <a:t>0.405</a:t>
                      </a:r>
                    </a:p>
                  </a:txBody>
                  <a:tcPr/>
                </a:tc>
                <a:extLst>
                  <a:ext uri="{0D108BD9-81ED-4DB2-BD59-A6C34878D82A}">
                    <a16:rowId xmlns="" xmlns:a16="http://schemas.microsoft.com/office/drawing/2014/main" val="10002"/>
                  </a:ext>
                </a:extLst>
              </a:tr>
              <a:tr h="370840">
                <a:tc>
                  <a:txBody>
                    <a:bodyPr/>
                    <a:lstStyle/>
                    <a:p>
                      <a:r>
                        <a:rPr lang="en-US" dirty="0"/>
                        <a:t>Volcanic eruptions</a:t>
                      </a:r>
                    </a:p>
                  </a:txBody>
                  <a:tcPr/>
                </a:tc>
                <a:tc>
                  <a:txBody>
                    <a:bodyPr/>
                    <a:lstStyle/>
                    <a:p>
                      <a:pPr algn="ctr"/>
                      <a:r>
                        <a:rPr lang="en-US" dirty="0"/>
                        <a:t>0.046</a:t>
                      </a:r>
                    </a:p>
                  </a:txBody>
                  <a:tcPr/>
                </a:tc>
                <a:extLst>
                  <a:ext uri="{0D108BD9-81ED-4DB2-BD59-A6C34878D82A}">
                    <a16:rowId xmlns="" xmlns:a16="http://schemas.microsoft.com/office/drawing/2014/main" val="10003"/>
                  </a:ext>
                </a:extLst>
              </a:tr>
              <a:tr h="370840">
                <a:tc>
                  <a:txBody>
                    <a:bodyPr/>
                    <a:lstStyle/>
                    <a:p>
                      <a:r>
                        <a:rPr lang="en-US" dirty="0"/>
                        <a:t>Seabed slope</a:t>
                      </a:r>
                    </a:p>
                  </a:txBody>
                  <a:tcPr/>
                </a:tc>
                <a:tc>
                  <a:txBody>
                    <a:bodyPr/>
                    <a:lstStyle/>
                    <a:p>
                      <a:pPr algn="ctr"/>
                      <a:r>
                        <a:rPr lang="en-US" dirty="0"/>
                        <a:t>0.180</a:t>
                      </a:r>
                    </a:p>
                  </a:txBody>
                  <a:tcPr/>
                </a:tc>
                <a:extLst>
                  <a:ext uri="{0D108BD9-81ED-4DB2-BD59-A6C34878D82A}">
                    <a16:rowId xmlns="" xmlns:a16="http://schemas.microsoft.com/office/drawing/2014/main" val="10004"/>
                  </a:ext>
                </a:extLst>
              </a:tr>
              <a:tr h="370840">
                <a:tc>
                  <a:txBody>
                    <a:bodyPr/>
                    <a:lstStyle/>
                    <a:p>
                      <a:r>
                        <a:rPr lang="en-US" dirty="0"/>
                        <a:t>Sediment hardness</a:t>
                      </a:r>
                    </a:p>
                  </a:txBody>
                  <a:tcPr/>
                </a:tc>
                <a:tc>
                  <a:txBody>
                    <a:bodyPr/>
                    <a:lstStyle/>
                    <a:p>
                      <a:pPr algn="ctr"/>
                      <a:r>
                        <a:rPr lang="en-US" dirty="0"/>
                        <a:t>0.046</a:t>
                      </a:r>
                    </a:p>
                  </a:txBody>
                  <a:tcPr/>
                </a:tc>
                <a:extLst>
                  <a:ext uri="{0D108BD9-81ED-4DB2-BD59-A6C34878D82A}">
                    <a16:rowId xmlns="" xmlns:a16="http://schemas.microsoft.com/office/drawing/2014/main" val="10005"/>
                  </a:ext>
                </a:extLst>
              </a:tr>
              <a:tr h="370840">
                <a:tc>
                  <a:txBody>
                    <a:bodyPr/>
                    <a:lstStyle/>
                    <a:p>
                      <a:r>
                        <a:rPr lang="en-US" dirty="0"/>
                        <a:t>Basic construction cost</a:t>
                      </a:r>
                    </a:p>
                  </a:txBody>
                  <a:tcPr/>
                </a:tc>
                <a:tc>
                  <a:txBody>
                    <a:bodyPr/>
                    <a:lstStyle/>
                    <a:p>
                      <a:pPr algn="ctr"/>
                      <a:r>
                        <a:rPr lang="en-US" dirty="0"/>
                        <a:t>0.142</a:t>
                      </a:r>
                    </a:p>
                  </a:txBody>
                  <a:tcPr/>
                </a:tc>
                <a:extLst>
                  <a:ext uri="{0D108BD9-81ED-4DB2-BD59-A6C34878D82A}">
                    <a16:rowId xmlns="" xmlns:a16="http://schemas.microsoft.com/office/drawing/2014/main" val="10006"/>
                  </a:ext>
                </a:extLst>
              </a:tr>
              <a:tr h="370840">
                <a:tc>
                  <a:txBody>
                    <a:bodyPr/>
                    <a:lstStyle/>
                    <a:p>
                      <a:r>
                        <a:rPr lang="en-US" dirty="0"/>
                        <a:t>Coral and seagrass</a:t>
                      </a:r>
                    </a:p>
                  </a:txBody>
                  <a:tcPr/>
                </a:tc>
                <a:tc>
                  <a:txBody>
                    <a:bodyPr/>
                    <a:lstStyle/>
                    <a:p>
                      <a:pPr algn="ctr"/>
                      <a:r>
                        <a:rPr lang="en-US" dirty="0"/>
                        <a:t>0.046</a:t>
                      </a:r>
                    </a:p>
                  </a:txBody>
                  <a:tcPr/>
                </a:tc>
                <a:extLst>
                  <a:ext uri="{0D108BD9-81ED-4DB2-BD59-A6C34878D82A}">
                    <a16:rowId xmlns="" xmlns:a16="http://schemas.microsoft.com/office/drawing/2014/main" val="10007"/>
                  </a:ext>
                </a:extLst>
              </a:tr>
              <a:tr h="370840">
                <a:tc>
                  <a:txBody>
                    <a:bodyPr/>
                    <a:lstStyle/>
                    <a:p>
                      <a:r>
                        <a:rPr lang="en-US" dirty="0"/>
                        <a:t>Fishing </a:t>
                      </a:r>
                    </a:p>
                  </a:txBody>
                  <a:tcPr/>
                </a:tc>
                <a:tc>
                  <a:txBody>
                    <a:bodyPr/>
                    <a:lstStyle/>
                    <a:p>
                      <a:pPr algn="ctr"/>
                      <a:r>
                        <a:rPr lang="en-US" dirty="0"/>
                        <a:t>0.046</a:t>
                      </a:r>
                    </a:p>
                  </a:txBody>
                  <a:tcPr/>
                </a:tc>
                <a:extLst>
                  <a:ext uri="{0D108BD9-81ED-4DB2-BD59-A6C34878D82A}">
                    <a16:rowId xmlns="" xmlns:a16="http://schemas.microsoft.com/office/drawing/2014/main" val="10008"/>
                  </a:ext>
                </a:extLst>
              </a:tr>
              <a:tr h="370840">
                <a:tc>
                  <a:txBody>
                    <a:bodyPr/>
                    <a:lstStyle/>
                    <a:p>
                      <a:r>
                        <a:rPr lang="en-US" dirty="0"/>
                        <a:t>Anchoring</a:t>
                      </a:r>
                    </a:p>
                  </a:txBody>
                  <a:tcPr/>
                </a:tc>
                <a:tc>
                  <a:txBody>
                    <a:bodyPr/>
                    <a:lstStyle/>
                    <a:p>
                      <a:pPr algn="ctr"/>
                      <a:r>
                        <a:rPr lang="en-US" dirty="0"/>
                        <a:t>0.046</a:t>
                      </a:r>
                    </a:p>
                  </a:txBody>
                  <a:tcPr/>
                </a:tc>
                <a:extLst>
                  <a:ext uri="{0D108BD9-81ED-4DB2-BD59-A6C34878D82A}">
                    <a16:rowId xmlns="" xmlns:a16="http://schemas.microsoft.com/office/drawing/2014/main" val="10009"/>
                  </a:ext>
                </a:extLst>
              </a:tr>
            </a:tbl>
          </a:graphicData>
        </a:graphic>
      </p:graphicFrame>
      <p:sp>
        <p:nvSpPr>
          <p:cNvPr id="7" name="Rectangle 6"/>
          <p:cNvSpPr/>
          <p:nvPr/>
        </p:nvSpPr>
        <p:spPr>
          <a:xfrm>
            <a:off x="731746" y="5520934"/>
            <a:ext cx="7895420" cy="400110"/>
          </a:xfrm>
          <a:prstGeom prst="rect">
            <a:avLst/>
          </a:prstGeom>
        </p:spPr>
        <p:txBody>
          <a:bodyPr wrap="square">
            <a:spAutoFit/>
          </a:bodyPr>
          <a:lstStyle/>
          <a:p>
            <a:r>
              <a:rPr lang="en-HK" sz="2000" dirty="0">
                <a:latin typeface="Times New Roman" pitchFamily="18" charset="0"/>
                <a:cs typeface="Times New Roman" pitchFamily="18" charset="0"/>
              </a:rPr>
              <a:t>The weights in this case are obtained with the help of </a:t>
            </a:r>
            <a:r>
              <a:rPr lang="en-US" sz="2000" dirty="0">
                <a:latin typeface="Times New Roman" pitchFamily="18" charset="0"/>
                <a:cs typeface="Times New Roman" pitchFamily="18" charset="0"/>
              </a:rPr>
              <a:t>our industry partners.</a:t>
            </a:r>
          </a:p>
        </p:txBody>
      </p:sp>
    </p:spTree>
    <p:extLst>
      <p:ext uri="{BB962C8B-B14F-4D97-AF65-F5344CB8AC3E}">
        <p14:creationId xmlns:p14="http://schemas.microsoft.com/office/powerpoint/2010/main" val="3804087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0" y="197509"/>
            <a:ext cx="9387555" cy="655638"/>
          </a:xfrm>
        </p:spPr>
        <p:txBody>
          <a:bodyPr>
            <a:noAutofit/>
          </a:bodyPr>
          <a:lstStyle/>
          <a:p>
            <a:r>
              <a:rPr lang="en-US" altLang="en-US" dirty="0" err="1">
                <a:latin typeface="Times New Roman" panose="02020603050405020304" pitchFamily="18" charset="0"/>
                <a:cs typeface="Times New Roman" panose="02020603050405020304" pitchFamily="18" charset="0"/>
              </a:rPr>
              <a:t>Hengchun</a:t>
            </a:r>
            <a:r>
              <a:rPr lang="en-US" altLang="en-US" dirty="0">
                <a:latin typeface="Times New Roman" panose="02020603050405020304" pitchFamily="18" charset="0"/>
                <a:cs typeface="Times New Roman" panose="02020603050405020304" pitchFamily="18" charset="0"/>
              </a:rPr>
              <a:t> (Taiwan) earthquake 2006</a:t>
            </a:r>
          </a:p>
        </p:txBody>
      </p:sp>
      <p:pic>
        <p:nvPicPr>
          <p:cNvPr id="18435" name="Picture 4"/>
          <p:cNvPicPr>
            <a:picLocks noChangeAspect="1"/>
          </p:cNvPicPr>
          <p:nvPr/>
        </p:nvPicPr>
        <p:blipFill>
          <a:blip r:embed="rId3" cstate="print"/>
          <a:srcRect/>
          <a:stretch>
            <a:fillRect/>
          </a:stretch>
        </p:blipFill>
        <p:spPr bwMode="auto">
          <a:xfrm>
            <a:off x="5062318" y="1197377"/>
            <a:ext cx="3559601" cy="3097730"/>
          </a:xfrm>
          <a:prstGeom prst="rect">
            <a:avLst/>
          </a:prstGeom>
          <a:noFill/>
          <a:ln w="9525">
            <a:noFill/>
            <a:miter lim="800000"/>
            <a:headEnd/>
            <a:tailEnd/>
          </a:ln>
        </p:spPr>
      </p:pic>
      <p:sp>
        <p:nvSpPr>
          <p:cNvPr id="18436" name="TextBox 8"/>
          <p:cNvSpPr txBox="1">
            <a:spLocks noChangeArrowheads="1"/>
          </p:cNvSpPr>
          <p:nvPr/>
        </p:nvSpPr>
        <p:spPr bwMode="auto">
          <a:xfrm>
            <a:off x="1566614" y="4367646"/>
            <a:ext cx="1865313" cy="307975"/>
          </a:xfrm>
          <a:prstGeom prst="rect">
            <a:avLst/>
          </a:prstGeom>
          <a:noFill/>
          <a:ln w="9525">
            <a:noFill/>
            <a:miter lim="800000"/>
            <a:headEnd/>
            <a:tailEnd/>
          </a:ln>
        </p:spPr>
        <p:txBody>
          <a:bodyPr>
            <a:spAutoFit/>
          </a:bodyPr>
          <a:lstStyle/>
          <a:p>
            <a:r>
              <a:rPr lang="en-US" altLang="en-US" sz="1400" dirty="0">
                <a:latin typeface="Times New Roman" pitchFamily="18" charset="0"/>
                <a:cs typeface="Times New Roman" pitchFamily="18" charset="0"/>
              </a:rPr>
              <a:t>Credit: </a:t>
            </a:r>
            <a:r>
              <a:rPr lang="en-US" altLang="en-US" sz="1400" dirty="0" err="1">
                <a:latin typeface="Times New Roman" pitchFamily="18" charset="0"/>
                <a:cs typeface="Times New Roman" pitchFamily="18" charset="0"/>
              </a:rPr>
              <a:t>TeleGeography</a:t>
            </a:r>
            <a:endParaRPr lang="en-US" altLang="en-US" sz="1400" dirty="0">
              <a:latin typeface="Times New Roman" pitchFamily="18" charset="0"/>
              <a:cs typeface="Times New Roman" pitchFamily="18" charset="0"/>
            </a:endParaRPr>
          </a:p>
        </p:txBody>
      </p:sp>
      <p:sp>
        <p:nvSpPr>
          <p:cNvPr id="18437" name="TextBox 9"/>
          <p:cNvSpPr txBox="1">
            <a:spLocks noChangeArrowheads="1"/>
          </p:cNvSpPr>
          <p:nvPr/>
        </p:nvSpPr>
        <p:spPr bwMode="auto">
          <a:xfrm>
            <a:off x="5739640" y="4361585"/>
            <a:ext cx="2424113" cy="307975"/>
          </a:xfrm>
          <a:prstGeom prst="rect">
            <a:avLst/>
          </a:prstGeom>
          <a:noFill/>
          <a:ln w="9525">
            <a:noFill/>
            <a:miter lim="800000"/>
            <a:headEnd/>
            <a:tailEnd/>
          </a:ln>
        </p:spPr>
        <p:txBody>
          <a:bodyPr>
            <a:spAutoFit/>
          </a:bodyPr>
          <a:lstStyle/>
          <a:p>
            <a:r>
              <a:rPr lang="en-US" altLang="en-US" sz="1400" dirty="0">
                <a:latin typeface="Times New Roman" pitchFamily="18" charset="0"/>
                <a:cs typeface="Times New Roman" pitchFamily="18" charset="0"/>
              </a:rPr>
              <a:t>Credit: U.S. Geological Survey</a:t>
            </a:r>
          </a:p>
        </p:txBody>
      </p:sp>
      <p:sp>
        <p:nvSpPr>
          <p:cNvPr id="18438" name="TextBox 1"/>
          <p:cNvSpPr txBox="1">
            <a:spLocks noChangeArrowheads="1"/>
          </p:cNvSpPr>
          <p:nvPr/>
        </p:nvSpPr>
        <p:spPr bwMode="auto">
          <a:xfrm>
            <a:off x="65954" y="4660040"/>
            <a:ext cx="9355004" cy="1477328"/>
          </a:xfrm>
          <a:prstGeom prst="rect">
            <a:avLst/>
          </a:prstGeom>
          <a:noFill/>
          <a:ln w="9525">
            <a:noFill/>
            <a:miter lim="800000"/>
            <a:headEnd/>
            <a:tailEnd/>
          </a:ln>
        </p:spPr>
        <p:txBody>
          <a:bodyPr wrap="square">
            <a:spAutoFit/>
          </a:bodyPr>
          <a:lstStyle/>
          <a:p>
            <a:pPr marL="274638" indent="-274638">
              <a:lnSpc>
                <a:spcPct val="150000"/>
              </a:lnSpc>
              <a:buFontTx/>
              <a:buChar char="•"/>
            </a:pPr>
            <a:r>
              <a:rPr lang="en-US" sz="2000" dirty="0">
                <a:latin typeface="Times New Roman" pitchFamily="18" charset="0"/>
                <a:cs typeface="Times New Roman" pitchFamily="18" charset="0"/>
              </a:rPr>
              <a:t>Eight submarine cables damaged with a total of 18 cuts. </a:t>
            </a:r>
          </a:p>
          <a:p>
            <a:pPr marL="274638" indent="-274638">
              <a:lnSpc>
                <a:spcPct val="150000"/>
              </a:lnSpc>
              <a:buFontTx/>
              <a:buChar char="•"/>
            </a:pPr>
            <a:r>
              <a:rPr lang="en-US" sz="2000" dirty="0">
                <a:latin typeface="Times New Roman" pitchFamily="18" charset="0"/>
                <a:cs typeface="Times New Roman" pitchFamily="18" charset="0"/>
              </a:rPr>
              <a:t>Severe disruption of Internet and phone services in south east Asia for several weeks.</a:t>
            </a:r>
          </a:p>
          <a:p>
            <a:pPr marL="274638" indent="-274638">
              <a:lnSpc>
                <a:spcPct val="150000"/>
              </a:lnSpc>
              <a:buFontTx/>
              <a:buChar char="•"/>
            </a:pPr>
            <a:r>
              <a:rPr lang="en-US" altLang="en-US" sz="2000" dirty="0">
                <a:latin typeface="Times New Roman" pitchFamily="18" charset="0"/>
                <a:cs typeface="Times New Roman" pitchFamily="18" charset="0"/>
              </a:rPr>
              <a:t>ETH 2005: reduction of  over 1% GDP per week of Internet blackout. </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195" y="1209972"/>
            <a:ext cx="2962150" cy="3085135"/>
          </a:xfrm>
          <a:prstGeom prst="rect">
            <a:avLst/>
          </a:prstGeom>
        </p:spPr>
      </p:pic>
      <p:sp>
        <p:nvSpPr>
          <p:cNvPr id="2" name="Slide Number Placeholder 1"/>
          <p:cNvSpPr>
            <a:spLocks noGrp="1"/>
          </p:cNvSpPr>
          <p:nvPr>
            <p:ph type="sldNum" sz="quarter" idx="12"/>
          </p:nvPr>
        </p:nvSpPr>
        <p:spPr/>
        <p:txBody>
          <a:bodyPr/>
          <a:lstStyle/>
          <a:p>
            <a:fld id="{F2040A06-A54A-4E73-863C-C49DEF3221D9}" type="slidenum">
              <a:rPr lang="en-HK" smtClean="0"/>
              <a:t>5</a:t>
            </a:fld>
            <a:endParaRPr lang="en-HK"/>
          </a:p>
        </p:txBody>
      </p:sp>
    </p:spTree>
    <p:extLst>
      <p:ext uri="{BB962C8B-B14F-4D97-AF65-F5344CB8AC3E}">
        <p14:creationId xmlns:p14="http://schemas.microsoft.com/office/powerpoint/2010/main" val="3862102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2040A06-A54A-4E73-863C-C49DEF3221D9}" type="slidenum">
              <a:rPr lang="en-HK" smtClean="0"/>
              <a:t>50</a:t>
            </a:fld>
            <a:endParaRPr lang="en-HK"/>
          </a:p>
        </p:txBody>
      </p:sp>
      <p:sp>
        <p:nvSpPr>
          <p:cNvPr id="3" name="Title 1"/>
          <p:cNvSpPr txBox="1">
            <a:spLocks/>
          </p:cNvSpPr>
          <p:nvPr/>
        </p:nvSpPr>
        <p:spPr>
          <a:xfrm>
            <a:off x="344119" y="226336"/>
            <a:ext cx="8507392" cy="720930"/>
          </a:xfrm>
          <a:prstGeom prst="rect">
            <a:avLst/>
          </a:prstGeom>
        </p:spPr>
        <p:txBody>
          <a:bodyPr/>
          <a:lstStyle>
            <a:lvl1pPr algn="ctr" defTabSz="914400" rtl="0" eaLnBrk="1" latinLnBrk="0" hangingPunct="1">
              <a:lnSpc>
                <a:spcPct val="90000"/>
              </a:lnSpc>
              <a:spcBef>
                <a:spcPct val="0"/>
              </a:spcBef>
              <a:buNone/>
              <a:defRPr sz="3600" b="1" kern="1200">
                <a:solidFill>
                  <a:srgbClr val="C00000"/>
                </a:solidFill>
                <a:effectLst>
                  <a:outerShdw blurRad="38100" dist="38100" dir="2700000" algn="tl">
                    <a:srgbClr val="000000">
                      <a:alpha val="43137"/>
                    </a:srgbClr>
                  </a:outerShdw>
                </a:effectLst>
                <a:latin typeface="+mj-lt"/>
                <a:ea typeface="+mj-ea"/>
                <a:cs typeface="+mj-cs"/>
              </a:defRPr>
            </a:lvl1pPr>
          </a:lstStyle>
          <a:p>
            <a:r>
              <a:rPr lang="en-US" altLang="zh-CN" dirty="0"/>
              <a:t>Numerical results</a:t>
            </a:r>
            <a:endParaRPr lang="en-US" dirty="0"/>
          </a:p>
        </p:txBody>
      </p:sp>
      <p:sp>
        <p:nvSpPr>
          <p:cNvPr id="4" name="Rectangle 3"/>
          <p:cNvSpPr/>
          <p:nvPr/>
        </p:nvSpPr>
        <p:spPr>
          <a:xfrm>
            <a:off x="489706" y="1787063"/>
            <a:ext cx="8539993" cy="2345322"/>
          </a:xfrm>
          <a:prstGeom prst="rect">
            <a:avLst/>
          </a:prstGeom>
        </p:spPr>
        <p:txBody>
          <a:bodyPr wrap="square">
            <a:spAutoFit/>
          </a:bodyPr>
          <a:lstStyle/>
          <a:p>
            <a:pPr>
              <a:lnSpc>
                <a:spcPct val="150000"/>
              </a:lnSpc>
            </a:pPr>
            <a:r>
              <a:rPr lang="en-US" sz="2000" dirty="0">
                <a:latin typeface="Times New Roman" pitchFamily="18" charset="0"/>
                <a:cs typeface="Times New Roman" pitchFamily="18" charset="0"/>
              </a:rPr>
              <a:t>We consider three cases:</a:t>
            </a:r>
          </a:p>
          <a:p>
            <a:pPr marL="342900" indent="-342900">
              <a:lnSpc>
                <a:spcPct val="150000"/>
              </a:lnSpc>
              <a:buFont typeface="Arial" panose="020B0604020202020204" pitchFamily="34" charset="0"/>
              <a:buChar char="•"/>
            </a:pPr>
            <a:r>
              <a:rPr lang="en-HK" sz="2000" dirty="0">
                <a:latin typeface="Times New Roman" pitchFamily="18" charset="0"/>
                <a:cs typeface="Times New Roman" pitchFamily="18" charset="0"/>
              </a:rPr>
              <a:t>Case 1: The destination can be an arbitrary location on an existing cable with the addition of a new branching unit.</a:t>
            </a:r>
          </a:p>
          <a:p>
            <a:pPr marL="342900" indent="-342900">
              <a:lnSpc>
                <a:spcPct val="150000"/>
              </a:lnSpc>
              <a:buFont typeface="Arial" panose="020B0604020202020204" pitchFamily="34" charset="0"/>
              <a:buChar char="•"/>
            </a:pPr>
            <a:r>
              <a:rPr lang="en-HK" sz="2000" dirty="0">
                <a:latin typeface="Times New Roman" pitchFamily="18" charset="0"/>
                <a:cs typeface="Times New Roman" pitchFamily="18" charset="0"/>
              </a:rPr>
              <a:t>Case 2: The destination can be an installed branching unit or a landing station.</a:t>
            </a:r>
          </a:p>
          <a:p>
            <a:pPr marL="342900" indent="-342900">
              <a:lnSpc>
                <a:spcPct val="150000"/>
              </a:lnSpc>
              <a:buFont typeface="Arial" panose="020B0604020202020204" pitchFamily="34" charset="0"/>
              <a:buChar char="•"/>
            </a:pPr>
            <a:r>
              <a:rPr lang="en-HK" sz="2000" dirty="0">
                <a:latin typeface="Times New Roman" pitchFamily="18" charset="0"/>
                <a:cs typeface="Times New Roman" pitchFamily="18" charset="0"/>
              </a:rPr>
              <a:t>Case 3: The destination can only be a landing station.</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12248898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13774" y="3157349"/>
            <a:ext cx="1319592" cy="307777"/>
          </a:xfrm>
          <a:prstGeom prst="rect">
            <a:avLst/>
          </a:prstGeom>
          <a:noFill/>
        </p:spPr>
        <p:txBody>
          <a:bodyPr wrap="none" rtlCol="0">
            <a:spAutoFit/>
          </a:bodyPr>
          <a:lstStyle/>
          <a:p>
            <a:r>
              <a:rPr lang="en-US" sz="1400" dirty="0"/>
              <a:t>Elevation map</a:t>
            </a:r>
          </a:p>
        </p:txBody>
      </p:sp>
      <p:sp>
        <p:nvSpPr>
          <p:cNvPr id="17" name="Rectangle 16"/>
          <p:cNvSpPr/>
          <p:nvPr/>
        </p:nvSpPr>
        <p:spPr>
          <a:xfrm>
            <a:off x="190500" y="381000"/>
            <a:ext cx="8674100" cy="96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8012" y="5844257"/>
            <a:ext cx="9065988" cy="96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2"/>
          <a:stretch>
            <a:fillRect/>
          </a:stretch>
        </p:blipFill>
        <p:spPr>
          <a:xfrm>
            <a:off x="72162" y="3501234"/>
            <a:ext cx="2155946" cy="3118227"/>
          </a:xfrm>
          <a:prstGeom prst="rect">
            <a:avLst/>
          </a:prstGeom>
        </p:spPr>
      </p:pic>
      <p:pic>
        <p:nvPicPr>
          <p:cNvPr id="22" name="Picture 21"/>
          <p:cNvPicPr>
            <a:picLocks noChangeAspect="1"/>
          </p:cNvPicPr>
          <p:nvPr/>
        </p:nvPicPr>
        <p:blipFill>
          <a:blip r:embed="rId3"/>
          <a:stretch>
            <a:fillRect/>
          </a:stretch>
        </p:blipFill>
        <p:spPr>
          <a:xfrm>
            <a:off x="4787638" y="0"/>
            <a:ext cx="4098798" cy="6236094"/>
          </a:xfrm>
          <a:prstGeom prst="rect">
            <a:avLst/>
          </a:prstGeom>
        </p:spPr>
      </p:pic>
      <p:sp>
        <p:nvSpPr>
          <p:cNvPr id="23" name="Rectangle 22"/>
          <p:cNvSpPr/>
          <p:nvPr/>
        </p:nvSpPr>
        <p:spPr>
          <a:xfrm>
            <a:off x="6391312" y="6183726"/>
            <a:ext cx="1329210" cy="307777"/>
          </a:xfrm>
          <a:prstGeom prst="rect">
            <a:avLst/>
          </a:prstGeom>
        </p:spPr>
        <p:txBody>
          <a:bodyPr wrap="none">
            <a:spAutoFit/>
          </a:bodyPr>
          <a:lstStyle/>
          <a:p>
            <a:r>
              <a:rPr lang="en-US" sz="1400" dirty="0"/>
              <a:t>Coastline map</a:t>
            </a:r>
          </a:p>
        </p:txBody>
      </p:sp>
      <p:pic>
        <p:nvPicPr>
          <p:cNvPr id="24" name="Picture 23"/>
          <p:cNvPicPr>
            <a:picLocks noChangeAspect="1"/>
          </p:cNvPicPr>
          <p:nvPr/>
        </p:nvPicPr>
        <p:blipFill>
          <a:blip r:embed="rId4"/>
          <a:stretch>
            <a:fillRect/>
          </a:stretch>
        </p:blipFill>
        <p:spPr>
          <a:xfrm>
            <a:off x="2263081" y="-1347"/>
            <a:ext cx="2358939" cy="3257846"/>
          </a:xfrm>
          <a:prstGeom prst="rect">
            <a:avLst/>
          </a:prstGeom>
        </p:spPr>
      </p:pic>
      <p:sp>
        <p:nvSpPr>
          <p:cNvPr id="25" name="TextBox 24"/>
          <p:cNvSpPr txBox="1"/>
          <p:nvPr/>
        </p:nvSpPr>
        <p:spPr>
          <a:xfrm>
            <a:off x="2861270" y="3191470"/>
            <a:ext cx="1338828" cy="307777"/>
          </a:xfrm>
          <a:prstGeom prst="rect">
            <a:avLst/>
          </a:prstGeom>
          <a:noFill/>
        </p:spPr>
        <p:txBody>
          <a:bodyPr wrap="none" rtlCol="0">
            <a:spAutoFit/>
          </a:bodyPr>
          <a:lstStyle/>
          <a:p>
            <a:r>
              <a:rPr lang="en-US" sz="1400" dirty="0"/>
              <a:t>Sediment map</a:t>
            </a:r>
          </a:p>
        </p:txBody>
      </p:sp>
      <p:pic>
        <p:nvPicPr>
          <p:cNvPr id="26" name="Picture 25"/>
          <p:cNvPicPr>
            <a:picLocks noChangeAspect="1"/>
          </p:cNvPicPr>
          <p:nvPr/>
        </p:nvPicPr>
        <p:blipFill>
          <a:blip r:embed="rId5"/>
          <a:stretch>
            <a:fillRect/>
          </a:stretch>
        </p:blipFill>
        <p:spPr>
          <a:xfrm>
            <a:off x="2346446" y="3490053"/>
            <a:ext cx="2144942" cy="3088482"/>
          </a:xfrm>
          <a:prstGeom prst="rect">
            <a:avLst/>
          </a:prstGeom>
        </p:spPr>
      </p:pic>
      <p:sp>
        <p:nvSpPr>
          <p:cNvPr id="27" name="Rectangle 26"/>
          <p:cNvSpPr/>
          <p:nvPr/>
        </p:nvSpPr>
        <p:spPr>
          <a:xfrm>
            <a:off x="2922215" y="6550383"/>
            <a:ext cx="1040670" cy="307777"/>
          </a:xfrm>
          <a:prstGeom prst="rect">
            <a:avLst/>
          </a:prstGeom>
        </p:spPr>
        <p:txBody>
          <a:bodyPr wrap="none">
            <a:spAutoFit/>
          </a:bodyPr>
          <a:lstStyle/>
          <a:p>
            <a:r>
              <a:rPr lang="en-US" sz="1400" dirty="0"/>
              <a:t>Slope map</a:t>
            </a:r>
          </a:p>
        </p:txBody>
      </p:sp>
      <p:sp>
        <p:nvSpPr>
          <p:cNvPr id="2" name="Slide Number Placeholder 1"/>
          <p:cNvSpPr>
            <a:spLocks noGrp="1"/>
          </p:cNvSpPr>
          <p:nvPr>
            <p:ph type="sldNum" sz="quarter" idx="12"/>
          </p:nvPr>
        </p:nvSpPr>
        <p:spPr/>
        <p:txBody>
          <a:bodyPr/>
          <a:lstStyle/>
          <a:p>
            <a:fld id="{F2040A06-A54A-4E73-863C-C49DEF3221D9}" type="slidenum">
              <a:rPr lang="en-HK" smtClean="0"/>
              <a:t>51</a:t>
            </a:fld>
            <a:endParaRPr lang="en-HK" dirty="0"/>
          </a:p>
        </p:txBody>
      </p:sp>
      <p:pic>
        <p:nvPicPr>
          <p:cNvPr id="15" name="Picture 14"/>
          <p:cNvPicPr>
            <a:picLocks noChangeAspect="1"/>
          </p:cNvPicPr>
          <p:nvPr/>
        </p:nvPicPr>
        <p:blipFill>
          <a:blip r:embed="rId6"/>
          <a:stretch>
            <a:fillRect/>
          </a:stretch>
        </p:blipFill>
        <p:spPr>
          <a:xfrm>
            <a:off x="0" y="25821"/>
            <a:ext cx="2245670" cy="3207247"/>
          </a:xfrm>
          <a:prstGeom prst="rect">
            <a:avLst/>
          </a:prstGeom>
        </p:spPr>
      </p:pic>
      <p:sp>
        <p:nvSpPr>
          <p:cNvPr id="10" name="TextBox 9"/>
          <p:cNvSpPr txBox="1"/>
          <p:nvPr/>
        </p:nvSpPr>
        <p:spPr>
          <a:xfrm>
            <a:off x="197957" y="6560571"/>
            <a:ext cx="1965603" cy="307777"/>
          </a:xfrm>
          <a:prstGeom prst="rect">
            <a:avLst/>
          </a:prstGeom>
          <a:noFill/>
        </p:spPr>
        <p:txBody>
          <a:bodyPr wrap="none" rtlCol="0">
            <a:spAutoFit/>
          </a:bodyPr>
          <a:lstStyle/>
          <a:p>
            <a:r>
              <a:rPr lang="en-US" sz="1400" dirty="0"/>
              <a:t>Elevation contour map</a:t>
            </a:r>
          </a:p>
        </p:txBody>
      </p:sp>
    </p:spTree>
    <p:extLst>
      <p:ext uri="{BB962C8B-B14F-4D97-AF65-F5344CB8AC3E}">
        <p14:creationId xmlns:p14="http://schemas.microsoft.com/office/powerpoint/2010/main" val="11954169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241072" y="135906"/>
            <a:ext cx="8507392" cy="720930"/>
          </a:xfrm>
          <a:prstGeom prst="rect">
            <a:avLst/>
          </a:prstGeom>
        </p:spPr>
        <p:txBody>
          <a:bodyPr/>
          <a:lstStyle>
            <a:lvl1pPr algn="ctr" defTabSz="914400" rtl="0" eaLnBrk="1" latinLnBrk="0" hangingPunct="1">
              <a:lnSpc>
                <a:spcPct val="90000"/>
              </a:lnSpc>
              <a:spcBef>
                <a:spcPct val="0"/>
              </a:spcBef>
              <a:buNone/>
              <a:defRPr sz="3600" b="1" kern="1200">
                <a:solidFill>
                  <a:srgbClr val="C00000"/>
                </a:solidFill>
                <a:effectLst>
                  <a:outerShdw blurRad="38100" dist="38100" dir="2700000" algn="tl">
                    <a:srgbClr val="000000">
                      <a:alpha val="43137"/>
                    </a:srgbClr>
                  </a:outerShdw>
                </a:effectLst>
                <a:latin typeface="+mj-lt"/>
                <a:ea typeface="+mj-ea"/>
                <a:cs typeface="+mj-cs"/>
              </a:defRPr>
            </a:lvl1pPr>
          </a:lstStyle>
          <a:p>
            <a:r>
              <a:rPr lang="en-US" altLang="zh-CN" dirty="0"/>
              <a:t>Numerical results</a:t>
            </a:r>
            <a:endParaRPr lang="en-US" dirty="0"/>
          </a:p>
        </p:txBody>
      </p:sp>
      <p:sp>
        <p:nvSpPr>
          <p:cNvPr id="18" name="Rectangle 17"/>
          <p:cNvSpPr/>
          <p:nvPr/>
        </p:nvSpPr>
        <p:spPr>
          <a:xfrm>
            <a:off x="1726347" y="1334920"/>
            <a:ext cx="6034217" cy="369332"/>
          </a:xfrm>
          <a:prstGeom prst="rect">
            <a:avLst/>
          </a:prstGeom>
        </p:spPr>
        <p:txBody>
          <a:bodyPr wrap="square">
            <a:spAutoFit/>
          </a:bodyPr>
          <a:lstStyle/>
          <a:p>
            <a:r>
              <a:rPr lang="en-HK" i="1" dirty="0">
                <a:solidFill>
                  <a:srgbClr val="000000"/>
                </a:solidFill>
                <a:latin typeface="Times New Roman" panose="02020603050405020304" pitchFamily="18" charset="0"/>
              </a:rPr>
              <a:t> </a:t>
            </a:r>
            <a:r>
              <a:rPr lang="en-HK" dirty="0"/>
              <a:t>Comparison between the Dijkstra’s algorithm and FMM</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679561818"/>
              </p:ext>
            </p:extLst>
          </p:nvPr>
        </p:nvGraphicFramePr>
        <p:xfrm>
          <a:off x="241069" y="1930399"/>
          <a:ext cx="8763230" cy="3340353"/>
        </p:xfrm>
        <a:graphic>
          <a:graphicData uri="http://schemas.openxmlformats.org/drawingml/2006/table">
            <a:tbl>
              <a:tblPr firstRow="1" bandRow="1">
                <a:tableStyleId>{2D5ABB26-0587-4C30-8999-92F81FD0307C}</a:tableStyleId>
              </a:tblPr>
              <a:tblGrid>
                <a:gridCol w="2451331">
                  <a:extLst>
                    <a:ext uri="{9D8B030D-6E8A-4147-A177-3AD203B41FA5}">
                      <a16:colId xmlns="" xmlns:a16="http://schemas.microsoft.com/office/drawing/2014/main" val="20000"/>
                    </a:ext>
                  </a:extLst>
                </a:gridCol>
                <a:gridCol w="1155700">
                  <a:extLst>
                    <a:ext uri="{9D8B030D-6E8A-4147-A177-3AD203B41FA5}">
                      <a16:colId xmlns="" xmlns:a16="http://schemas.microsoft.com/office/drawing/2014/main" val="20001"/>
                    </a:ext>
                  </a:extLst>
                </a:gridCol>
                <a:gridCol w="1155700">
                  <a:extLst>
                    <a:ext uri="{9D8B030D-6E8A-4147-A177-3AD203B41FA5}">
                      <a16:colId xmlns="" xmlns:a16="http://schemas.microsoft.com/office/drawing/2014/main" val="20002"/>
                    </a:ext>
                  </a:extLst>
                </a:gridCol>
                <a:gridCol w="1028700">
                  <a:extLst>
                    <a:ext uri="{9D8B030D-6E8A-4147-A177-3AD203B41FA5}">
                      <a16:colId xmlns="" xmlns:a16="http://schemas.microsoft.com/office/drawing/2014/main" val="20003"/>
                    </a:ext>
                  </a:extLst>
                </a:gridCol>
                <a:gridCol w="1092200">
                  <a:extLst>
                    <a:ext uri="{9D8B030D-6E8A-4147-A177-3AD203B41FA5}">
                      <a16:colId xmlns="" xmlns:a16="http://schemas.microsoft.com/office/drawing/2014/main" val="20004"/>
                    </a:ext>
                  </a:extLst>
                </a:gridCol>
                <a:gridCol w="965200">
                  <a:extLst>
                    <a:ext uri="{9D8B030D-6E8A-4147-A177-3AD203B41FA5}">
                      <a16:colId xmlns="" xmlns:a16="http://schemas.microsoft.com/office/drawing/2014/main" val="20005"/>
                    </a:ext>
                  </a:extLst>
                </a:gridCol>
                <a:gridCol w="914399">
                  <a:extLst>
                    <a:ext uri="{9D8B030D-6E8A-4147-A177-3AD203B41FA5}">
                      <a16:colId xmlns="" xmlns:a16="http://schemas.microsoft.com/office/drawing/2014/main" val="20006"/>
                    </a:ext>
                  </a:extLst>
                </a:gridCol>
              </a:tblGrid>
              <a:tr h="439169">
                <a:tc row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dirty="0"/>
                        <a:t>Case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dirty="0"/>
                        <a:t>Case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dirty="0"/>
                        <a:t>Case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439169">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Dijkstra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FMM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Dijkstra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FMM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Dijkstra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FMM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632963">
                <a:tc>
                  <a:txBody>
                    <a:bodyPr/>
                    <a:lstStyle/>
                    <a:p>
                      <a:r>
                        <a:rPr lang="en-US" dirty="0"/>
                        <a:t>Length</a:t>
                      </a:r>
                      <a:r>
                        <a:rPr lang="en-US" baseline="0" dirty="0"/>
                        <a:t> (km)</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66.40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50.58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117.36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110.76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160.37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144.02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649645">
                <a:tc>
                  <a:txBody>
                    <a:bodyPr/>
                    <a:lstStyle/>
                    <a:p>
                      <a:r>
                        <a:rPr lang="en-US" dirty="0"/>
                        <a:t>Cost (10</a:t>
                      </a:r>
                      <a:r>
                        <a:rPr lang="en-US" baseline="30000" dirty="0"/>
                        <a:t>6</a:t>
                      </a:r>
                      <a:r>
                        <a:rPr lang="en-US" dirty="0"/>
                        <a:t> dollars)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14.78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12.59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20.88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19.98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27.46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25.54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539327">
                <a:tc>
                  <a:txBody>
                    <a:bodyPr/>
                    <a:lstStyle/>
                    <a:p>
                      <a:r>
                        <a:rPr lang="en-US" dirty="0"/>
                        <a:t>Running time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10.26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17.06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10.28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17.17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10.71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22.74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r h="439169">
                <a:tc>
                  <a:txBody>
                    <a:bodyPr/>
                    <a:lstStyle/>
                    <a:p>
                      <a:r>
                        <a:rPr lang="en-US" dirty="0"/>
                        <a:t>Relative difference in cost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dirty="0"/>
                        <a:t>17.4%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dirty="0"/>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dirty="0"/>
                        <a:t>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bl>
          </a:graphicData>
        </a:graphic>
      </p:graphicFrame>
      <p:sp>
        <p:nvSpPr>
          <p:cNvPr id="2" name="Slide Number Placeholder 1"/>
          <p:cNvSpPr>
            <a:spLocks noGrp="1"/>
          </p:cNvSpPr>
          <p:nvPr>
            <p:ph type="sldNum" sz="quarter" idx="12"/>
          </p:nvPr>
        </p:nvSpPr>
        <p:spPr/>
        <p:txBody>
          <a:bodyPr/>
          <a:lstStyle/>
          <a:p>
            <a:fld id="{F2040A06-A54A-4E73-863C-C49DEF3221D9}" type="slidenum">
              <a:rPr lang="en-HK" smtClean="0"/>
              <a:t>52</a:t>
            </a:fld>
            <a:endParaRPr lang="en-HK"/>
          </a:p>
        </p:txBody>
      </p:sp>
    </p:spTree>
    <p:extLst>
      <p:ext uri="{BB962C8B-B14F-4D97-AF65-F5344CB8AC3E}">
        <p14:creationId xmlns:p14="http://schemas.microsoft.com/office/powerpoint/2010/main" val="697092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6104" y="284858"/>
            <a:ext cx="8208912" cy="646331"/>
          </a:xfrm>
          <a:prstGeom prst="rect">
            <a:avLst/>
          </a:prstGeom>
        </p:spPr>
        <p:txBody>
          <a:bodyPr wrap="square">
            <a:spAutoFit/>
          </a:bodyPr>
          <a:lstStyle/>
          <a:p>
            <a:pPr algn="ctr"/>
            <a:r>
              <a:rPr lang="de-DE" altLang="zh-CN" sz="3600" b="1" dirty="0">
                <a:solidFill>
                  <a:srgbClr val="C00000"/>
                </a:solidFill>
                <a:effectLst>
                  <a:outerShdw blurRad="38100" dist="38100" dir="2700000" algn="tl">
                    <a:srgbClr val="000000">
                      <a:alpha val="43137"/>
                    </a:srgbClr>
                  </a:outerShdw>
                </a:effectLst>
                <a:latin typeface="+mj-lt"/>
                <a:ea typeface="+mj-ea"/>
                <a:cs typeface="+mj-cs"/>
              </a:rPr>
              <a:t>Conclusions</a:t>
            </a:r>
          </a:p>
        </p:txBody>
      </p:sp>
      <p:sp>
        <p:nvSpPr>
          <p:cNvPr id="2" name="TextBox 1"/>
          <p:cNvSpPr txBox="1"/>
          <p:nvPr/>
        </p:nvSpPr>
        <p:spPr>
          <a:xfrm>
            <a:off x="275334" y="1666705"/>
            <a:ext cx="8570197" cy="3323987"/>
          </a:xfrm>
          <a:prstGeom prst="rect">
            <a:avLst/>
          </a:prstGeom>
          <a:noFill/>
        </p:spPr>
        <p:txBody>
          <a:bodyPr wrap="square" rtlCol="0">
            <a:spAutoFit/>
          </a:bodyPr>
          <a:lstStyle/>
          <a:p>
            <a:pPr marL="514350" indent="-514350">
              <a:lnSpc>
                <a:spcPct val="150000"/>
              </a:lnSpc>
              <a:buAutoNum type="arabicPeriod"/>
            </a:pPr>
            <a:r>
              <a:rPr lang="de-DE" altLang="zh-CN" sz="2000" dirty="0">
                <a:latin typeface="Times New Roman" pitchFamily="18" charset="0"/>
                <a:cs typeface="Times New Roman" pitchFamily="18" charset="0"/>
              </a:rPr>
              <a:t>The Internet as a </a:t>
            </a:r>
            <a:r>
              <a:rPr lang="en-US" sz="2000" dirty="0">
                <a:latin typeface="Times New Roman" pitchFamily="18" charset="0"/>
                <a:cs typeface="Times New Roman" pitchFamily="18" charset="0"/>
              </a:rPr>
              <a:t>“human right” </a:t>
            </a:r>
            <a:r>
              <a:rPr lang="de-DE" altLang="zh-CN" sz="2000" dirty="0">
                <a:latin typeface="Times New Roman" pitchFamily="18" charset="0"/>
                <a:cs typeface="Times New Roman" pitchFamily="18" charset="0"/>
              </a:rPr>
              <a:t>is becoming essential to our daily lives and we can try to make it stable as much as possible.</a:t>
            </a:r>
          </a:p>
          <a:p>
            <a:pPr marL="514350" indent="-514350">
              <a:lnSpc>
                <a:spcPct val="150000"/>
              </a:lnSpc>
              <a:buAutoNum type="arabicPeriod"/>
            </a:pPr>
            <a:r>
              <a:rPr lang="de-DE" altLang="zh-CN" sz="2000" dirty="0">
                <a:latin typeface="Times New Roman" pitchFamily="18" charset="0"/>
                <a:cs typeface="Times New Roman" pitchFamily="18" charset="0"/>
              </a:rPr>
              <a:t>Path </a:t>
            </a:r>
            <a:r>
              <a:rPr lang="en-US" altLang="zh-CN" sz="2000" dirty="0">
                <a:latin typeface="Times New Roman" pitchFamily="18" charset="0"/>
                <a:cs typeface="Times New Roman" pitchFamily="18" charset="0"/>
              </a:rPr>
              <a:t>planning</a:t>
            </a:r>
            <a:r>
              <a:rPr lang="de-DE" altLang="zh-CN" sz="2000" dirty="0">
                <a:latin typeface="Times New Roman" pitchFamily="18" charset="0"/>
                <a:cs typeface="Times New Roman" pitchFamily="18" charset="0"/>
              </a:rPr>
              <a:t> of cables includes considerations of topography, problematic areas, earthquakes and other risks, and shielding. </a:t>
            </a:r>
          </a:p>
          <a:p>
            <a:pPr marL="514350" indent="-514350">
              <a:lnSpc>
                <a:spcPct val="150000"/>
              </a:lnSpc>
              <a:buAutoNum type="arabicPeriod"/>
            </a:pPr>
            <a:r>
              <a:rPr lang="de-DE" altLang="zh-CN" sz="2000" dirty="0">
                <a:latin typeface="Times New Roman" pitchFamily="18" charset="0"/>
                <a:cs typeface="Times New Roman" pitchFamily="18" charset="0"/>
              </a:rPr>
              <a:t>We have provided different/alternative approaches for cable path planning.</a:t>
            </a:r>
          </a:p>
          <a:p>
            <a:pPr marL="514350" indent="-514350">
              <a:lnSpc>
                <a:spcPct val="150000"/>
              </a:lnSpc>
              <a:buAutoNum type="arabicPeriod"/>
            </a:pPr>
            <a:r>
              <a:rPr lang="de-DE" altLang="zh-CN" sz="2000" dirty="0">
                <a:latin typeface="Times New Roman" pitchFamily="18" charset="0"/>
                <a:cs typeface="Times New Roman" pitchFamily="18" charset="0"/>
              </a:rPr>
              <a:t>Our approaches based on trianguated manifolds will contribute to cost saving and a more resilient Internet. </a:t>
            </a:r>
          </a:p>
        </p:txBody>
      </p:sp>
      <p:sp>
        <p:nvSpPr>
          <p:cNvPr id="4" name="Slide Number Placeholder 3"/>
          <p:cNvSpPr>
            <a:spLocks noGrp="1"/>
          </p:cNvSpPr>
          <p:nvPr>
            <p:ph type="sldNum" sz="quarter" idx="12"/>
          </p:nvPr>
        </p:nvSpPr>
        <p:spPr/>
        <p:txBody>
          <a:bodyPr/>
          <a:lstStyle/>
          <a:p>
            <a:fld id="{F2040A06-A54A-4E73-863C-C49DEF3221D9}" type="slidenum">
              <a:rPr lang="en-HK" smtClean="0"/>
              <a:t>53</a:t>
            </a:fld>
            <a:endParaRPr lang="en-HK"/>
          </a:p>
        </p:txBody>
      </p:sp>
    </p:spTree>
    <p:extLst>
      <p:ext uri="{BB962C8B-B14F-4D97-AF65-F5344CB8AC3E}">
        <p14:creationId xmlns:p14="http://schemas.microsoft.com/office/powerpoint/2010/main" val="5648756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9527" y="123177"/>
            <a:ext cx="3024335" cy="792088"/>
          </a:xfrm>
        </p:spPr>
        <p:txBody>
          <a:bodyPr>
            <a:normAutofit/>
          </a:bodyPr>
          <a:lstStyle/>
          <a:p>
            <a:r>
              <a:rPr lang="en-US" dirty="0">
                <a:latin typeface="Times New Roman" pitchFamily="18" charset="0"/>
                <a:cs typeface="Times New Roman" pitchFamily="18" charset="0"/>
              </a:rPr>
              <a:t>Future work</a:t>
            </a:r>
          </a:p>
        </p:txBody>
      </p:sp>
      <p:sp>
        <p:nvSpPr>
          <p:cNvPr id="4" name="Slide Number Placeholder 3"/>
          <p:cNvSpPr>
            <a:spLocks noGrp="1"/>
          </p:cNvSpPr>
          <p:nvPr>
            <p:ph type="sldNum" sz="quarter" idx="12"/>
          </p:nvPr>
        </p:nvSpPr>
        <p:spPr/>
        <p:txBody>
          <a:bodyPr/>
          <a:lstStyle/>
          <a:p>
            <a:pPr>
              <a:defRPr/>
            </a:pPr>
            <a:fld id="{5B94E1C4-B52F-466E-A779-F5ECA0CF0120}" type="slidenum">
              <a:rPr lang="en-US" smtClean="0"/>
              <a:pPr>
                <a:defRPr/>
              </a:pPr>
              <a:t>54</a:t>
            </a:fld>
            <a:endParaRPr lang="en-US"/>
          </a:p>
        </p:txBody>
      </p:sp>
      <p:sp>
        <p:nvSpPr>
          <p:cNvPr id="3" name="Rectangle 2"/>
          <p:cNvSpPr/>
          <p:nvPr/>
        </p:nvSpPr>
        <p:spPr>
          <a:xfrm>
            <a:off x="188842" y="2187229"/>
            <a:ext cx="8865703" cy="2345322"/>
          </a:xfrm>
          <a:prstGeom prst="rect">
            <a:avLst/>
          </a:prstGeom>
        </p:spPr>
        <p:txBody>
          <a:bodyPr wrap="square">
            <a:spAutoFit/>
          </a:bodyPr>
          <a:lstStyle/>
          <a:p>
            <a:pPr marL="514350" indent="-514350">
              <a:lnSpc>
                <a:spcPct val="150000"/>
              </a:lnSpc>
              <a:buFont typeface="Arial" panose="020B0604020202020204" pitchFamily="34" charset="0"/>
              <a:buAutoNum type="arabicPeriod"/>
            </a:pPr>
            <a:r>
              <a:rPr lang="en-HK" sz="2000" dirty="0">
                <a:latin typeface="Times New Roman" pitchFamily="18" charset="0"/>
                <a:cs typeface="Times New Roman" pitchFamily="18" charset="0"/>
              </a:rPr>
              <a:t>Include more design considerations that affect cable path planning.</a:t>
            </a:r>
          </a:p>
          <a:p>
            <a:pPr marL="514350" indent="-514350">
              <a:lnSpc>
                <a:spcPct val="150000"/>
              </a:lnSpc>
              <a:buFont typeface="Arial" panose="020B0604020202020204" pitchFamily="34" charset="0"/>
              <a:buAutoNum type="arabicPeriod"/>
            </a:pPr>
            <a:r>
              <a:rPr lang="en-HK" sz="2000" dirty="0">
                <a:latin typeface="Times New Roman" pitchFamily="18" charset="0"/>
                <a:cs typeface="Times New Roman" pitchFamily="18" charset="0"/>
              </a:rPr>
              <a:t>Apply simulation, machine learning and </a:t>
            </a:r>
            <a:r>
              <a:rPr lang="en-HK" sz="2000" dirty="0" err="1">
                <a:latin typeface="Times New Roman" pitchFamily="18" charset="0"/>
                <a:cs typeface="Times New Roman" pitchFamily="18" charset="0"/>
              </a:rPr>
              <a:t>modeling</a:t>
            </a:r>
            <a:r>
              <a:rPr lang="en-HK" sz="2000" dirty="0">
                <a:latin typeface="Times New Roman" pitchFamily="18" charset="0"/>
                <a:cs typeface="Times New Roman" pitchFamily="18" charset="0"/>
              </a:rPr>
              <a:t> techniques to obtain best estimates of ground motion distribution in areas of unknown hazard.</a:t>
            </a:r>
          </a:p>
          <a:p>
            <a:pPr marL="514350" indent="-514350">
              <a:lnSpc>
                <a:spcPct val="150000"/>
              </a:lnSpc>
              <a:buFont typeface="Arial" panose="020B0604020202020204" pitchFamily="34" charset="0"/>
              <a:buAutoNum type="arabicPeriod"/>
            </a:pPr>
            <a:r>
              <a:rPr lang="en-HK" sz="2000" dirty="0">
                <a:latin typeface="Times New Roman" pitchFamily="18" charset="0"/>
                <a:cs typeface="Times New Roman" pitchFamily="18" charset="0"/>
              </a:rPr>
              <a:t>Develop software for automated and accurate path planning of submarine cables by implementing the path planning algorithms introduced in this thesis.</a:t>
            </a:r>
          </a:p>
        </p:txBody>
      </p:sp>
    </p:spTree>
    <p:extLst>
      <p:ext uri="{BB962C8B-B14F-4D97-AF65-F5344CB8AC3E}">
        <p14:creationId xmlns:p14="http://schemas.microsoft.com/office/powerpoint/2010/main" val="8344719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p:cNvSpPr>
          <p:nvPr>
            <p:ph idx="1"/>
          </p:nvPr>
        </p:nvSpPr>
        <p:spPr>
          <a:xfrm>
            <a:off x="140116" y="996438"/>
            <a:ext cx="8797113" cy="5048762"/>
          </a:xfrm>
        </p:spPr>
        <p:txBody>
          <a:bodyPr>
            <a:noAutofit/>
          </a:bodyPr>
          <a:lstStyle/>
          <a:p>
            <a:pPr marL="457200" indent="-457200">
              <a:buFont typeface="+mj-lt"/>
              <a:buAutoNum type="arabicPeriod"/>
            </a:pPr>
            <a:r>
              <a:rPr lang="de-DE" sz="1800" dirty="0">
                <a:solidFill>
                  <a:schemeClr val="tx1"/>
                </a:solidFill>
                <a:latin typeface="Times New Roman" pitchFamily="18" charset="0"/>
                <a:cs typeface="Times New Roman" pitchFamily="18" charset="0"/>
              </a:rPr>
              <a:t>Z. Wang, Q. Wang, M. Zukerman, J. Guo, Y. Wang, </a:t>
            </a:r>
            <a:r>
              <a:rPr lang="en-HK" sz="1800" dirty="0">
                <a:solidFill>
                  <a:schemeClr val="tx1"/>
                </a:solidFill>
                <a:latin typeface="Times New Roman" pitchFamily="18" charset="0"/>
                <a:cs typeface="Times New Roman" pitchFamily="18" charset="0"/>
              </a:rPr>
              <a:t>G. </a:t>
            </a:r>
            <a:r>
              <a:rPr lang="en-HK" sz="1800" dirty="0" err="1">
                <a:solidFill>
                  <a:schemeClr val="tx1"/>
                </a:solidFill>
                <a:latin typeface="Times New Roman" pitchFamily="18" charset="0"/>
                <a:cs typeface="Times New Roman" pitchFamily="18" charset="0"/>
              </a:rPr>
              <a:t>Wang,</a:t>
            </a:r>
            <a:r>
              <a:rPr lang="en-HK" sz="1800" dirty="0">
                <a:solidFill>
                  <a:schemeClr val="tx1"/>
                </a:solidFill>
                <a:latin typeface="Times New Roman" pitchFamily="18" charset="0"/>
                <a:cs typeface="Times New Roman" pitchFamily="18" charset="0"/>
              </a:rPr>
              <a:t> J. Yang, and B. Moran, “</a:t>
            </a:r>
            <a:r>
              <a:rPr lang="en-HK" sz="1800" dirty="0" err="1">
                <a:solidFill>
                  <a:schemeClr val="tx1"/>
                </a:solidFill>
                <a:latin typeface="Times New Roman" pitchFamily="18" charset="0"/>
                <a:cs typeface="Times New Roman" pitchFamily="18" charset="0"/>
              </a:rPr>
              <a:t>Multiobjective</a:t>
            </a:r>
            <a:r>
              <a:rPr lang="en-HK" sz="1800" dirty="0">
                <a:solidFill>
                  <a:schemeClr val="tx1"/>
                </a:solidFill>
                <a:latin typeface="Times New Roman" pitchFamily="18" charset="0"/>
                <a:cs typeface="Times New Roman" pitchFamily="18" charset="0"/>
              </a:rPr>
              <a:t> path optimization for critical infrastructure links with consideration to seismic resilience,” </a:t>
            </a:r>
            <a:r>
              <a:rPr lang="en-HK" sz="1800" i="1" dirty="0">
                <a:solidFill>
                  <a:schemeClr val="tx1"/>
                </a:solidFill>
                <a:latin typeface="Times New Roman" pitchFamily="18" charset="0"/>
                <a:cs typeface="Times New Roman" pitchFamily="18" charset="0"/>
              </a:rPr>
              <a:t>Computer-Aided Civil and </a:t>
            </a:r>
            <a:r>
              <a:rPr lang="en-US" sz="1800" i="1" dirty="0">
                <a:solidFill>
                  <a:schemeClr val="tx1"/>
                </a:solidFill>
                <a:latin typeface="Times New Roman" pitchFamily="18" charset="0"/>
                <a:cs typeface="Times New Roman" pitchFamily="18" charset="0"/>
              </a:rPr>
              <a:t>Infrastructure Engineering</a:t>
            </a:r>
            <a:r>
              <a:rPr lang="en-US" sz="1800" dirty="0">
                <a:solidFill>
                  <a:schemeClr val="tx1"/>
                </a:solidFill>
                <a:latin typeface="Times New Roman" pitchFamily="18" charset="0"/>
                <a:cs typeface="Times New Roman" pitchFamily="18" charset="0"/>
              </a:rPr>
              <a:t>, vol. 32, no. 10, pp. 836–855, Oct. 2017.</a:t>
            </a:r>
          </a:p>
          <a:p>
            <a:pPr marL="457200" indent="-457200">
              <a:buFont typeface="+mj-lt"/>
              <a:buAutoNum type="arabicPeriod"/>
            </a:pPr>
            <a:r>
              <a:rPr lang="en-US" sz="1800" dirty="0">
                <a:solidFill>
                  <a:schemeClr val="tx1"/>
                </a:solidFill>
                <a:latin typeface="Times New Roman" pitchFamily="18" charset="0"/>
                <a:cs typeface="Times New Roman" pitchFamily="18" charset="0"/>
              </a:rPr>
              <a:t>Z. </a:t>
            </a:r>
            <a:r>
              <a:rPr lang="en-US" sz="1800" dirty="0" err="1">
                <a:solidFill>
                  <a:schemeClr val="tx1"/>
                </a:solidFill>
                <a:latin typeface="Times New Roman" pitchFamily="18" charset="0"/>
                <a:cs typeface="Times New Roman" pitchFamily="18" charset="0"/>
              </a:rPr>
              <a:t>Wang,</a:t>
            </a:r>
            <a:r>
              <a:rPr lang="en-US" sz="1800" dirty="0">
                <a:solidFill>
                  <a:schemeClr val="tx1"/>
                </a:solidFill>
                <a:latin typeface="Times New Roman" pitchFamily="18" charset="0"/>
                <a:cs typeface="Times New Roman" pitchFamily="18" charset="0"/>
              </a:rPr>
              <a:t> Q. </a:t>
            </a:r>
            <a:r>
              <a:rPr lang="en-US" sz="1800" dirty="0" err="1">
                <a:solidFill>
                  <a:schemeClr val="tx1"/>
                </a:solidFill>
                <a:latin typeface="Times New Roman" pitchFamily="18" charset="0"/>
                <a:cs typeface="Times New Roman" pitchFamily="18" charset="0"/>
              </a:rPr>
              <a:t>Wang,</a:t>
            </a:r>
            <a:r>
              <a:rPr lang="en-US" sz="1800" dirty="0">
                <a:solidFill>
                  <a:schemeClr val="tx1"/>
                </a:solidFill>
                <a:latin typeface="Times New Roman" pitchFamily="18" charset="0"/>
                <a:cs typeface="Times New Roman" pitchFamily="18" charset="0"/>
              </a:rPr>
              <a:t> M. Zukerman, and B. Moran, “A seismic </a:t>
            </a:r>
            <a:r>
              <a:rPr lang="en-HK" sz="1800" dirty="0">
                <a:solidFill>
                  <a:schemeClr val="tx1"/>
                </a:solidFill>
                <a:latin typeface="Times New Roman" pitchFamily="18" charset="0"/>
                <a:cs typeface="Times New Roman" pitchFamily="18" charset="0"/>
              </a:rPr>
              <a:t>resistant design algorithm for laying and shielding of optical </a:t>
            </a:r>
            <a:r>
              <a:rPr lang="en-HK" sz="1800" dirty="0" err="1">
                <a:solidFill>
                  <a:schemeClr val="tx1"/>
                </a:solidFill>
                <a:latin typeface="Times New Roman" pitchFamily="18" charset="0"/>
                <a:cs typeface="Times New Roman" pitchFamily="18" charset="0"/>
              </a:rPr>
              <a:t>fiber</a:t>
            </a:r>
            <a:r>
              <a:rPr lang="en-HK" sz="1800" dirty="0">
                <a:solidFill>
                  <a:schemeClr val="tx1"/>
                </a:solidFill>
                <a:latin typeface="Times New Roman" pitchFamily="18" charset="0"/>
                <a:cs typeface="Times New Roman" pitchFamily="18" charset="0"/>
              </a:rPr>
              <a:t> cables,” </a:t>
            </a:r>
            <a:r>
              <a:rPr lang="en-HK" sz="1800" i="1" dirty="0">
                <a:solidFill>
                  <a:schemeClr val="tx1"/>
                </a:solidFill>
                <a:latin typeface="Times New Roman" pitchFamily="18" charset="0"/>
                <a:cs typeface="Times New Roman" pitchFamily="18" charset="0"/>
              </a:rPr>
              <a:t>IEEE/OSA Journal of Lightwave </a:t>
            </a:r>
            <a:r>
              <a:rPr lang="en-US" sz="1800" i="1" dirty="0">
                <a:solidFill>
                  <a:schemeClr val="tx1"/>
                </a:solidFill>
                <a:latin typeface="Times New Roman" pitchFamily="18" charset="0"/>
                <a:cs typeface="Times New Roman" pitchFamily="18" charset="0"/>
              </a:rPr>
              <a:t>Technology</a:t>
            </a:r>
            <a:r>
              <a:rPr lang="en-US" sz="1800" dirty="0">
                <a:solidFill>
                  <a:schemeClr val="tx1"/>
                </a:solidFill>
                <a:latin typeface="Times New Roman" pitchFamily="18" charset="0"/>
                <a:cs typeface="Times New Roman" pitchFamily="18" charset="0"/>
              </a:rPr>
              <a:t>, vol. 35, no. 14, pp. 3060–3074, Jul. 2017.</a:t>
            </a:r>
          </a:p>
          <a:p>
            <a:pPr marL="457200" indent="-457200">
              <a:buFont typeface="+mj-lt"/>
              <a:buAutoNum type="arabicPeriod"/>
            </a:pPr>
            <a:r>
              <a:rPr lang="en-US" sz="1800" dirty="0">
                <a:latin typeface="Times New Roman" pitchFamily="18" charset="0"/>
                <a:cs typeface="Times New Roman" pitchFamily="18" charset="0"/>
              </a:rPr>
              <a:t>Z. </a:t>
            </a:r>
            <a:r>
              <a:rPr lang="en-US" sz="1800" dirty="0" err="1">
                <a:latin typeface="Times New Roman" pitchFamily="18" charset="0"/>
                <a:cs typeface="Times New Roman" pitchFamily="18" charset="0"/>
              </a:rPr>
              <a:t>Wang,</a:t>
            </a:r>
            <a:r>
              <a:rPr lang="en-US" sz="1800" dirty="0">
                <a:latin typeface="Times New Roman" pitchFamily="18" charset="0"/>
                <a:cs typeface="Times New Roman" pitchFamily="18" charset="0"/>
              </a:rPr>
              <a:t> Q. </a:t>
            </a:r>
            <a:r>
              <a:rPr lang="en-US" sz="1800" dirty="0" err="1">
                <a:latin typeface="Times New Roman" pitchFamily="18" charset="0"/>
                <a:cs typeface="Times New Roman" pitchFamily="18" charset="0"/>
              </a:rPr>
              <a:t>Wang,</a:t>
            </a:r>
            <a:r>
              <a:rPr lang="en-US" sz="1800" dirty="0">
                <a:latin typeface="Times New Roman" pitchFamily="18" charset="0"/>
                <a:cs typeface="Times New Roman" pitchFamily="18" charset="0"/>
              </a:rPr>
              <a:t> B. Moran, and M. Zukerman. “Application of the Fast Marching Method for Path Planning of Long-haul Optical Fiber Cables With Shielding.” </a:t>
            </a:r>
            <a:r>
              <a:rPr lang="en-US" sz="1800" i="1" dirty="0">
                <a:latin typeface="Times New Roman" pitchFamily="18" charset="0"/>
                <a:cs typeface="Times New Roman" pitchFamily="18" charset="0"/>
              </a:rPr>
              <a:t>IEEE Access</a:t>
            </a:r>
            <a:r>
              <a:rPr lang="en-US" sz="1800" dirty="0">
                <a:latin typeface="Times New Roman" pitchFamily="18" charset="0"/>
                <a:cs typeface="Times New Roman" pitchFamily="18" charset="0"/>
              </a:rPr>
              <a:t>, vol. 6, no. 1, pp. 41356-41378, Jul. 2018.</a:t>
            </a:r>
          </a:p>
          <a:p>
            <a:pPr marL="457200" indent="-457200">
              <a:buFont typeface="+mj-lt"/>
              <a:buAutoNum type="arabicPeriod"/>
            </a:pPr>
            <a:r>
              <a:rPr lang="en-US" sz="1800" dirty="0">
                <a:latin typeface="Times New Roman" pitchFamily="18" charset="0"/>
                <a:cs typeface="Times New Roman" pitchFamily="18" charset="0"/>
              </a:rPr>
              <a:t>Z. </a:t>
            </a:r>
            <a:r>
              <a:rPr lang="en-US" sz="1800" dirty="0" err="1">
                <a:latin typeface="Times New Roman" pitchFamily="18" charset="0"/>
                <a:cs typeface="Times New Roman" pitchFamily="18" charset="0"/>
              </a:rPr>
              <a:t>Wang,</a:t>
            </a:r>
            <a:r>
              <a:rPr lang="en-US" sz="1800" dirty="0">
                <a:latin typeface="Times New Roman" pitchFamily="18" charset="0"/>
                <a:cs typeface="Times New Roman" pitchFamily="18" charset="0"/>
              </a:rPr>
              <a:t> Q. </a:t>
            </a:r>
            <a:r>
              <a:rPr lang="en-US" sz="1800" dirty="0" err="1">
                <a:latin typeface="Times New Roman" pitchFamily="18" charset="0"/>
                <a:cs typeface="Times New Roman" pitchFamily="18" charset="0"/>
              </a:rPr>
              <a:t>Wang,</a:t>
            </a:r>
            <a:r>
              <a:rPr lang="en-US" sz="1800" dirty="0">
                <a:latin typeface="Times New Roman" pitchFamily="18" charset="0"/>
                <a:cs typeface="Times New Roman" pitchFamily="18" charset="0"/>
              </a:rPr>
              <a:t> B. Moran, and M. Zukerman. “Terrain Constrained Path Planning for Long-Haul Cables.” </a:t>
            </a:r>
            <a:r>
              <a:rPr lang="en-US" sz="1800" i="1" dirty="0">
                <a:latin typeface="Times New Roman" pitchFamily="18" charset="0"/>
                <a:cs typeface="Times New Roman" pitchFamily="18" charset="0"/>
              </a:rPr>
              <a:t>Optics Express</a:t>
            </a:r>
            <a:r>
              <a:rPr lang="en-US" sz="1800" dirty="0">
                <a:latin typeface="Times New Roman" pitchFamily="18" charset="0"/>
                <a:cs typeface="Times New Roman" pitchFamily="18" charset="0"/>
              </a:rPr>
              <a:t>, vol. 27, no. 6, pp. 8221-8235, Mar. 2019.</a:t>
            </a:r>
          </a:p>
          <a:p>
            <a:pPr marL="457200" indent="-457200">
              <a:buFont typeface="+mj-lt"/>
              <a:buAutoNum type="arabicPeriod"/>
            </a:pPr>
            <a:r>
              <a:rPr lang="en-US" sz="1800" dirty="0">
                <a:latin typeface="Times New Roman" pitchFamily="18" charset="0"/>
                <a:cs typeface="Times New Roman" pitchFamily="18" charset="0"/>
              </a:rPr>
              <a:t>Q. </a:t>
            </a:r>
            <a:r>
              <a:rPr lang="en-US" sz="1800" dirty="0" err="1">
                <a:latin typeface="Times New Roman" pitchFamily="18" charset="0"/>
                <a:cs typeface="Times New Roman" pitchFamily="18" charset="0"/>
              </a:rPr>
              <a:t>Wang,</a:t>
            </a:r>
            <a:r>
              <a:rPr lang="en-US" sz="1800" dirty="0">
                <a:latin typeface="Times New Roman" pitchFamily="18" charset="0"/>
                <a:cs typeface="Times New Roman" pitchFamily="18" charset="0"/>
              </a:rPr>
              <a:t> J. Guo, Z. </a:t>
            </a:r>
            <a:r>
              <a:rPr lang="en-US" sz="1800" dirty="0" err="1">
                <a:latin typeface="Times New Roman" pitchFamily="18" charset="0"/>
                <a:cs typeface="Times New Roman" pitchFamily="18" charset="0"/>
              </a:rPr>
              <a:t>Wang,</a:t>
            </a:r>
            <a:r>
              <a:rPr lang="en-US" sz="1800" dirty="0">
                <a:latin typeface="Times New Roman" pitchFamily="18" charset="0"/>
                <a:cs typeface="Times New Roman" pitchFamily="18" charset="0"/>
              </a:rPr>
              <a:t> E. Tahchi, X. </a:t>
            </a:r>
            <a:r>
              <a:rPr lang="en-US" sz="1800" dirty="0" err="1">
                <a:latin typeface="Times New Roman" pitchFamily="18" charset="0"/>
                <a:cs typeface="Times New Roman" pitchFamily="18" charset="0"/>
              </a:rPr>
              <a:t>Wang,</a:t>
            </a:r>
            <a:r>
              <a:rPr lang="en-US" sz="1800" dirty="0">
                <a:latin typeface="Times New Roman" pitchFamily="18" charset="0"/>
                <a:cs typeface="Times New Roman" pitchFamily="18" charset="0"/>
              </a:rPr>
              <a:t> B. Moran, and M. Zukerman. “Cost-Effective Path Planning for Submarine Cable Network Extension.” </a:t>
            </a:r>
            <a:r>
              <a:rPr lang="en-US" sz="1800" i="1" dirty="0">
                <a:latin typeface="Times New Roman" pitchFamily="18" charset="0"/>
                <a:cs typeface="Times New Roman" pitchFamily="18" charset="0"/>
              </a:rPr>
              <a:t>IEEE Access</a:t>
            </a:r>
            <a:r>
              <a:rPr lang="en-US" sz="1800" dirty="0">
                <a:latin typeface="Times New Roman" pitchFamily="18" charset="0"/>
                <a:cs typeface="Times New Roman" pitchFamily="18" charset="0"/>
              </a:rPr>
              <a:t>, vol. 7, no. 1, pp. 61883-61895, May 2019.</a:t>
            </a:r>
          </a:p>
          <a:p>
            <a:pPr marL="457200" indent="-457200">
              <a:buFont typeface="+mj-lt"/>
              <a:buAutoNum type="arabicPeriod"/>
            </a:pPr>
            <a:r>
              <a:rPr lang="en-HK" sz="1800" dirty="0">
                <a:latin typeface="Times New Roman" pitchFamily="18" charset="0"/>
                <a:cs typeface="Times New Roman" pitchFamily="18" charset="0"/>
              </a:rPr>
              <a:t>Q. </a:t>
            </a:r>
            <a:r>
              <a:rPr lang="en-HK" sz="1800" dirty="0" err="1">
                <a:latin typeface="Times New Roman" pitchFamily="18" charset="0"/>
                <a:cs typeface="Times New Roman" pitchFamily="18" charset="0"/>
              </a:rPr>
              <a:t>Wang,</a:t>
            </a:r>
            <a:r>
              <a:rPr lang="en-HK" sz="1800" dirty="0">
                <a:latin typeface="Times New Roman" pitchFamily="18" charset="0"/>
                <a:cs typeface="Times New Roman" pitchFamily="18" charset="0"/>
              </a:rPr>
              <a:t> Z. </a:t>
            </a:r>
            <a:r>
              <a:rPr lang="en-HK" sz="1800" dirty="0" err="1">
                <a:latin typeface="Times New Roman" pitchFamily="18" charset="0"/>
                <a:cs typeface="Times New Roman" pitchFamily="18" charset="0"/>
              </a:rPr>
              <a:t>Wang,</a:t>
            </a:r>
            <a:r>
              <a:rPr lang="en-HK" sz="1800" dirty="0">
                <a:latin typeface="Times New Roman" pitchFamily="18" charset="0"/>
                <a:cs typeface="Times New Roman" pitchFamily="18" charset="0"/>
              </a:rPr>
              <a:t> J. Guo, E. Tahchi, X. </a:t>
            </a:r>
            <a:r>
              <a:rPr lang="en-HK" sz="1800" dirty="0" err="1">
                <a:latin typeface="Times New Roman" pitchFamily="18" charset="0"/>
                <a:cs typeface="Times New Roman" pitchFamily="18" charset="0"/>
              </a:rPr>
              <a:t>Wang,</a:t>
            </a:r>
            <a:r>
              <a:rPr lang="en-HK" sz="1800" dirty="0">
                <a:latin typeface="Times New Roman" pitchFamily="18" charset="0"/>
                <a:cs typeface="Times New Roman" pitchFamily="18" charset="0"/>
              </a:rPr>
              <a:t> B. Moran, and M. Zukerman, "Path planning of submarine cables", invited,  Proc. ICTON 2019, Angers, France, Jul. 2019.</a:t>
            </a:r>
            <a:endParaRPr lang="en-US" sz="1800" dirty="0">
              <a:latin typeface="Times New Roman" pitchFamily="18" charset="0"/>
              <a:cs typeface="Times New Roman" pitchFamily="18" charset="0"/>
            </a:endParaRPr>
          </a:p>
        </p:txBody>
      </p:sp>
      <p:sp>
        <p:nvSpPr>
          <p:cNvPr id="6" name="Rectangle 5"/>
          <p:cNvSpPr/>
          <p:nvPr/>
        </p:nvSpPr>
        <p:spPr>
          <a:xfrm>
            <a:off x="639000" y="190536"/>
            <a:ext cx="8208912" cy="646331"/>
          </a:xfrm>
          <a:prstGeom prst="rect">
            <a:avLst/>
          </a:prstGeom>
        </p:spPr>
        <p:txBody>
          <a:bodyPr wrap="square">
            <a:spAutoFit/>
          </a:bodyPr>
          <a:lstStyle/>
          <a:p>
            <a:pPr algn="ctr"/>
            <a:r>
              <a:rPr lang="de-DE" altLang="zh-CN" sz="3600" b="1" dirty="0">
                <a:solidFill>
                  <a:srgbClr val="C00000"/>
                </a:solidFill>
                <a:effectLst>
                  <a:outerShdw blurRad="38100" dist="38100" dir="2700000" algn="tl">
                    <a:srgbClr val="000000">
                      <a:alpha val="43137"/>
                    </a:srgbClr>
                  </a:outerShdw>
                </a:effectLst>
                <a:latin typeface="+mj-lt"/>
                <a:ea typeface="+mj-ea"/>
                <a:cs typeface="+mj-cs"/>
              </a:rPr>
              <a:t>Publications</a:t>
            </a:r>
          </a:p>
        </p:txBody>
      </p:sp>
      <p:sp>
        <p:nvSpPr>
          <p:cNvPr id="2" name="Slide Number Placeholder 1"/>
          <p:cNvSpPr>
            <a:spLocks noGrp="1"/>
          </p:cNvSpPr>
          <p:nvPr>
            <p:ph type="sldNum" sz="quarter" idx="12"/>
          </p:nvPr>
        </p:nvSpPr>
        <p:spPr/>
        <p:txBody>
          <a:bodyPr/>
          <a:lstStyle/>
          <a:p>
            <a:fld id="{F2040A06-A54A-4E73-863C-C49DEF3221D9}" type="slidenum">
              <a:rPr lang="en-HK" smtClean="0"/>
              <a:t>55</a:t>
            </a:fld>
            <a:endParaRPr lang="en-HK"/>
          </a:p>
        </p:txBody>
      </p:sp>
    </p:spTree>
    <p:extLst>
      <p:ext uri="{BB962C8B-B14F-4D97-AF65-F5344CB8AC3E}">
        <p14:creationId xmlns:p14="http://schemas.microsoft.com/office/powerpoint/2010/main" val="593531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8" descr="DSC_0647"/>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1682" name="Rectangle 9"/>
          <p:cNvSpPr>
            <a:spLocks noChangeArrowheads="1"/>
          </p:cNvSpPr>
          <p:nvPr/>
        </p:nvSpPr>
        <p:spPr bwMode="auto">
          <a:xfrm>
            <a:off x="1646583" y="868017"/>
            <a:ext cx="6130925" cy="2123658"/>
          </a:xfrm>
          <a:prstGeom prst="rect">
            <a:avLst/>
          </a:prstGeom>
          <a:noFill/>
          <a:ln w="9525">
            <a:noFill/>
            <a:miter lim="800000"/>
            <a:headEnd/>
            <a:tailEnd/>
          </a:ln>
        </p:spPr>
        <p:txBody>
          <a:bodyPr>
            <a:spAutoFit/>
          </a:bodyPr>
          <a:lstStyle/>
          <a:p>
            <a:r>
              <a:rPr lang="en-US" altLang="zh-TW" sz="6000" b="1" dirty="0">
                <a:solidFill>
                  <a:srgbClr val="FF0000"/>
                </a:solidFill>
                <a:latin typeface="Edwardian Script ITC" pitchFamily="66" charset="0"/>
              </a:rPr>
              <a:t>     </a:t>
            </a:r>
            <a:r>
              <a:rPr lang="en-US" altLang="zh-TW" sz="6600" b="1" dirty="0">
                <a:solidFill>
                  <a:srgbClr val="FF0000"/>
                </a:solidFill>
                <a:latin typeface="Times New Roman" pitchFamily="18" charset="0"/>
              </a:rPr>
              <a:t>Thank  you!</a:t>
            </a:r>
          </a:p>
          <a:p>
            <a:r>
              <a:rPr lang="en-US" altLang="zh-TW" sz="6600" b="1" dirty="0">
                <a:solidFill>
                  <a:srgbClr val="FF0000"/>
                </a:solidFill>
                <a:latin typeface="Times New Roman" pitchFamily="18" charset="0"/>
              </a:rPr>
              <a:t>				Q &amp; A</a:t>
            </a:r>
            <a:endParaRPr lang="zh-TW" altLang="en-US" sz="6000" b="1" dirty="0">
              <a:solidFill>
                <a:srgbClr val="FF0000"/>
              </a:solidFill>
              <a:latin typeface="Times New Roman" pitchFamily="18" charset="0"/>
            </a:endParaRPr>
          </a:p>
        </p:txBody>
      </p:sp>
      <p:sp>
        <p:nvSpPr>
          <p:cNvPr id="4" name="Slide Number Placeholder 2"/>
          <p:cNvSpPr>
            <a:spLocks noGrp="1"/>
          </p:cNvSpPr>
          <p:nvPr>
            <p:ph type="sldNum" sz="quarter" idx="12"/>
          </p:nvPr>
        </p:nvSpPr>
        <p:spPr>
          <a:xfrm>
            <a:off x="6588224" y="6381328"/>
            <a:ext cx="2133600" cy="365125"/>
          </a:xfrm>
        </p:spPr>
        <p:txBody>
          <a:bodyPr/>
          <a:lstStyle/>
          <a:p>
            <a:fld id="{B6F15528-21DE-4FAA-801E-634DDDAF4B2B}" type="slidenum">
              <a:rPr lang="en-US" smtClean="0"/>
              <a:pPr/>
              <a:t>56</a:t>
            </a:fld>
            <a:endParaRPr lang="en-US" dirty="0"/>
          </a:p>
        </p:txBody>
      </p:sp>
    </p:spTree>
    <p:extLst>
      <p:ext uri="{BB962C8B-B14F-4D97-AF65-F5344CB8AC3E}">
        <p14:creationId xmlns:p14="http://schemas.microsoft.com/office/powerpoint/2010/main" val="17795233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65047" y="5961868"/>
            <a:ext cx="259080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Source: www.makai.com</a:t>
            </a:r>
          </a:p>
        </p:txBody>
      </p:sp>
      <p:pic>
        <p:nvPicPr>
          <p:cNvPr id="6" name="slide 2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46494"/>
            <a:ext cx="9144000" cy="4930011"/>
          </a:xfrm>
          <a:prstGeom prst="rect">
            <a:avLst/>
          </a:prstGeom>
        </p:spPr>
      </p:pic>
      <p:sp>
        <p:nvSpPr>
          <p:cNvPr id="2" name="TextBox 1"/>
          <p:cNvSpPr txBox="1"/>
          <p:nvPr/>
        </p:nvSpPr>
        <p:spPr>
          <a:xfrm>
            <a:off x="318271" y="155654"/>
            <a:ext cx="8379217" cy="1200329"/>
          </a:xfrm>
          <a:prstGeom prst="rect">
            <a:avLst/>
          </a:prstGeom>
          <a:noFill/>
        </p:spPr>
        <p:txBody>
          <a:bodyPr wrap="none" rtlCol="0">
            <a:spAutoFit/>
          </a:bodyPr>
          <a:lstStyle/>
          <a:p>
            <a:r>
              <a:rPr lang="en-US" sz="3600" b="1" dirty="0">
                <a:solidFill>
                  <a:srgbClr val="C00000"/>
                </a:solidFill>
                <a:effectLst>
                  <a:outerShdw blurRad="38100" dist="38100" dir="2700000" algn="tl">
                    <a:srgbClr val="000000">
                      <a:alpha val="43137"/>
                    </a:srgbClr>
                  </a:outerShdw>
                </a:effectLst>
                <a:latin typeface="Times New Roman" pitchFamily="18" charset="0"/>
                <a:ea typeface="+mj-ea"/>
                <a:cs typeface="Times New Roman" pitchFamily="18" charset="0"/>
              </a:rPr>
              <a:t>Laying cables and importance of geodesic</a:t>
            </a:r>
          </a:p>
          <a:p>
            <a:endParaRPr lang="en-US" sz="3600" b="1" dirty="0">
              <a:solidFill>
                <a:srgbClr val="C00000"/>
              </a:solidFill>
              <a:effectLst>
                <a:outerShdw blurRad="38100" dist="38100" dir="2700000" algn="tl">
                  <a:srgbClr val="000000">
                    <a:alpha val="43137"/>
                  </a:srgbClr>
                </a:outerShdw>
              </a:effectLst>
              <a:latin typeface="Times New Roman" pitchFamily="18" charset="0"/>
              <a:ea typeface="+mj-ea"/>
              <a:cs typeface="Times New Roman" pitchFamily="18" charset="0"/>
            </a:endParaRPr>
          </a:p>
        </p:txBody>
      </p:sp>
      <p:sp>
        <p:nvSpPr>
          <p:cNvPr id="3" name="Slide Number Placeholder 2"/>
          <p:cNvSpPr>
            <a:spLocks noGrp="1"/>
          </p:cNvSpPr>
          <p:nvPr>
            <p:ph type="sldNum" sz="quarter" idx="12"/>
          </p:nvPr>
        </p:nvSpPr>
        <p:spPr/>
        <p:txBody>
          <a:bodyPr/>
          <a:lstStyle/>
          <a:p>
            <a:fld id="{F2040A06-A54A-4E73-863C-C49DEF3221D9}" type="slidenum">
              <a:rPr lang="en-HK" smtClean="0"/>
              <a:t>57</a:t>
            </a:fld>
            <a:endParaRPr lang="en-HK"/>
          </a:p>
        </p:txBody>
      </p:sp>
    </p:spTree>
    <p:extLst>
      <p:ext uri="{BB962C8B-B14F-4D97-AF65-F5344CB8AC3E}">
        <p14:creationId xmlns:p14="http://schemas.microsoft.com/office/powerpoint/2010/main" val="34848780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98980" mute="1">
                <p:cTn id="7" fill="hold" display="0">
                  <p:stCondLst>
                    <p:cond delay="indefinite"/>
                  </p:stCondLst>
                </p:cTn>
                <p:tgtEl>
                  <p:spTgt spid="6"/>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2040A06-A54A-4E73-863C-C49DEF3221D9}" type="slidenum">
              <a:rPr lang="en-HK" smtClean="0"/>
              <a:t>58</a:t>
            </a:fld>
            <a:endParaRPr lang="en-HK"/>
          </a:p>
        </p:txBody>
      </p:sp>
      <p:sp>
        <p:nvSpPr>
          <p:cNvPr id="3" name="Rectangle 2"/>
          <p:cNvSpPr/>
          <p:nvPr/>
        </p:nvSpPr>
        <p:spPr>
          <a:xfrm>
            <a:off x="327991" y="2054879"/>
            <a:ext cx="8696739" cy="2862322"/>
          </a:xfrm>
          <a:prstGeom prst="rect">
            <a:avLst/>
          </a:prstGeom>
        </p:spPr>
        <p:txBody>
          <a:bodyPr wrap="square">
            <a:spAutoFit/>
          </a:bodyPr>
          <a:lstStyle/>
          <a:p>
            <a:pPr marL="285750" indent="-285750">
              <a:lnSpc>
                <a:spcPct val="150000"/>
              </a:lnSpc>
              <a:buFont typeface="Arial" panose="020B0604020202020204" pitchFamily="34" charset="0"/>
              <a:buChar char="•"/>
            </a:pPr>
            <a:r>
              <a:rPr lang="en-US" sz="2000" dirty="0">
                <a:latin typeface="Times New Roman" pitchFamily="18" charset="0"/>
                <a:cs typeface="Times New Roman" pitchFamily="18" charset="0"/>
              </a:rPr>
              <a:t>Construction cost: around $28,000/km.</a:t>
            </a:r>
          </a:p>
          <a:p>
            <a:pPr>
              <a:lnSpc>
                <a:spcPct val="150000"/>
              </a:lnSpc>
            </a:pPr>
            <a:r>
              <a:rPr lang="en-US" sz="2000" dirty="0">
                <a:latin typeface="Times New Roman" pitchFamily="18" charset="0"/>
                <a:cs typeface="Times New Roman" pitchFamily="18" charset="0"/>
              </a:rPr>
              <a:t>     FLAG Europe-Asia: $720 million.</a:t>
            </a:r>
          </a:p>
          <a:p>
            <a:pPr>
              <a:lnSpc>
                <a:spcPct val="150000"/>
              </a:lnSpc>
            </a:pPr>
            <a:r>
              <a:rPr lang="en-US" sz="2000" dirty="0">
                <a:latin typeface="Times New Roman" pitchFamily="18" charset="0"/>
                <a:cs typeface="Times New Roman" pitchFamily="18" charset="0"/>
              </a:rPr>
              <a:t>     CHINA-US: $1.1 billion.</a:t>
            </a:r>
          </a:p>
          <a:p>
            <a:pPr>
              <a:lnSpc>
                <a:spcPct val="150000"/>
              </a:lnSpc>
            </a:pPr>
            <a:r>
              <a:rPr lang="en-US" sz="2000" dirty="0">
                <a:latin typeface="Times New Roman" pitchFamily="18" charset="0"/>
                <a:cs typeface="Times New Roman" pitchFamily="18" charset="0"/>
              </a:rPr>
              <a:t>     ACE: $700 million.</a:t>
            </a:r>
          </a:p>
          <a:p>
            <a:pPr marL="285750" indent="-285750">
              <a:lnSpc>
                <a:spcPct val="150000"/>
              </a:lnSpc>
              <a:buFont typeface="Arial" panose="020B0604020202020204" pitchFamily="34" charset="0"/>
              <a:buChar char="•"/>
            </a:pPr>
            <a:r>
              <a:rPr lang="en-US" sz="2000" dirty="0">
                <a:latin typeface="Times New Roman" pitchFamily="18" charset="0"/>
                <a:cs typeface="Times New Roman" pitchFamily="18" charset="0"/>
              </a:rPr>
              <a:t>Repair cost for a cut: $1 million to $3 million and around 7 work days</a:t>
            </a:r>
            <a:r>
              <a:rPr lang="en-US" sz="2000" dirty="0" smtClean="0">
                <a:latin typeface="Times New Roman" pitchFamily="18" charset="0"/>
                <a:cs typeface="Times New Roman" pitchFamily="18" charset="0"/>
              </a:rPr>
              <a:t>.</a:t>
            </a:r>
          </a:p>
          <a:p>
            <a:pPr marL="285750" indent="-285750">
              <a:lnSpc>
                <a:spcPct val="150000"/>
              </a:lnSpc>
              <a:buFont typeface="Arial" panose="020B0604020202020204" pitchFamily="34" charset="0"/>
              <a:buChar char="•"/>
            </a:pPr>
            <a:r>
              <a:rPr lang="en-HK" sz="2000" dirty="0" err="1" smtClean="0">
                <a:latin typeface="Times New Roman" pitchFamily="18" charset="0"/>
                <a:cs typeface="Times New Roman" pitchFamily="18" charset="0"/>
              </a:rPr>
              <a:t>TeleGeography</a:t>
            </a:r>
            <a:r>
              <a:rPr lang="en-HK" sz="2000" dirty="0" smtClean="0">
                <a:latin typeface="Times New Roman" pitchFamily="18" charset="0"/>
                <a:cs typeface="Times New Roman" pitchFamily="18" charset="0"/>
              </a:rPr>
              <a:t>: </a:t>
            </a:r>
            <a:r>
              <a:rPr lang="en-HK" sz="2000" dirty="0">
                <a:latin typeface="Times New Roman" pitchFamily="18" charset="0"/>
                <a:cs typeface="Times New Roman" pitchFamily="18" charset="0"/>
              </a:rPr>
              <a:t>$8.8B will be invested </a:t>
            </a:r>
            <a:r>
              <a:rPr lang="en-HK" sz="2000" dirty="0" smtClean="0">
                <a:latin typeface="Times New Roman" pitchFamily="18" charset="0"/>
                <a:cs typeface="Times New Roman" pitchFamily="18" charset="0"/>
              </a:rPr>
              <a:t>in new </a:t>
            </a:r>
            <a:r>
              <a:rPr lang="en-HK" sz="2000" dirty="0">
                <a:latin typeface="Times New Roman" pitchFamily="18" charset="0"/>
                <a:cs typeface="Times New Roman" pitchFamily="18" charset="0"/>
              </a:rPr>
              <a:t>cables between 2018 and </a:t>
            </a:r>
            <a:r>
              <a:rPr lang="en-HK" sz="2000" dirty="0" smtClean="0">
                <a:latin typeface="Times New Roman" pitchFamily="18" charset="0"/>
                <a:cs typeface="Times New Roman" pitchFamily="18" charset="0"/>
              </a:rPr>
              <a:t>2020.</a:t>
            </a:r>
            <a:endParaRPr lang="en-US" sz="2000" dirty="0">
              <a:latin typeface="Times New Roman" pitchFamily="18" charset="0"/>
              <a:cs typeface="Times New Roman" pitchFamily="18" charset="0"/>
            </a:endParaRPr>
          </a:p>
        </p:txBody>
      </p:sp>
      <p:sp>
        <p:nvSpPr>
          <p:cNvPr id="4" name="Rectangle 2"/>
          <p:cNvSpPr txBox="1">
            <a:spLocks/>
          </p:cNvSpPr>
          <p:nvPr/>
        </p:nvSpPr>
        <p:spPr>
          <a:xfrm>
            <a:off x="2486568" y="228652"/>
            <a:ext cx="4371431" cy="566478"/>
          </a:xfrm>
          <a:prstGeom prst="rect">
            <a:avLst/>
          </a:prstGeom>
        </p:spPr>
        <p:txBody>
          <a:bodyPr/>
          <a:lstStyle>
            <a:lvl1pPr algn="ctr" defTabSz="914400" rtl="0" eaLnBrk="1" latinLnBrk="0" hangingPunct="1">
              <a:lnSpc>
                <a:spcPct val="90000"/>
              </a:lnSpc>
              <a:spcBef>
                <a:spcPct val="0"/>
              </a:spcBef>
              <a:buNone/>
              <a:defRPr sz="3600" b="1" kern="1200">
                <a:solidFill>
                  <a:srgbClr val="C00000"/>
                </a:solidFill>
                <a:effectLst>
                  <a:outerShdw blurRad="38100" dist="38100" dir="2700000" algn="tl">
                    <a:srgbClr val="000000">
                      <a:alpha val="43137"/>
                    </a:srgbClr>
                  </a:outerShdw>
                </a:effectLst>
                <a:latin typeface="+mj-lt"/>
                <a:ea typeface="+mj-ea"/>
                <a:cs typeface="+mj-cs"/>
              </a:defRPr>
            </a:lvl1pPr>
          </a:lstStyle>
          <a:p>
            <a:r>
              <a:rPr lang="en-US" dirty="0" smtClean="0">
                <a:latin typeface="Times New Roman" pitchFamily="18" charset="0"/>
                <a:cs typeface="Times New Roman" pitchFamily="18" charset="0"/>
              </a:rPr>
              <a:t>Construction cost</a:t>
            </a:r>
            <a:endParaRPr lang="en-US"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21849939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2040A06-A54A-4E73-863C-C49DEF3221D9}" type="slidenum">
              <a:rPr lang="en-HK" smtClean="0"/>
              <a:t>59</a:t>
            </a:fld>
            <a:endParaRPr lang="en-HK"/>
          </a:p>
        </p:txBody>
      </p:sp>
      <p:sp>
        <p:nvSpPr>
          <p:cNvPr id="3" name="Rectangle 2"/>
          <p:cNvSpPr/>
          <p:nvPr/>
        </p:nvSpPr>
        <p:spPr>
          <a:xfrm>
            <a:off x="159919" y="1417048"/>
            <a:ext cx="8457309" cy="2400657"/>
          </a:xfrm>
          <a:prstGeom prst="rect">
            <a:avLst/>
          </a:prstGeom>
        </p:spPr>
        <p:txBody>
          <a:bodyPr wrap="square">
            <a:spAutoFit/>
          </a:bodyPr>
          <a:lstStyle/>
          <a:p>
            <a:pPr marL="342900" indent="-342900">
              <a:lnSpc>
                <a:spcPct val="150000"/>
              </a:lnSpc>
              <a:buFont typeface="Arial" panose="020B0604020202020204" pitchFamily="34" charset="0"/>
              <a:buChar char="•"/>
            </a:pPr>
            <a:r>
              <a:rPr lang="en-HK" sz="2000" dirty="0">
                <a:latin typeface="Times New Roman" pitchFamily="18" charset="0"/>
                <a:cs typeface="Times New Roman" pitchFamily="18" charset="0"/>
              </a:rPr>
              <a:t>M</a:t>
            </a:r>
            <a:r>
              <a:rPr lang="en-HK" sz="2000" dirty="0" smtClean="0">
                <a:latin typeface="Times New Roman" pitchFamily="18" charset="0"/>
                <a:cs typeface="Times New Roman" pitchFamily="18" charset="0"/>
              </a:rPr>
              <a:t>agnitude </a:t>
            </a:r>
            <a:r>
              <a:rPr lang="en-HK" sz="2000" dirty="0">
                <a:latin typeface="Times New Roman" pitchFamily="18" charset="0"/>
                <a:cs typeface="Times New Roman" pitchFamily="18" charset="0"/>
              </a:rPr>
              <a:t>is the relative size of an earthquake, or how much energy it exerts</a:t>
            </a:r>
            <a:r>
              <a:rPr lang="en-HK" sz="2000" dirty="0" smtClean="0">
                <a:latin typeface="Times New Roman" pitchFamily="18" charset="0"/>
                <a:cs typeface="Times New Roman" pitchFamily="18" charset="0"/>
              </a:rPr>
              <a:t>.</a:t>
            </a:r>
            <a:endParaRPr lang="en-HK" sz="2000" dirty="0">
              <a:latin typeface="Times New Roman" pitchFamily="18" charset="0"/>
              <a:cs typeface="Times New Roman" pitchFamily="18" charset="0"/>
            </a:endParaRPr>
          </a:p>
          <a:p>
            <a:pPr marL="342900" indent="-342900">
              <a:lnSpc>
                <a:spcPct val="150000"/>
              </a:lnSpc>
              <a:buFont typeface="Arial" panose="020B0604020202020204" pitchFamily="34" charset="0"/>
              <a:buChar char="•"/>
            </a:pPr>
            <a:r>
              <a:rPr lang="en-HK" sz="2000" dirty="0" smtClean="0">
                <a:latin typeface="Times New Roman" pitchFamily="18" charset="0"/>
                <a:cs typeface="Times New Roman" pitchFamily="18" charset="0"/>
              </a:rPr>
              <a:t>Peak </a:t>
            </a:r>
            <a:r>
              <a:rPr lang="en-HK" sz="2000" dirty="0">
                <a:latin typeface="Times New Roman" pitchFamily="18" charset="0"/>
                <a:cs typeface="Times New Roman" pitchFamily="18" charset="0"/>
              </a:rPr>
              <a:t>ground velocity is the greatest speed of shaking recorded at particular point during an </a:t>
            </a:r>
            <a:r>
              <a:rPr lang="en-HK" sz="2000" dirty="0" smtClean="0">
                <a:latin typeface="Times New Roman" pitchFamily="18" charset="0"/>
                <a:cs typeface="Times New Roman" pitchFamily="18" charset="0"/>
              </a:rPr>
              <a:t>earthquake.</a:t>
            </a:r>
            <a:endParaRPr lang="en-HK" sz="2000" dirty="0">
              <a:latin typeface="Times New Roman" pitchFamily="18" charset="0"/>
              <a:cs typeface="Times New Roman" pitchFamily="18" charset="0"/>
            </a:endParaRPr>
          </a:p>
          <a:p>
            <a:pPr marL="342900" indent="-342900">
              <a:lnSpc>
                <a:spcPct val="150000"/>
              </a:lnSpc>
              <a:buFont typeface="Arial" panose="020B0604020202020204" pitchFamily="34" charset="0"/>
              <a:buChar char="•"/>
            </a:pPr>
            <a:r>
              <a:rPr lang="en-HK" sz="2000" dirty="0">
                <a:latin typeface="Times New Roman" pitchFamily="18" charset="0"/>
                <a:cs typeface="Times New Roman" pitchFamily="18" charset="0"/>
              </a:rPr>
              <a:t>P</a:t>
            </a:r>
            <a:r>
              <a:rPr lang="en-HK" sz="2000" dirty="0" smtClean="0">
                <a:latin typeface="Times New Roman" pitchFamily="18" charset="0"/>
                <a:cs typeface="Times New Roman" pitchFamily="18" charset="0"/>
              </a:rPr>
              <a:t>eak ground acceleration </a:t>
            </a:r>
            <a:r>
              <a:rPr lang="en-HK" sz="2000" dirty="0">
                <a:latin typeface="Times New Roman" pitchFamily="18" charset="0"/>
                <a:cs typeface="Times New Roman" pitchFamily="18" charset="0"/>
              </a:rPr>
              <a:t>is the largest increase in velocity recorded by a particular station during an earthquake.</a:t>
            </a:r>
            <a:endParaRPr lang="en-US" sz="2000" dirty="0">
              <a:latin typeface="Times New Roman" pitchFamily="18" charset="0"/>
              <a:cs typeface="Times New Roman" pitchFamily="18" charset="0"/>
            </a:endParaRPr>
          </a:p>
        </p:txBody>
      </p:sp>
      <p:sp>
        <p:nvSpPr>
          <p:cNvPr id="4" name="Rectangle 2"/>
          <p:cNvSpPr txBox="1">
            <a:spLocks/>
          </p:cNvSpPr>
          <p:nvPr/>
        </p:nvSpPr>
        <p:spPr>
          <a:xfrm>
            <a:off x="1542350" y="268409"/>
            <a:ext cx="6200232" cy="566478"/>
          </a:xfrm>
          <a:prstGeom prst="rect">
            <a:avLst/>
          </a:prstGeom>
        </p:spPr>
        <p:txBody>
          <a:bodyPr/>
          <a:lstStyle>
            <a:lvl1pPr algn="ctr" defTabSz="914400" rtl="0" eaLnBrk="1" latinLnBrk="0" hangingPunct="1">
              <a:lnSpc>
                <a:spcPct val="90000"/>
              </a:lnSpc>
              <a:spcBef>
                <a:spcPct val="0"/>
              </a:spcBef>
              <a:buNone/>
              <a:defRPr sz="3600" b="1" kern="1200">
                <a:solidFill>
                  <a:srgbClr val="C00000"/>
                </a:solidFill>
                <a:effectLst>
                  <a:outerShdw blurRad="38100" dist="38100" dir="2700000" algn="tl">
                    <a:srgbClr val="000000">
                      <a:alpha val="43137"/>
                    </a:srgbClr>
                  </a:outerShdw>
                </a:effectLst>
                <a:latin typeface="+mj-lt"/>
                <a:ea typeface="+mj-ea"/>
                <a:cs typeface="+mj-cs"/>
              </a:defRPr>
            </a:lvl1pPr>
          </a:lstStyle>
          <a:p>
            <a:r>
              <a:rPr lang="en-US" dirty="0" smtClean="0">
                <a:latin typeface="Times New Roman" pitchFamily="18" charset="0"/>
                <a:cs typeface="Times New Roman" pitchFamily="18" charset="0"/>
              </a:rPr>
              <a:t>Magnitude, PGV, and PGA</a:t>
            </a:r>
            <a:endParaRPr lang="en-US" altLang="en-US" dirty="0">
              <a:latin typeface="Times New Roman" pitchFamily="18" charset="0"/>
              <a:cs typeface="Times New Roman" pitchFamily="18" charset="0"/>
            </a:endParaRPr>
          </a:p>
        </p:txBody>
      </p:sp>
      <p:sp>
        <p:nvSpPr>
          <p:cNvPr id="6" name="Rectangle 5"/>
          <p:cNvSpPr/>
          <p:nvPr/>
        </p:nvSpPr>
        <p:spPr>
          <a:xfrm>
            <a:off x="159919" y="4499258"/>
            <a:ext cx="8626272" cy="1421992"/>
          </a:xfrm>
          <a:prstGeom prst="rect">
            <a:avLst/>
          </a:prstGeom>
        </p:spPr>
        <p:txBody>
          <a:bodyPr wrap="square">
            <a:spAutoFit/>
          </a:bodyPr>
          <a:lstStyle/>
          <a:p>
            <a:pPr>
              <a:lnSpc>
                <a:spcPct val="150000"/>
              </a:lnSpc>
            </a:pPr>
            <a:r>
              <a:rPr lang="en-HK" sz="2000" dirty="0">
                <a:latin typeface="Times New Roman" pitchFamily="18" charset="0"/>
                <a:cs typeface="Times New Roman" pitchFamily="18" charset="0"/>
              </a:rPr>
              <a:t>While magnitude can be a predictor of seismic loss, scientists have found that damage to buildings and infrastructure during earthquakes relates more to ground motion than to magnitude </a:t>
            </a:r>
            <a:r>
              <a:rPr lang="en-HK" sz="2000" dirty="0" smtClean="0">
                <a:latin typeface="Times New Roman" pitchFamily="18" charset="0"/>
                <a:cs typeface="Times New Roman" pitchFamily="18" charset="0"/>
              </a:rPr>
              <a:t>itself.</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2951671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2600722" y="231304"/>
            <a:ext cx="4523007" cy="533400"/>
          </a:xfrm>
        </p:spPr>
        <p:txBody>
          <a:bodyPr>
            <a:noAutofit/>
          </a:bodyPr>
          <a:lstStyle/>
          <a:p>
            <a:r>
              <a:rPr lang="en-US" altLang="en-US" dirty="0">
                <a:latin typeface="Times New Roman" pitchFamily="18" charset="0"/>
                <a:cs typeface="Times New Roman" pitchFamily="18" charset="0"/>
              </a:rPr>
              <a:t>Mediterranean area</a:t>
            </a:r>
          </a:p>
        </p:txBody>
      </p:sp>
      <p:sp>
        <p:nvSpPr>
          <p:cNvPr id="20482" name="TextBox 7"/>
          <p:cNvSpPr txBox="1">
            <a:spLocks noChangeArrowheads="1"/>
          </p:cNvSpPr>
          <p:nvPr/>
        </p:nvSpPr>
        <p:spPr bwMode="auto">
          <a:xfrm>
            <a:off x="5650438" y="3454387"/>
            <a:ext cx="1905000" cy="307975"/>
          </a:xfrm>
          <a:prstGeom prst="rect">
            <a:avLst/>
          </a:prstGeom>
          <a:noFill/>
          <a:ln w="9525">
            <a:noFill/>
            <a:miter lim="800000"/>
            <a:headEnd/>
            <a:tailEnd/>
          </a:ln>
        </p:spPr>
        <p:txBody>
          <a:bodyPr>
            <a:spAutoFit/>
          </a:bodyPr>
          <a:lstStyle/>
          <a:p>
            <a:r>
              <a:rPr lang="en-US" altLang="en-US" sz="1400" dirty="0">
                <a:latin typeface="Times New Roman" pitchFamily="18" charset="0"/>
                <a:cs typeface="Times New Roman" pitchFamily="18" charset="0"/>
              </a:rPr>
              <a:t>Credit: </a:t>
            </a:r>
            <a:r>
              <a:rPr lang="en-US" altLang="en-US" sz="1400" dirty="0" err="1">
                <a:latin typeface="Times New Roman" pitchFamily="18" charset="0"/>
                <a:cs typeface="Times New Roman" pitchFamily="18" charset="0"/>
              </a:rPr>
              <a:t>TeleGeography</a:t>
            </a:r>
            <a:endParaRPr lang="en-US" altLang="en-US" sz="1400" dirty="0">
              <a:latin typeface="Times New Roman" pitchFamily="18" charset="0"/>
              <a:cs typeface="Times New Roman" pitchFamily="18" charset="0"/>
            </a:endParaRPr>
          </a:p>
        </p:txBody>
      </p:sp>
      <p:sp>
        <p:nvSpPr>
          <p:cNvPr id="20483" name="TextBox 8"/>
          <p:cNvSpPr txBox="1">
            <a:spLocks noChangeArrowheads="1"/>
          </p:cNvSpPr>
          <p:nvPr/>
        </p:nvSpPr>
        <p:spPr bwMode="auto">
          <a:xfrm>
            <a:off x="4454875" y="5953677"/>
            <a:ext cx="2251075" cy="304800"/>
          </a:xfrm>
          <a:prstGeom prst="rect">
            <a:avLst/>
          </a:prstGeom>
          <a:noFill/>
          <a:ln w="9525">
            <a:noFill/>
            <a:miter lim="800000"/>
            <a:headEnd/>
            <a:tailEnd/>
          </a:ln>
        </p:spPr>
        <p:txBody>
          <a:bodyPr>
            <a:spAutoFit/>
          </a:bodyPr>
          <a:lstStyle/>
          <a:p>
            <a:r>
              <a:rPr lang="en-US" altLang="en-US" sz="1400" dirty="0">
                <a:latin typeface="Times New Roman" pitchFamily="18" charset="0"/>
                <a:cs typeface="Times New Roman" pitchFamily="18" charset="0"/>
              </a:rPr>
              <a:t>Credit: University of Malta</a:t>
            </a:r>
          </a:p>
        </p:txBody>
      </p:sp>
      <p:pic>
        <p:nvPicPr>
          <p:cNvPr id="20484" name="Picture 1"/>
          <p:cNvPicPr>
            <a:picLocks noChangeAspect="1"/>
          </p:cNvPicPr>
          <p:nvPr/>
        </p:nvPicPr>
        <p:blipFill>
          <a:blip r:embed="rId3" cstate="print"/>
          <a:srcRect/>
          <a:stretch>
            <a:fillRect/>
          </a:stretch>
        </p:blipFill>
        <p:spPr bwMode="auto">
          <a:xfrm>
            <a:off x="4343174" y="958272"/>
            <a:ext cx="4349750" cy="2560638"/>
          </a:xfrm>
          <a:prstGeom prst="rect">
            <a:avLst/>
          </a:prstGeom>
          <a:noFill/>
          <a:ln w="9525">
            <a:noFill/>
            <a:miter lim="800000"/>
            <a:headEnd/>
            <a:tailEnd/>
          </a:ln>
        </p:spPr>
      </p:pic>
      <p:grpSp>
        <p:nvGrpSpPr>
          <p:cNvPr id="2" name="Group 1"/>
          <p:cNvGrpSpPr/>
          <p:nvPr/>
        </p:nvGrpSpPr>
        <p:grpSpPr>
          <a:xfrm>
            <a:off x="1068109" y="3836672"/>
            <a:ext cx="3388561" cy="2376418"/>
            <a:chOff x="5088173" y="3743090"/>
            <a:chExt cx="3863740" cy="2686277"/>
          </a:xfrm>
        </p:grpSpPr>
        <p:pic>
          <p:nvPicPr>
            <p:cNvPr id="20485" name="Picture 3"/>
            <p:cNvPicPr>
              <a:picLocks noChangeAspect="1"/>
            </p:cNvPicPr>
            <p:nvPr/>
          </p:nvPicPr>
          <p:blipFill>
            <a:blip r:embed="rId4" cstate="print"/>
            <a:srcRect/>
            <a:stretch>
              <a:fillRect/>
            </a:stretch>
          </p:blipFill>
          <p:spPr bwMode="auto">
            <a:xfrm>
              <a:off x="5088173" y="3743090"/>
              <a:ext cx="3861693" cy="2686277"/>
            </a:xfrm>
            <a:prstGeom prst="rect">
              <a:avLst/>
            </a:prstGeom>
            <a:noFill/>
            <a:ln w="9525">
              <a:noFill/>
              <a:miter lim="800000"/>
              <a:headEnd/>
              <a:tailEnd/>
            </a:ln>
          </p:spPr>
        </p:pic>
        <p:sp>
          <p:nvSpPr>
            <p:cNvPr id="8" name="Oval 7"/>
            <p:cNvSpPr/>
            <p:nvPr/>
          </p:nvSpPr>
          <p:spPr>
            <a:xfrm>
              <a:off x="7424192" y="6094144"/>
              <a:ext cx="1527721" cy="2904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20487" name="Picture 1"/>
          <p:cNvPicPr>
            <a:picLocks noChangeAspect="1"/>
          </p:cNvPicPr>
          <p:nvPr/>
        </p:nvPicPr>
        <p:blipFill>
          <a:blip r:embed="rId5" cstate="print"/>
          <a:srcRect/>
          <a:stretch>
            <a:fillRect/>
          </a:stretch>
        </p:blipFill>
        <p:spPr bwMode="auto">
          <a:xfrm>
            <a:off x="365311" y="1003659"/>
            <a:ext cx="2729306" cy="2450728"/>
          </a:xfrm>
          <a:prstGeom prst="rect">
            <a:avLst/>
          </a:prstGeom>
          <a:noFill/>
          <a:ln w="9525">
            <a:noFill/>
            <a:miter lim="800000"/>
            <a:headEnd/>
            <a:tailEnd/>
          </a:ln>
        </p:spPr>
      </p:pic>
      <p:sp>
        <p:nvSpPr>
          <p:cNvPr id="20488" name="TextBox 10"/>
          <p:cNvSpPr txBox="1">
            <a:spLocks noChangeArrowheads="1"/>
          </p:cNvSpPr>
          <p:nvPr/>
        </p:nvSpPr>
        <p:spPr bwMode="auto">
          <a:xfrm>
            <a:off x="521876" y="3454387"/>
            <a:ext cx="2416175" cy="307975"/>
          </a:xfrm>
          <a:prstGeom prst="rect">
            <a:avLst/>
          </a:prstGeom>
          <a:noFill/>
          <a:ln w="9525">
            <a:noFill/>
            <a:miter lim="800000"/>
            <a:headEnd/>
            <a:tailEnd/>
          </a:ln>
        </p:spPr>
        <p:txBody>
          <a:bodyPr>
            <a:spAutoFit/>
          </a:bodyPr>
          <a:lstStyle/>
          <a:p>
            <a:r>
              <a:rPr lang="en-US" altLang="en-US" sz="1400" dirty="0">
                <a:latin typeface="Times New Roman" pitchFamily="18" charset="0"/>
                <a:cs typeface="Times New Roman" pitchFamily="18" charset="0"/>
              </a:rPr>
              <a:t>Credit: U.S. Geological Survey</a:t>
            </a:r>
          </a:p>
        </p:txBody>
      </p:sp>
      <p:sp>
        <p:nvSpPr>
          <p:cNvPr id="3" name="Slide Number Placeholder 2"/>
          <p:cNvSpPr>
            <a:spLocks noGrp="1"/>
          </p:cNvSpPr>
          <p:nvPr>
            <p:ph type="sldNum" sz="quarter" idx="12"/>
          </p:nvPr>
        </p:nvSpPr>
        <p:spPr/>
        <p:txBody>
          <a:bodyPr/>
          <a:lstStyle/>
          <a:p>
            <a:fld id="{F2040A06-A54A-4E73-863C-C49DEF3221D9}" type="slidenum">
              <a:rPr lang="en-HK" smtClean="0"/>
              <a:t>6</a:t>
            </a:fld>
            <a:endParaRPr lang="en-HK"/>
          </a:p>
        </p:txBody>
      </p:sp>
    </p:spTree>
    <p:extLst>
      <p:ext uri="{BB962C8B-B14F-4D97-AF65-F5344CB8AC3E}">
        <p14:creationId xmlns:p14="http://schemas.microsoft.com/office/powerpoint/2010/main" val="39337071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 map</a:t>
            </a:r>
          </a:p>
        </p:txBody>
      </p:sp>
      <p:sp>
        <p:nvSpPr>
          <p:cNvPr id="4" name="Slide Number Placeholder 3"/>
          <p:cNvSpPr>
            <a:spLocks noGrp="1"/>
          </p:cNvSpPr>
          <p:nvPr>
            <p:ph type="sldNum" sz="quarter" idx="12"/>
          </p:nvPr>
        </p:nvSpPr>
        <p:spPr/>
        <p:txBody>
          <a:bodyPr/>
          <a:lstStyle/>
          <a:p>
            <a:fld id="{F2040A06-A54A-4E73-863C-C49DEF3221D9}" type="slidenum">
              <a:rPr lang="en-HK" smtClean="0"/>
              <a:t>60</a:t>
            </a:fld>
            <a:endParaRPr lang="en-HK"/>
          </a:p>
        </p:txBody>
      </p:sp>
      <p:pic>
        <p:nvPicPr>
          <p:cNvPr id="5" name="Picture 4"/>
          <p:cNvPicPr>
            <a:picLocks noChangeAspect="1"/>
          </p:cNvPicPr>
          <p:nvPr/>
        </p:nvPicPr>
        <p:blipFill>
          <a:blip r:embed="rId2"/>
          <a:stretch>
            <a:fillRect/>
          </a:stretch>
        </p:blipFill>
        <p:spPr>
          <a:xfrm>
            <a:off x="4863325" y="959165"/>
            <a:ext cx="3950805" cy="3165709"/>
          </a:xfrm>
          <a:prstGeom prst="rect">
            <a:avLst/>
          </a:prstGeom>
        </p:spPr>
      </p:pic>
      <p:sp>
        <p:nvSpPr>
          <p:cNvPr id="6" name="TextBox 5"/>
          <p:cNvSpPr txBox="1"/>
          <p:nvPr/>
        </p:nvSpPr>
        <p:spPr>
          <a:xfrm>
            <a:off x="6410944" y="4124874"/>
            <a:ext cx="1361270" cy="307777"/>
          </a:xfrm>
          <a:prstGeom prst="rect">
            <a:avLst/>
          </a:prstGeom>
          <a:noFill/>
        </p:spPr>
        <p:txBody>
          <a:bodyPr wrap="none" rtlCol="0">
            <a:spAutoFit/>
          </a:bodyPr>
          <a:lstStyle/>
          <a:p>
            <a:r>
              <a:rPr lang="en-US" sz="1400" dirty="0"/>
              <a:t>Source: USGS</a:t>
            </a:r>
          </a:p>
        </p:txBody>
      </p:sp>
      <p:sp>
        <p:nvSpPr>
          <p:cNvPr id="7" name="Rectangle 6"/>
          <p:cNvSpPr/>
          <p:nvPr/>
        </p:nvSpPr>
        <p:spPr>
          <a:xfrm>
            <a:off x="132298" y="1455812"/>
            <a:ext cx="4598728" cy="2400657"/>
          </a:xfrm>
          <a:prstGeom prst="rect">
            <a:avLst/>
          </a:prstGeom>
        </p:spPr>
        <p:txBody>
          <a:bodyPr wrap="square">
            <a:spAutoFit/>
          </a:bodyPr>
          <a:lstStyle/>
          <a:p>
            <a:pPr>
              <a:lnSpc>
                <a:spcPct val="150000"/>
              </a:lnSpc>
            </a:pPr>
            <a:r>
              <a:rPr lang="en-HK" sz="2000" b="1" dirty="0">
                <a:solidFill>
                  <a:srgbClr val="333333"/>
                </a:solidFill>
                <a:latin typeface="Merriweather"/>
              </a:rPr>
              <a:t>Suppose the map on the right is the map given:</a:t>
            </a:r>
          </a:p>
          <a:p>
            <a:pPr>
              <a:lnSpc>
                <a:spcPct val="150000"/>
              </a:lnSpc>
              <a:buFont typeface="+mj-lt"/>
              <a:buAutoNum type="arabicPeriod"/>
            </a:pPr>
            <a:r>
              <a:rPr lang="en-HK" sz="2000" dirty="0">
                <a:solidFill>
                  <a:srgbClr val="333333"/>
                </a:solidFill>
                <a:latin typeface="Source Sans Pro"/>
              </a:rPr>
              <a:t>A 50-year time interval</a:t>
            </a:r>
          </a:p>
          <a:p>
            <a:pPr>
              <a:lnSpc>
                <a:spcPct val="150000"/>
              </a:lnSpc>
              <a:buFont typeface="+mj-lt"/>
              <a:buAutoNum type="arabicPeriod"/>
            </a:pPr>
            <a:r>
              <a:rPr lang="en-HK" sz="2000" dirty="0">
                <a:solidFill>
                  <a:srgbClr val="333333"/>
                </a:solidFill>
                <a:latin typeface="Source Sans Pro"/>
              </a:rPr>
              <a:t>A 5% chance of exceedance</a:t>
            </a:r>
          </a:p>
          <a:p>
            <a:pPr>
              <a:lnSpc>
                <a:spcPct val="150000"/>
              </a:lnSpc>
              <a:buFont typeface="+mj-lt"/>
              <a:buAutoNum type="arabicPeriod"/>
            </a:pPr>
            <a:r>
              <a:rPr lang="en-HK" sz="2000" dirty="0">
                <a:solidFill>
                  <a:srgbClr val="333333"/>
                </a:solidFill>
                <a:latin typeface="Source Sans Pro"/>
              </a:rPr>
              <a:t>A PGA map</a:t>
            </a:r>
            <a:endParaRPr lang="en-HK" sz="2000" b="0" i="0" dirty="0">
              <a:solidFill>
                <a:srgbClr val="333333"/>
              </a:solidFill>
              <a:effectLst/>
              <a:latin typeface="Source Sans Pro"/>
            </a:endParaRPr>
          </a:p>
        </p:txBody>
      </p:sp>
      <p:sp>
        <p:nvSpPr>
          <p:cNvPr id="8" name="Rectangle 7"/>
          <p:cNvSpPr/>
          <p:nvPr/>
        </p:nvSpPr>
        <p:spPr>
          <a:xfrm>
            <a:off x="99309" y="4612188"/>
            <a:ext cx="8922250" cy="1477328"/>
          </a:xfrm>
          <a:prstGeom prst="rect">
            <a:avLst/>
          </a:prstGeom>
        </p:spPr>
        <p:txBody>
          <a:bodyPr wrap="square">
            <a:spAutoFit/>
          </a:bodyPr>
          <a:lstStyle/>
          <a:p>
            <a:pPr>
              <a:lnSpc>
                <a:spcPct val="150000"/>
              </a:lnSpc>
            </a:pPr>
            <a:r>
              <a:rPr lang="en-HK" sz="2000" b="1" dirty="0">
                <a:solidFill>
                  <a:srgbClr val="333333"/>
                </a:solidFill>
                <a:latin typeface="Merriweather"/>
              </a:rPr>
              <a:t>We would read the shaking hazards for Nowhere City as:</a:t>
            </a:r>
          </a:p>
          <a:p>
            <a:pPr>
              <a:lnSpc>
                <a:spcPct val="150000"/>
              </a:lnSpc>
            </a:pPr>
            <a:r>
              <a:rPr lang="en-HK" sz="2000" dirty="0">
                <a:solidFill>
                  <a:srgbClr val="333333"/>
                </a:solidFill>
                <a:latin typeface="Source Sans Pro"/>
              </a:rPr>
              <a:t>The earthquake peak ground acceleration (PGA) that has a 5% chance of being exceeded in 50 years has a value between 4 and 8% g.</a:t>
            </a:r>
            <a:endParaRPr lang="en-HK" sz="2000" b="0" i="0" dirty="0">
              <a:solidFill>
                <a:srgbClr val="333333"/>
              </a:solidFill>
              <a:effectLst/>
              <a:latin typeface="Source Sans Pro"/>
            </a:endParaRPr>
          </a:p>
        </p:txBody>
      </p:sp>
    </p:spTree>
    <p:extLst>
      <p:ext uri="{BB962C8B-B14F-4D97-AF65-F5344CB8AC3E}">
        <p14:creationId xmlns:p14="http://schemas.microsoft.com/office/powerpoint/2010/main" val="18552160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p:cNvSpPr>
          <p:nvPr>
            <p:ph type="title"/>
          </p:nvPr>
        </p:nvSpPr>
        <p:spPr>
          <a:xfrm>
            <a:off x="2486569" y="139201"/>
            <a:ext cx="3574144" cy="713546"/>
          </a:xfrm>
        </p:spPr>
        <p:txBody>
          <a:bodyPr/>
          <a:lstStyle/>
          <a:p>
            <a:r>
              <a:rPr lang="en-US" dirty="0">
                <a:latin typeface="Times New Roman" pitchFamily="18" charset="0"/>
                <a:cs typeface="Times New Roman" pitchFamily="18" charset="0"/>
              </a:rPr>
              <a:t>Landform model</a:t>
            </a:r>
            <a:endParaRPr lang="en-US" altLang="en-US"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5" name="Rectangle 4"/>
              <p:cNvSpPr/>
              <p:nvPr/>
            </p:nvSpPr>
            <p:spPr>
              <a:xfrm>
                <a:off x="262381" y="852747"/>
                <a:ext cx="8840839" cy="3416320"/>
              </a:xfrm>
              <a:prstGeom prst="rect">
                <a:avLst/>
              </a:prstGeom>
            </p:spPr>
            <p:txBody>
              <a:bodyPr wrap="square">
                <a:spAutoFit/>
              </a:bodyPr>
              <a:lstStyle/>
              <a:p>
                <a:pPr marL="342900" indent="-342900">
                  <a:buFont typeface="Arial" panose="020B0604020202020204" pitchFamily="34" charset="0"/>
                  <a:buChar char="•"/>
                </a:pPr>
                <a:r>
                  <a:rPr lang="en-US" altLang="zh-CN" sz="2400" dirty="0">
                    <a:latin typeface="Times New Roman" pitchFamily="18" charset="0"/>
                    <a:cs typeface="Times New Roman" pitchFamily="18" charset="0"/>
                  </a:rPr>
                  <a:t>Approximate by triangulated piecewise-linear 2-D manifold in </a:t>
                </a:r>
                <a14:m>
                  <m:oMath xmlns:m="http://schemas.openxmlformats.org/officeDocument/2006/math">
                    <m:sSup>
                      <m:sSupPr>
                        <m:ctrlPr>
                          <a:rPr lang="en-US" altLang="zh-CN" sz="2400" i="1">
                            <a:latin typeface="Cambria Math" panose="02040503050406030204" pitchFamily="18" charset="0"/>
                            <a:cs typeface="Times New Roman" pitchFamily="18" charset="0"/>
                          </a:rPr>
                        </m:ctrlPr>
                      </m:sSupPr>
                      <m:e>
                        <m:r>
                          <a:rPr lang="en-US" altLang="zh-CN" sz="2400" i="1">
                            <a:latin typeface="Cambria Math" panose="02040503050406030204" pitchFamily="18" charset="0"/>
                            <a:ea typeface="Cambria Math" panose="02040503050406030204" pitchFamily="18" charset="0"/>
                            <a:cs typeface="Times New Roman" pitchFamily="18" charset="0"/>
                          </a:rPr>
                          <m:t>ℝ</m:t>
                        </m:r>
                      </m:e>
                      <m:sup>
                        <m:r>
                          <a:rPr lang="en-US" altLang="zh-CN" sz="2400" i="1">
                            <a:latin typeface="Cambria Math" panose="02040503050406030204" pitchFamily="18" charset="0"/>
                            <a:cs typeface="Times New Roman" pitchFamily="18" charset="0"/>
                          </a:rPr>
                          <m:t>3</m:t>
                        </m:r>
                      </m:sup>
                    </m:sSup>
                  </m:oMath>
                </a14:m>
                <a:r>
                  <a:rPr lang="en-US" altLang="zh-CN" sz="2400" dirty="0">
                    <a:latin typeface="Times New Roman" pitchFamily="18" charset="0"/>
                    <a:cs typeface="Times New Roman" pitchFamily="18" charset="0"/>
                  </a:rPr>
                  <a:t>. </a:t>
                </a:r>
              </a:p>
              <a:p>
                <a:pPr marL="342900" indent="-342900">
                  <a:buFont typeface="Arial" panose="020B0604020202020204" pitchFamily="34" charset="0"/>
                  <a:buChar char="•"/>
                </a:pPr>
                <a:r>
                  <a:rPr lang="en-HK" altLang="zh-CN" sz="2400" dirty="0">
                    <a:latin typeface="Times New Roman" pitchFamily="18" charset="0"/>
                    <a:cs typeface="Times New Roman" pitchFamily="18" charset="0"/>
                  </a:rPr>
                  <a:t>The triangulated gird model is complete</a:t>
                </a:r>
              </a:p>
              <a:p>
                <a:pPr marL="800100" lvl="1" indent="-342900">
                  <a:buFont typeface="Courier New" panose="02070309020205020404" pitchFamily="49" charset="0"/>
                  <a:buChar char="o"/>
                </a:pPr>
                <a:r>
                  <a:rPr lang="en-HK" altLang="zh-CN" sz="2400" dirty="0">
                    <a:latin typeface="Times New Roman" pitchFamily="18" charset="0"/>
                    <a:cs typeface="Times New Roman" pitchFamily="18" charset="0"/>
                  </a:rPr>
                  <a:t>There are no isolated vertices.</a:t>
                </a:r>
              </a:p>
              <a:p>
                <a:pPr marL="800100" lvl="1" indent="-342900">
                  <a:buFont typeface="Courier New" panose="02070309020205020404" pitchFamily="49" charset="0"/>
                  <a:buChar char="o"/>
                </a:pPr>
                <a:r>
                  <a:rPr lang="en-HK" altLang="zh-CN" sz="2400" dirty="0">
                    <a:latin typeface="Times New Roman" pitchFamily="18" charset="0"/>
                    <a:cs typeface="Times New Roman" pitchFamily="18" charset="0"/>
                  </a:rPr>
                  <a:t>Each edge belongs to exactly one triangle or is shared by just two triangles. Any two triangles intersect in a common vertex or edge, or not at all.</a:t>
                </a:r>
              </a:p>
              <a:p>
                <a:pPr marL="800100" lvl="1" indent="-342900">
                  <a:buFont typeface="Courier New" panose="02070309020205020404" pitchFamily="49" charset="0"/>
                  <a:buChar char="o"/>
                </a:pPr>
                <a:r>
                  <a:rPr lang="en-HK" altLang="zh-CN" sz="2400" dirty="0">
                    <a:latin typeface="Times New Roman" pitchFamily="18" charset="0"/>
                    <a:cs typeface="Times New Roman" pitchFamily="18" charset="0"/>
                  </a:rPr>
                  <a:t>Any two points on the surface, are connected by a path on the surface connecting the two points.</a:t>
                </a:r>
                <a:endParaRPr lang="en-US" altLang="zh-CN" sz="2400" dirty="0">
                  <a:latin typeface="Times New Roman" pitchFamily="18" charset="0"/>
                  <a:cs typeface="Times New Roman" pitchFamily="18" charset="0"/>
                </a:endParaRPr>
              </a:p>
              <a:p>
                <a:pPr marL="342900" indent="-342900">
                  <a:buFont typeface="Arial" panose="020B0604020202020204" pitchFamily="34" charset="0"/>
                  <a:buChar char="•"/>
                </a:pPr>
                <a:endParaRPr lang="zh-CN" altLang="en-US" sz="2400" dirty="0">
                  <a:latin typeface="Times New Roman" pitchFamily="18" charset="0"/>
                  <a:cs typeface="Times New Roman"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62381" y="852747"/>
                <a:ext cx="8840839" cy="3416320"/>
              </a:xfrm>
              <a:prstGeom prst="rect">
                <a:avLst/>
              </a:prstGeom>
              <a:blipFill rotWithShape="0">
                <a:blip r:embed="rId3"/>
                <a:stretch>
                  <a:fillRect l="-897" t="-1429" r="-1724"/>
                </a:stretch>
              </a:blipFill>
            </p:spPr>
            <p:txBody>
              <a:bodyPr/>
              <a:lstStyle/>
              <a:p>
                <a:r>
                  <a:rPr lang="en-US">
                    <a:noFill/>
                  </a:rPr>
                  <a:t> </a:t>
                </a:r>
              </a:p>
            </p:txBody>
          </p:sp>
        </mc:Fallback>
      </mc:AlternateContent>
      <p:pic>
        <p:nvPicPr>
          <p:cNvPr id="13"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4200" y="3935548"/>
            <a:ext cx="4392465" cy="2297283"/>
          </a:xfrm>
          <a:prstGeom prst="rect">
            <a:avLst/>
          </a:prstGeom>
        </p:spPr>
      </p:pic>
      <p:sp>
        <p:nvSpPr>
          <p:cNvPr id="2" name="Slide Number Placeholder 1"/>
          <p:cNvSpPr>
            <a:spLocks noGrp="1"/>
          </p:cNvSpPr>
          <p:nvPr>
            <p:ph type="sldNum" sz="quarter" idx="12"/>
          </p:nvPr>
        </p:nvSpPr>
        <p:spPr/>
        <p:txBody>
          <a:bodyPr/>
          <a:lstStyle/>
          <a:p>
            <a:fld id="{F2040A06-A54A-4E73-863C-C49DEF3221D9}" type="slidenum">
              <a:rPr lang="en-HK" smtClean="0"/>
              <a:t>61</a:t>
            </a:fld>
            <a:endParaRPr lang="en-HK"/>
          </a:p>
        </p:txBody>
      </p:sp>
    </p:spTree>
    <p:extLst>
      <p:ext uri="{BB962C8B-B14F-4D97-AF65-F5344CB8AC3E}">
        <p14:creationId xmlns:p14="http://schemas.microsoft.com/office/powerpoint/2010/main" val="18862274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81000" y="212728"/>
            <a:ext cx="8229600" cy="792162"/>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How does FMM work?</a:t>
            </a:r>
          </a:p>
        </p:txBody>
      </p:sp>
      <p:sp>
        <p:nvSpPr>
          <p:cNvPr id="19" name="内容占位符 4"/>
          <p:cNvSpPr txBox="1">
            <a:spLocks/>
          </p:cNvSpPr>
          <p:nvPr/>
        </p:nvSpPr>
        <p:spPr>
          <a:xfrm>
            <a:off x="163744" y="1479177"/>
            <a:ext cx="8793378" cy="3694185"/>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just">
              <a:buNone/>
            </a:pPr>
            <a:r>
              <a:rPr lang="en-HK" sz="2000" dirty="0">
                <a:latin typeface="Times New Roman" pitchFamily="18" charset="0"/>
                <a:cs typeface="Times New Roman" pitchFamily="18" charset="0"/>
              </a:rPr>
              <a:t>First phase:</a:t>
            </a:r>
          </a:p>
          <a:p>
            <a:pPr algn="just"/>
            <a:r>
              <a:rPr lang="en-HK" sz="2000" dirty="0">
                <a:latin typeface="Times New Roman" pitchFamily="18" charset="0"/>
                <a:cs typeface="Times New Roman" pitchFamily="18" charset="0"/>
              </a:rPr>
              <a:t>Start from the </a:t>
            </a:r>
            <a:r>
              <a:rPr lang="en-HK" sz="2000" b="1" dirty="0">
                <a:latin typeface="Times New Roman" pitchFamily="18" charset="0"/>
                <a:cs typeface="Times New Roman" pitchFamily="18" charset="0"/>
              </a:rPr>
              <a:t>Start Point </a:t>
            </a:r>
            <a:r>
              <a:rPr lang="en-HK" sz="2000" b="1" i="1" dirty="0">
                <a:latin typeface="Times New Roman" pitchFamily="18" charset="0"/>
                <a:cs typeface="Times New Roman" pitchFamily="18" charset="0"/>
              </a:rPr>
              <a:t>A</a:t>
            </a:r>
            <a:r>
              <a:rPr lang="en-HK" sz="2000" b="1" dirty="0">
                <a:latin typeface="Times New Roman" pitchFamily="18" charset="0"/>
                <a:cs typeface="Times New Roman" pitchFamily="18" charset="0"/>
              </a:rPr>
              <a:t> </a:t>
            </a:r>
            <a:r>
              <a:rPr lang="en-HK" sz="2000" dirty="0">
                <a:latin typeface="Times New Roman" pitchFamily="18" charset="0"/>
                <a:cs typeface="Times New Roman" pitchFamily="18" charset="0"/>
              </a:rPr>
              <a:t>and consider other nodes in order according to their distance (cost) from the </a:t>
            </a:r>
            <a:r>
              <a:rPr lang="en-HK" sz="2000" b="1" dirty="0">
                <a:latin typeface="Times New Roman" pitchFamily="18" charset="0"/>
                <a:cs typeface="Times New Roman" pitchFamily="18" charset="0"/>
              </a:rPr>
              <a:t>Start Point </a:t>
            </a:r>
            <a:r>
              <a:rPr lang="en-HK" sz="2000" b="1" i="1" dirty="0">
                <a:latin typeface="Times New Roman" pitchFamily="18" charset="0"/>
                <a:cs typeface="Times New Roman" pitchFamily="18" charset="0"/>
              </a:rPr>
              <a:t>A</a:t>
            </a:r>
            <a:r>
              <a:rPr lang="en-HK" sz="2000" dirty="0">
                <a:latin typeface="Times New Roman" pitchFamily="18" charset="0"/>
                <a:cs typeface="Times New Roman" pitchFamily="18" charset="0"/>
              </a:rPr>
              <a:t>.</a:t>
            </a:r>
            <a:r>
              <a:rPr lang="en-US" sz="2000" dirty="0">
                <a:latin typeface="Times New Roman" pitchFamily="18" charset="0"/>
                <a:cs typeface="Times New Roman" pitchFamily="18" charset="0"/>
              </a:rPr>
              <a:t> </a:t>
            </a:r>
          </a:p>
          <a:p>
            <a:pPr algn="just"/>
            <a:r>
              <a:rPr lang="en-HK" sz="2000" dirty="0">
                <a:latin typeface="Times New Roman" pitchFamily="18" charset="0"/>
                <a:cs typeface="Times New Roman" pitchFamily="18" charset="0"/>
              </a:rPr>
              <a:t>A wave is generated at the </a:t>
            </a:r>
            <a:r>
              <a:rPr lang="en-HK" sz="2000" b="1" dirty="0">
                <a:latin typeface="Times New Roman" pitchFamily="18" charset="0"/>
                <a:cs typeface="Times New Roman" pitchFamily="18" charset="0"/>
              </a:rPr>
              <a:t>Start Point </a:t>
            </a:r>
            <a:r>
              <a:rPr lang="en-HK" sz="2000" b="1" i="1" dirty="0">
                <a:latin typeface="Times New Roman" pitchFamily="18" charset="0"/>
                <a:cs typeface="Times New Roman" pitchFamily="18" charset="0"/>
              </a:rPr>
              <a:t>A</a:t>
            </a:r>
            <a:r>
              <a:rPr lang="en-HK" sz="2000" b="1" dirty="0">
                <a:latin typeface="Times New Roman" pitchFamily="18" charset="0"/>
                <a:cs typeface="Times New Roman" pitchFamily="18" charset="0"/>
              </a:rPr>
              <a:t> </a:t>
            </a:r>
            <a:r>
              <a:rPr lang="en-HK" sz="2000" dirty="0">
                <a:latin typeface="Times New Roman" pitchFamily="18" charset="0"/>
                <a:cs typeface="Times New Roman" pitchFamily="18" charset="0"/>
              </a:rPr>
              <a:t>and moves outward. </a:t>
            </a:r>
          </a:p>
          <a:p>
            <a:pPr algn="just"/>
            <a:r>
              <a:rPr lang="en-HK" sz="2000" dirty="0">
                <a:latin typeface="Times New Roman" pitchFamily="18" charset="0"/>
                <a:cs typeface="Times New Roman" pitchFamily="18" charset="0"/>
              </a:rPr>
              <a:t>When the </a:t>
            </a:r>
            <a:r>
              <a:rPr lang="en-HK" sz="2000" dirty="0" err="1">
                <a:latin typeface="Times New Roman" pitchFamily="18" charset="0"/>
                <a:cs typeface="Times New Roman" pitchFamily="18" charset="0"/>
              </a:rPr>
              <a:t>wavefront</a:t>
            </a:r>
            <a:r>
              <a:rPr lang="en-HK" sz="2000" dirty="0">
                <a:latin typeface="Times New Roman" pitchFamily="18" charset="0"/>
                <a:cs typeface="Times New Roman" pitchFamily="18" charset="0"/>
              </a:rPr>
              <a:t> touches a point, the point is tagged and its cost (its distance from the </a:t>
            </a:r>
            <a:r>
              <a:rPr lang="en-HK" sz="2000" b="1" dirty="0">
                <a:latin typeface="Times New Roman" pitchFamily="18" charset="0"/>
                <a:cs typeface="Times New Roman" pitchFamily="18" charset="0"/>
              </a:rPr>
              <a:t>Start Point </a:t>
            </a:r>
            <a:r>
              <a:rPr lang="en-HK" sz="2000" b="1" i="1" dirty="0">
                <a:latin typeface="Times New Roman" pitchFamily="18" charset="0"/>
                <a:cs typeface="Times New Roman" pitchFamily="18" charset="0"/>
              </a:rPr>
              <a:t>A</a:t>
            </a:r>
            <a:r>
              <a:rPr lang="en-HK" sz="2000" dirty="0">
                <a:latin typeface="Times New Roman" pitchFamily="18" charset="0"/>
                <a:cs typeface="Times New Roman" pitchFamily="18" charset="0"/>
              </a:rPr>
              <a:t>) is recorded. </a:t>
            </a:r>
          </a:p>
          <a:p>
            <a:pPr algn="just"/>
            <a:r>
              <a:rPr lang="en-HK" sz="2000" dirty="0">
                <a:latin typeface="Times New Roman" pitchFamily="18" charset="0"/>
                <a:cs typeface="Times New Roman" pitchFamily="18" charset="0"/>
              </a:rPr>
              <a:t>The speed of the </a:t>
            </a:r>
            <a:r>
              <a:rPr lang="en-HK" sz="2000" dirty="0" err="1">
                <a:latin typeface="Times New Roman" pitchFamily="18" charset="0"/>
                <a:cs typeface="Times New Roman" pitchFamily="18" charset="0"/>
              </a:rPr>
              <a:t>wavefront</a:t>
            </a:r>
            <a:r>
              <a:rPr lang="en-HK" sz="2000" dirty="0">
                <a:latin typeface="Times New Roman" pitchFamily="18" charset="0"/>
                <a:cs typeface="Times New Roman" pitchFamily="18" charset="0"/>
              </a:rPr>
              <a:t> moving outward from a point is the reciprocal of the cost on the point. </a:t>
            </a:r>
          </a:p>
          <a:p>
            <a:pPr algn="just"/>
            <a:r>
              <a:rPr lang="en-HK" sz="2000" dirty="0">
                <a:latin typeface="Times New Roman" pitchFamily="18" charset="0"/>
                <a:cs typeface="Times New Roman" pitchFamily="18" charset="0"/>
              </a:rPr>
              <a:t>The process continues until the wave reaches the </a:t>
            </a:r>
            <a:r>
              <a:rPr lang="en-HK" sz="2000" b="1" dirty="0">
                <a:latin typeface="Times New Roman" pitchFamily="18" charset="0"/>
                <a:cs typeface="Times New Roman" pitchFamily="18" charset="0"/>
              </a:rPr>
              <a:t>End Point </a:t>
            </a:r>
            <a:r>
              <a:rPr lang="en-HK" sz="2000" b="1" i="1" dirty="0">
                <a:latin typeface="Times New Roman" pitchFamily="18" charset="0"/>
                <a:cs typeface="Times New Roman" pitchFamily="18" charset="0"/>
              </a:rPr>
              <a:t>B</a:t>
            </a:r>
            <a:r>
              <a:rPr lang="en-HK" sz="2000" dirty="0">
                <a:latin typeface="Times New Roman" pitchFamily="18" charset="0"/>
                <a:cs typeface="Times New Roman" pitchFamily="18" charset="0"/>
              </a:rPr>
              <a:t>. </a:t>
            </a:r>
          </a:p>
          <a:p>
            <a:pPr marL="539496" indent="-457200" algn="just">
              <a:buFont typeface="+mj-lt"/>
              <a:buAutoNum type="arabicParenR"/>
            </a:pPr>
            <a:endParaRPr lang="en-HK" sz="2000" dirty="0">
              <a:latin typeface="Times New Roman" pitchFamily="18" charset="0"/>
              <a:cs typeface="Times New Roman" pitchFamily="18" charset="0"/>
            </a:endParaRPr>
          </a:p>
          <a:p>
            <a:pPr marL="82296" indent="0" algn="just">
              <a:buNone/>
            </a:pPr>
            <a:endParaRPr lang="zh-CN" altLang="en-US" sz="1400"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F2040A06-A54A-4E73-863C-C49DEF3221D9}" type="slidenum">
              <a:rPr lang="en-HK" smtClean="0"/>
              <a:t>62</a:t>
            </a:fld>
            <a:endParaRPr lang="en-HK"/>
          </a:p>
        </p:txBody>
      </p:sp>
    </p:spTree>
    <p:extLst>
      <p:ext uri="{BB962C8B-B14F-4D97-AF65-F5344CB8AC3E}">
        <p14:creationId xmlns:p14="http://schemas.microsoft.com/office/powerpoint/2010/main" val="26755262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81000" y="212728"/>
            <a:ext cx="8229600" cy="792162"/>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How does FMM work? (cont.)</a:t>
            </a:r>
          </a:p>
        </p:txBody>
      </p:sp>
      <p:sp>
        <p:nvSpPr>
          <p:cNvPr id="19" name="内容占位符 4"/>
          <p:cNvSpPr txBox="1">
            <a:spLocks/>
          </p:cNvSpPr>
          <p:nvPr/>
        </p:nvSpPr>
        <p:spPr>
          <a:xfrm>
            <a:off x="74397" y="1915783"/>
            <a:ext cx="8793378" cy="3150488"/>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just">
              <a:buNone/>
            </a:pPr>
            <a:r>
              <a:rPr lang="en-HK" sz="2000" dirty="0">
                <a:latin typeface="Times New Roman" pitchFamily="18" charset="0"/>
                <a:cs typeface="Times New Roman" pitchFamily="18" charset="0"/>
              </a:rPr>
              <a:t>Second phase:</a:t>
            </a:r>
          </a:p>
          <a:p>
            <a:pPr algn="just"/>
            <a:r>
              <a:rPr lang="en-HK" sz="2000" dirty="0">
                <a:latin typeface="Times New Roman" pitchFamily="18" charset="0"/>
                <a:cs typeface="Times New Roman" pitchFamily="18" charset="0"/>
              </a:rPr>
              <a:t>Start from the </a:t>
            </a:r>
            <a:r>
              <a:rPr lang="en-HK" sz="2000" b="1" dirty="0">
                <a:latin typeface="Times New Roman" pitchFamily="18" charset="0"/>
                <a:cs typeface="Times New Roman" pitchFamily="18" charset="0"/>
              </a:rPr>
              <a:t>End Point </a:t>
            </a:r>
            <a:r>
              <a:rPr lang="en-HK" sz="2000" b="1" i="1" dirty="0">
                <a:latin typeface="Times New Roman" pitchFamily="18" charset="0"/>
                <a:cs typeface="Times New Roman" pitchFamily="18" charset="0"/>
              </a:rPr>
              <a:t>B</a:t>
            </a:r>
            <a:r>
              <a:rPr lang="en-HK" sz="2000" b="1" dirty="0">
                <a:latin typeface="Times New Roman" pitchFamily="18" charset="0"/>
                <a:cs typeface="Times New Roman" pitchFamily="18" charset="0"/>
              </a:rPr>
              <a:t> </a:t>
            </a:r>
            <a:r>
              <a:rPr lang="en-HK" sz="2000" dirty="0">
                <a:latin typeface="Times New Roman" pitchFamily="18" charset="0"/>
                <a:cs typeface="Times New Roman" pitchFamily="18" charset="0"/>
              </a:rPr>
              <a:t>tracking back to the </a:t>
            </a:r>
            <a:r>
              <a:rPr lang="en-HK" sz="2000" b="1" dirty="0">
                <a:latin typeface="Times New Roman" pitchFamily="18" charset="0"/>
                <a:cs typeface="Times New Roman" pitchFamily="18" charset="0"/>
              </a:rPr>
              <a:t>Start Point </a:t>
            </a:r>
            <a:r>
              <a:rPr lang="en-HK" sz="2000" b="1" i="1" dirty="0">
                <a:latin typeface="Times New Roman" pitchFamily="18" charset="0"/>
                <a:cs typeface="Times New Roman" pitchFamily="18" charset="0"/>
              </a:rPr>
              <a:t>A</a:t>
            </a:r>
            <a:r>
              <a:rPr lang="en-HK" sz="2000" b="1" dirty="0">
                <a:latin typeface="Times New Roman" pitchFamily="18" charset="0"/>
                <a:cs typeface="Times New Roman" pitchFamily="18" charset="0"/>
              </a:rPr>
              <a:t> </a:t>
            </a:r>
            <a:r>
              <a:rPr lang="en-HK" sz="2000" dirty="0">
                <a:latin typeface="Times New Roman" pitchFamily="18" charset="0"/>
                <a:cs typeface="Times New Roman" pitchFamily="18" charset="0"/>
              </a:rPr>
              <a:t>using the information obtained in the first phase. </a:t>
            </a:r>
          </a:p>
          <a:p>
            <a:pPr algn="just"/>
            <a:r>
              <a:rPr lang="en-HK" sz="2000" dirty="0">
                <a:latin typeface="Times New Roman" pitchFamily="18" charset="0"/>
                <a:cs typeface="Times New Roman" pitchFamily="18" charset="0"/>
              </a:rPr>
              <a:t>However, the path back does not exactly visit the points on the path back, but crosses a line between the nodes and their closest neighbours that have been tagged based on the steepest </a:t>
            </a:r>
            <a:r>
              <a:rPr lang="en-HK" sz="2000" dirty="0" smtClean="0">
                <a:latin typeface="Times New Roman" pitchFamily="18" charset="0"/>
                <a:cs typeface="Times New Roman" pitchFamily="18" charset="0"/>
              </a:rPr>
              <a:t>descent </a:t>
            </a:r>
            <a:r>
              <a:rPr lang="en-HK" sz="2000" dirty="0">
                <a:latin typeface="Times New Roman" pitchFamily="18" charset="0"/>
                <a:cs typeface="Times New Roman" pitchFamily="18" charset="0"/>
              </a:rPr>
              <a:t>principle. </a:t>
            </a:r>
          </a:p>
          <a:p>
            <a:pPr algn="just"/>
            <a:r>
              <a:rPr lang="en-HK" sz="2000" dirty="0">
                <a:latin typeface="Times New Roman" pitchFamily="18" charset="0"/>
                <a:cs typeface="Times New Roman" pitchFamily="18" charset="0"/>
              </a:rPr>
              <a:t>This phase continues until the backward path reaches the </a:t>
            </a:r>
            <a:r>
              <a:rPr lang="en-HK" sz="2000" b="1" dirty="0">
                <a:latin typeface="Times New Roman" pitchFamily="18" charset="0"/>
                <a:cs typeface="Times New Roman" pitchFamily="18" charset="0"/>
              </a:rPr>
              <a:t>Start Point </a:t>
            </a:r>
            <a:r>
              <a:rPr lang="en-HK" sz="2000" b="1" i="1" dirty="0">
                <a:latin typeface="Times New Roman" pitchFamily="18" charset="0"/>
                <a:cs typeface="Times New Roman" pitchFamily="18" charset="0"/>
              </a:rPr>
              <a:t>A</a:t>
            </a:r>
            <a:r>
              <a:rPr lang="en-HK" sz="2000" dirty="0">
                <a:latin typeface="Times New Roman" pitchFamily="18" charset="0"/>
                <a:cs typeface="Times New Roman" pitchFamily="18" charset="0"/>
              </a:rPr>
              <a:t>. This path backwards is </a:t>
            </a:r>
            <a:r>
              <a:rPr lang="en-US" sz="2000" dirty="0">
                <a:latin typeface="Times New Roman" pitchFamily="18" charset="0"/>
                <a:cs typeface="Times New Roman" pitchFamily="18" charset="0"/>
              </a:rPr>
              <a:t>the planned path.</a:t>
            </a:r>
            <a:endParaRPr lang="en-HK" sz="2000" dirty="0">
              <a:latin typeface="Times New Roman" pitchFamily="18" charset="0"/>
              <a:cs typeface="Times New Roman" pitchFamily="18" charset="0"/>
            </a:endParaRPr>
          </a:p>
          <a:p>
            <a:pPr marL="82296" indent="0" algn="just">
              <a:buNone/>
            </a:pPr>
            <a:endParaRPr lang="zh-CN" altLang="en-US" sz="1400"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F2040A06-A54A-4E73-863C-C49DEF3221D9}" type="slidenum">
              <a:rPr lang="en-HK" smtClean="0"/>
              <a:t>63</a:t>
            </a:fld>
            <a:endParaRPr lang="en-HK"/>
          </a:p>
        </p:txBody>
      </p:sp>
    </p:spTree>
    <p:extLst>
      <p:ext uri="{BB962C8B-B14F-4D97-AF65-F5344CB8AC3E}">
        <p14:creationId xmlns:p14="http://schemas.microsoft.com/office/powerpoint/2010/main" val="32672609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2040A06-A54A-4E73-863C-C49DEF3221D9}" type="slidenum">
              <a:rPr lang="en-HK" smtClean="0"/>
              <a:t>64</a:t>
            </a:fld>
            <a:endParaRPr lang="en-HK"/>
          </a:p>
        </p:txBody>
      </p:sp>
      <p:pic>
        <p:nvPicPr>
          <p:cNvPr id="4" name="Picture 3"/>
          <p:cNvPicPr>
            <a:picLocks noChangeAspect="1"/>
          </p:cNvPicPr>
          <p:nvPr/>
        </p:nvPicPr>
        <p:blipFill>
          <a:blip r:embed="rId2"/>
          <a:stretch>
            <a:fillRect/>
          </a:stretch>
        </p:blipFill>
        <p:spPr>
          <a:xfrm>
            <a:off x="1582585" y="1348365"/>
            <a:ext cx="5851525" cy="4611110"/>
          </a:xfrm>
          <a:prstGeom prst="rect">
            <a:avLst/>
          </a:prstGeom>
        </p:spPr>
      </p:pic>
      <p:sp>
        <p:nvSpPr>
          <p:cNvPr id="5" name="Title 1"/>
          <p:cNvSpPr txBox="1">
            <a:spLocks/>
          </p:cNvSpPr>
          <p:nvPr/>
        </p:nvSpPr>
        <p:spPr>
          <a:xfrm>
            <a:off x="-63653" y="118385"/>
            <a:ext cx="9271153" cy="792162"/>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HK" sz="3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Side slope and slope perpendicular to the path</a:t>
            </a:r>
            <a:endParaRPr lang="en-US" sz="3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6790588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2040A06-A54A-4E73-863C-C49DEF3221D9}" type="slidenum">
              <a:rPr lang="en-HK" smtClean="0"/>
              <a:t>65</a:t>
            </a:fld>
            <a:endParaRPr lang="en-HK"/>
          </a:p>
        </p:txBody>
      </p:sp>
      <p:pic>
        <p:nvPicPr>
          <p:cNvPr id="3" name="Picture 2"/>
          <p:cNvPicPr>
            <a:picLocks noChangeAspect="1"/>
          </p:cNvPicPr>
          <p:nvPr/>
        </p:nvPicPr>
        <p:blipFill>
          <a:blip r:embed="rId3"/>
          <a:stretch>
            <a:fillRect/>
          </a:stretch>
        </p:blipFill>
        <p:spPr>
          <a:xfrm>
            <a:off x="0" y="1540989"/>
            <a:ext cx="9144000" cy="3060403"/>
          </a:xfrm>
          <a:prstGeom prst="rect">
            <a:avLst/>
          </a:prstGeom>
        </p:spPr>
      </p:pic>
      <p:sp>
        <p:nvSpPr>
          <p:cNvPr id="5" name="Title 1"/>
          <p:cNvSpPr txBox="1">
            <a:spLocks/>
          </p:cNvSpPr>
          <p:nvPr/>
        </p:nvSpPr>
        <p:spPr>
          <a:xfrm>
            <a:off x="-63653" y="118385"/>
            <a:ext cx="9271153" cy="792162"/>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HK" sz="3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Comparison matrix</a:t>
            </a:r>
            <a:endParaRPr lang="en-US" sz="3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9993622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2040A06-A54A-4E73-863C-C49DEF3221D9}" type="slidenum">
              <a:rPr lang="en-HK" smtClean="0"/>
              <a:t>66</a:t>
            </a:fld>
            <a:endParaRPr lang="en-HK"/>
          </a:p>
        </p:txBody>
      </p:sp>
      <p:sp>
        <p:nvSpPr>
          <p:cNvPr id="3" name="Title 1"/>
          <p:cNvSpPr txBox="1">
            <a:spLocks/>
          </p:cNvSpPr>
          <p:nvPr/>
        </p:nvSpPr>
        <p:spPr>
          <a:xfrm>
            <a:off x="-63653" y="118385"/>
            <a:ext cx="9271153" cy="792162"/>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a:t>
            </a:r>
            <a:r>
              <a:rPr lang="en-US" sz="36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nalytical </a:t>
            </a:r>
            <a:r>
              <a:rPr lang="en-US" sz="3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hierarchical process (</a:t>
            </a:r>
            <a:r>
              <a:rPr lang="en-HK" sz="36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AHP)</a:t>
            </a:r>
            <a:endParaRPr lang="en-US" sz="3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155084" y="1130976"/>
                <a:ext cx="8988916" cy="4883388"/>
              </a:xfrm>
              <a:prstGeom prst="rect">
                <a:avLst/>
              </a:prstGeom>
            </p:spPr>
            <p:txBody>
              <a:bodyPr wrap="square">
                <a:spAutoFit/>
              </a:bodyPr>
              <a:lstStyle/>
              <a:p>
                <a:pPr marL="342900" indent="-342900">
                  <a:lnSpc>
                    <a:spcPct val="150000"/>
                  </a:lnSpc>
                  <a:buFont typeface="Arial" panose="020B0604020202020204" pitchFamily="34" charset="0"/>
                  <a:buChar char="•"/>
                </a:pPr>
                <a:r>
                  <a:rPr lang="en-HK" sz="2000" dirty="0">
                    <a:latin typeface="Times New Roman" pitchFamily="18" charset="0"/>
                    <a:cs typeface="Times New Roman" pitchFamily="18" charset="0"/>
                  </a:rPr>
                  <a:t>Based on the </a:t>
                </a:r>
                <a:r>
                  <a:rPr lang="en-HK" sz="2000" dirty="0" err="1">
                    <a:latin typeface="Times New Roman" pitchFamily="18" charset="0"/>
                    <a:cs typeface="Times New Roman" pitchFamily="18" charset="0"/>
                  </a:rPr>
                  <a:t>Saaty’s</a:t>
                </a:r>
                <a:r>
                  <a:rPr lang="en-HK" sz="2000" dirty="0">
                    <a:latin typeface="Times New Roman" pitchFamily="18" charset="0"/>
                    <a:cs typeface="Times New Roman" pitchFamily="18" charset="0"/>
                  </a:rPr>
                  <a:t> ranking method, we use an </a:t>
                </a:r>
                <a14:m>
                  <m:oMath xmlns:m="http://schemas.openxmlformats.org/officeDocument/2006/math">
                    <m:r>
                      <a:rPr lang="en-HK" sz="2000" dirty="0">
                        <a:latin typeface="Cambria Math" panose="02040503050406030204" pitchFamily="18" charset="0"/>
                        <a:cs typeface="Times New Roman" pitchFamily="18" charset="0"/>
                      </a:rPr>
                      <m:t>𝑛</m:t>
                    </m:r>
                    <m:r>
                      <a:rPr lang="en-HK" sz="2000" dirty="0">
                        <a:latin typeface="Cambria Math" panose="02040503050406030204" pitchFamily="18" charset="0"/>
                        <a:cs typeface="Times New Roman" pitchFamily="18" charset="0"/>
                      </a:rPr>
                      <m:t>×</m:t>
                    </m:r>
                    <m:r>
                      <a:rPr lang="en-HK" sz="2000" dirty="0">
                        <a:latin typeface="Cambria Math" panose="02040503050406030204" pitchFamily="18" charset="0"/>
                        <a:cs typeface="Times New Roman" pitchFamily="18" charset="0"/>
                      </a:rPr>
                      <m:t>𝑛</m:t>
                    </m:r>
                  </m:oMath>
                </a14:m>
                <a:r>
                  <a:rPr lang="en-HK" sz="2000" dirty="0">
                    <a:latin typeface="Times New Roman" pitchFamily="18" charset="0"/>
                    <a:cs typeface="Times New Roman" pitchFamily="18" charset="0"/>
                  </a:rPr>
                  <a:t> comparison matrix to rank the priorities of the design </a:t>
                </a:r>
                <a:r>
                  <a:rPr lang="en-HK" sz="2000" dirty="0" smtClean="0">
                    <a:latin typeface="Times New Roman" pitchFamily="18" charset="0"/>
                    <a:cs typeface="Times New Roman" pitchFamily="18" charset="0"/>
                  </a:rPr>
                  <a:t>considerations. </a:t>
                </a:r>
                <a:r>
                  <a:rPr lang="en-HK" sz="2000" dirty="0">
                    <a:latin typeface="Times New Roman" pitchFamily="18" charset="0"/>
                    <a:cs typeface="Times New Roman" pitchFamily="18" charset="0"/>
                  </a:rPr>
                  <a:t>An element </a:t>
                </a:r>
                <a14:m>
                  <m:oMath xmlns:m="http://schemas.openxmlformats.org/officeDocument/2006/math">
                    <m:sSub>
                      <m:sSubPr>
                        <m:ctrlPr>
                          <a:rPr lang="en-HK" sz="2000" i="1" dirty="0">
                            <a:latin typeface="Cambria Math" panose="02040503050406030204" pitchFamily="18" charset="0"/>
                            <a:cs typeface="Times New Roman" pitchFamily="18" charset="0"/>
                          </a:rPr>
                        </m:ctrlPr>
                      </m:sSubPr>
                      <m:e>
                        <m:r>
                          <a:rPr lang="en-HK" sz="2000" dirty="0">
                            <a:latin typeface="Cambria Math" panose="02040503050406030204" pitchFamily="18" charset="0"/>
                            <a:cs typeface="Times New Roman" pitchFamily="18" charset="0"/>
                          </a:rPr>
                          <m:t>𝑛</m:t>
                        </m:r>
                      </m:e>
                      <m:sub>
                        <m:r>
                          <a:rPr lang="en-US" sz="2000" dirty="0">
                            <a:latin typeface="Cambria Math" panose="02040503050406030204" pitchFamily="18" charset="0"/>
                            <a:cs typeface="Times New Roman" pitchFamily="18" charset="0"/>
                          </a:rPr>
                          <m:t>𝑖</m:t>
                        </m:r>
                        <m:r>
                          <a:rPr lang="en-US" sz="2000" dirty="0">
                            <a:latin typeface="Cambria Math" panose="02040503050406030204" pitchFamily="18" charset="0"/>
                            <a:cs typeface="Times New Roman" pitchFamily="18" charset="0"/>
                          </a:rPr>
                          <m:t>,</m:t>
                        </m:r>
                        <m:r>
                          <a:rPr lang="en-US" sz="2000" dirty="0">
                            <a:latin typeface="Cambria Math" panose="02040503050406030204" pitchFamily="18" charset="0"/>
                            <a:cs typeface="Times New Roman" pitchFamily="18" charset="0"/>
                          </a:rPr>
                          <m:t>𝑗</m:t>
                        </m:r>
                      </m:sub>
                    </m:sSub>
                  </m:oMath>
                </a14:m>
                <a:r>
                  <a:rPr lang="en-HK" sz="2000" dirty="0">
                    <a:latin typeface="Times New Roman" pitchFamily="18" charset="0"/>
                    <a:cs typeface="Times New Roman" pitchFamily="18" charset="0"/>
                  </a:rPr>
                  <a:t> of the matrix represents the importance of the </a:t>
                </a:r>
                <a:r>
                  <a:rPr lang="en-HK" sz="2000" i="1" dirty="0" err="1">
                    <a:latin typeface="Times New Roman" pitchFamily="18" charset="0"/>
                    <a:cs typeface="Times New Roman" pitchFamily="18" charset="0"/>
                  </a:rPr>
                  <a:t>i</a:t>
                </a:r>
                <a:r>
                  <a:rPr lang="en-HK" sz="2000" dirty="0" err="1">
                    <a:latin typeface="Times New Roman" pitchFamily="18" charset="0"/>
                    <a:cs typeface="Times New Roman" pitchFamily="18" charset="0"/>
                  </a:rPr>
                  <a:t>th</a:t>
                </a:r>
                <a:r>
                  <a:rPr lang="en-HK" sz="2000" dirty="0">
                    <a:latin typeface="Times New Roman" pitchFamily="18" charset="0"/>
                    <a:cs typeface="Times New Roman" pitchFamily="18" charset="0"/>
                  </a:rPr>
                  <a:t> design consideration relative to the </a:t>
                </a:r>
                <a:r>
                  <a:rPr lang="en-HK" sz="2000" i="1" dirty="0" err="1">
                    <a:latin typeface="Times New Roman" pitchFamily="18" charset="0"/>
                    <a:cs typeface="Times New Roman" pitchFamily="18" charset="0"/>
                  </a:rPr>
                  <a:t>j</a:t>
                </a:r>
                <a:r>
                  <a:rPr lang="en-HK" sz="2000" dirty="0" err="1">
                    <a:latin typeface="Times New Roman" pitchFamily="18" charset="0"/>
                    <a:cs typeface="Times New Roman" pitchFamily="18" charset="0"/>
                  </a:rPr>
                  <a:t>th</a:t>
                </a:r>
                <a:r>
                  <a:rPr lang="en-HK" sz="2000" dirty="0">
                    <a:latin typeface="Times New Roman" pitchFamily="18" charset="0"/>
                    <a:cs typeface="Times New Roman" pitchFamily="18" charset="0"/>
                  </a:rPr>
                  <a:t> design consideration. That is, if </a:t>
                </a:r>
                <a14:m>
                  <m:oMath xmlns:m="http://schemas.openxmlformats.org/officeDocument/2006/math">
                    <m:sSub>
                      <m:sSubPr>
                        <m:ctrlPr>
                          <a:rPr lang="en-HK" sz="2000" i="1" dirty="0">
                            <a:latin typeface="Cambria Math" panose="02040503050406030204" pitchFamily="18" charset="0"/>
                            <a:cs typeface="Times New Roman" pitchFamily="18" charset="0"/>
                          </a:rPr>
                        </m:ctrlPr>
                      </m:sSubPr>
                      <m:e>
                        <m:r>
                          <a:rPr lang="en-HK" sz="2000" dirty="0">
                            <a:latin typeface="Cambria Math" panose="02040503050406030204" pitchFamily="18" charset="0"/>
                            <a:cs typeface="Times New Roman" pitchFamily="18" charset="0"/>
                          </a:rPr>
                          <m:t>𝑛</m:t>
                        </m:r>
                      </m:e>
                      <m:sub>
                        <m:r>
                          <a:rPr lang="en-US" sz="2000" dirty="0">
                            <a:latin typeface="Cambria Math" panose="02040503050406030204" pitchFamily="18" charset="0"/>
                            <a:cs typeface="Times New Roman" pitchFamily="18" charset="0"/>
                          </a:rPr>
                          <m:t>𝑖</m:t>
                        </m:r>
                        <m:r>
                          <a:rPr lang="en-US" sz="2000" dirty="0">
                            <a:latin typeface="Cambria Math" panose="02040503050406030204" pitchFamily="18" charset="0"/>
                            <a:cs typeface="Times New Roman" pitchFamily="18" charset="0"/>
                          </a:rPr>
                          <m:t>,</m:t>
                        </m:r>
                        <m:r>
                          <a:rPr lang="en-US" sz="2000" dirty="0">
                            <a:latin typeface="Cambria Math" panose="02040503050406030204" pitchFamily="18" charset="0"/>
                            <a:cs typeface="Times New Roman" pitchFamily="18" charset="0"/>
                          </a:rPr>
                          <m:t>𝑗</m:t>
                        </m:r>
                      </m:sub>
                    </m:sSub>
                    <m:r>
                      <a:rPr lang="en-US" sz="2000" dirty="0">
                        <a:latin typeface="Cambria Math" panose="02040503050406030204" pitchFamily="18" charset="0"/>
                        <a:cs typeface="Times New Roman" pitchFamily="18" charset="0"/>
                      </a:rPr>
                      <m:t>&gt;1</m:t>
                    </m:r>
                  </m:oMath>
                </a14:m>
                <a:r>
                  <a:rPr lang="en-HK" sz="2000" dirty="0">
                    <a:latin typeface="Times New Roman" pitchFamily="18" charset="0"/>
                    <a:cs typeface="Times New Roman" pitchFamily="18" charset="0"/>
                  </a:rPr>
                  <a:t>, the </a:t>
                </a:r>
                <a:r>
                  <a:rPr lang="en-HK" sz="2000" i="1" dirty="0" err="1">
                    <a:latin typeface="Times New Roman" pitchFamily="18" charset="0"/>
                    <a:cs typeface="Times New Roman" pitchFamily="18" charset="0"/>
                  </a:rPr>
                  <a:t>i</a:t>
                </a:r>
                <a:r>
                  <a:rPr lang="en-HK" sz="2000" dirty="0" err="1">
                    <a:latin typeface="Times New Roman" pitchFamily="18" charset="0"/>
                    <a:cs typeface="Times New Roman" pitchFamily="18" charset="0"/>
                  </a:rPr>
                  <a:t>th</a:t>
                </a:r>
                <a:r>
                  <a:rPr lang="en-HK" sz="2000" dirty="0">
                    <a:latin typeface="Times New Roman" pitchFamily="18" charset="0"/>
                    <a:cs typeface="Times New Roman" pitchFamily="18" charset="0"/>
                  </a:rPr>
                  <a:t> design consideration is more important than the </a:t>
                </a:r>
                <a:r>
                  <a:rPr lang="en-HK" sz="2000" i="1" dirty="0" err="1">
                    <a:latin typeface="Times New Roman" pitchFamily="18" charset="0"/>
                    <a:cs typeface="Times New Roman" pitchFamily="18" charset="0"/>
                  </a:rPr>
                  <a:t>j</a:t>
                </a:r>
                <a:r>
                  <a:rPr lang="en-HK" sz="2000" dirty="0" err="1">
                    <a:latin typeface="Times New Roman" pitchFamily="18" charset="0"/>
                    <a:cs typeface="Times New Roman" pitchFamily="18" charset="0"/>
                  </a:rPr>
                  <a:t>th</a:t>
                </a:r>
                <a:r>
                  <a:rPr lang="en-HK" sz="2000" dirty="0">
                    <a:latin typeface="Times New Roman" pitchFamily="18" charset="0"/>
                    <a:cs typeface="Times New Roman" pitchFamily="18" charset="0"/>
                  </a:rPr>
                  <a:t> design consideration, whereas if </a:t>
                </a:r>
                <a14:m>
                  <m:oMath xmlns:m="http://schemas.openxmlformats.org/officeDocument/2006/math">
                    <m:sSub>
                      <m:sSubPr>
                        <m:ctrlPr>
                          <a:rPr lang="en-HK" sz="2000" i="1" dirty="0">
                            <a:latin typeface="Cambria Math" panose="02040503050406030204" pitchFamily="18" charset="0"/>
                            <a:cs typeface="Times New Roman" pitchFamily="18" charset="0"/>
                          </a:rPr>
                        </m:ctrlPr>
                      </m:sSubPr>
                      <m:e>
                        <m:r>
                          <a:rPr lang="en-HK" sz="2000" dirty="0">
                            <a:latin typeface="Cambria Math" panose="02040503050406030204" pitchFamily="18" charset="0"/>
                            <a:cs typeface="Times New Roman" pitchFamily="18" charset="0"/>
                          </a:rPr>
                          <m:t>𝑛</m:t>
                        </m:r>
                      </m:e>
                      <m:sub>
                        <m:r>
                          <a:rPr lang="en-US" sz="2000" dirty="0">
                            <a:latin typeface="Cambria Math" panose="02040503050406030204" pitchFamily="18" charset="0"/>
                            <a:cs typeface="Times New Roman" pitchFamily="18" charset="0"/>
                          </a:rPr>
                          <m:t>𝑖</m:t>
                        </m:r>
                        <m:r>
                          <a:rPr lang="en-US" sz="2000" dirty="0">
                            <a:latin typeface="Cambria Math" panose="02040503050406030204" pitchFamily="18" charset="0"/>
                            <a:cs typeface="Times New Roman" pitchFamily="18" charset="0"/>
                          </a:rPr>
                          <m:t>,</m:t>
                        </m:r>
                        <m:r>
                          <a:rPr lang="en-US" sz="2000" dirty="0">
                            <a:latin typeface="Cambria Math" panose="02040503050406030204" pitchFamily="18" charset="0"/>
                            <a:cs typeface="Times New Roman" pitchFamily="18" charset="0"/>
                          </a:rPr>
                          <m:t>𝑗</m:t>
                        </m:r>
                      </m:sub>
                    </m:sSub>
                    <m:r>
                      <a:rPr lang="en-US" sz="2000" dirty="0">
                        <a:latin typeface="Cambria Math" panose="02040503050406030204" pitchFamily="18" charset="0"/>
                        <a:cs typeface="Times New Roman" pitchFamily="18" charset="0"/>
                      </a:rPr>
                      <m:t>&lt;1</m:t>
                    </m:r>
                  </m:oMath>
                </a14:m>
                <a:r>
                  <a:rPr lang="en-HK" sz="2000" dirty="0">
                    <a:latin typeface="Times New Roman" pitchFamily="18" charset="0"/>
                    <a:cs typeface="Times New Roman" pitchFamily="18" charset="0"/>
                  </a:rPr>
                  <a:t>, the </a:t>
                </a:r>
                <a:r>
                  <a:rPr lang="en-HK" sz="2000" i="1" dirty="0" err="1">
                    <a:latin typeface="Times New Roman" pitchFamily="18" charset="0"/>
                    <a:cs typeface="Times New Roman" pitchFamily="18" charset="0"/>
                  </a:rPr>
                  <a:t>i</a:t>
                </a:r>
                <a:r>
                  <a:rPr lang="en-HK" sz="2000" dirty="0" err="1">
                    <a:latin typeface="Times New Roman" pitchFamily="18" charset="0"/>
                    <a:cs typeface="Times New Roman" pitchFamily="18" charset="0"/>
                  </a:rPr>
                  <a:t>th</a:t>
                </a:r>
                <a:r>
                  <a:rPr lang="en-HK" sz="2000" dirty="0">
                    <a:latin typeface="Times New Roman" pitchFamily="18" charset="0"/>
                    <a:cs typeface="Times New Roman" pitchFamily="18" charset="0"/>
                  </a:rPr>
                  <a:t> design consideration is less important than the </a:t>
                </a:r>
                <a:r>
                  <a:rPr lang="en-HK" sz="2000" i="1" dirty="0" err="1">
                    <a:latin typeface="Times New Roman" pitchFamily="18" charset="0"/>
                    <a:cs typeface="Times New Roman" pitchFamily="18" charset="0"/>
                  </a:rPr>
                  <a:t>j</a:t>
                </a:r>
                <a:r>
                  <a:rPr lang="en-HK" sz="2000" dirty="0" err="1">
                    <a:latin typeface="Times New Roman" pitchFamily="18" charset="0"/>
                    <a:cs typeface="Times New Roman" pitchFamily="18" charset="0"/>
                  </a:rPr>
                  <a:t>th</a:t>
                </a:r>
                <a:r>
                  <a:rPr lang="en-HK" sz="2000" dirty="0">
                    <a:latin typeface="Times New Roman" pitchFamily="18" charset="0"/>
                    <a:cs typeface="Times New Roman" pitchFamily="18" charset="0"/>
                  </a:rPr>
                  <a:t> design consideration. A higher value of </a:t>
                </a:r>
                <a14:m>
                  <m:oMath xmlns:m="http://schemas.openxmlformats.org/officeDocument/2006/math">
                    <m:sSub>
                      <m:sSubPr>
                        <m:ctrlPr>
                          <a:rPr lang="en-HK" sz="2000" i="1" dirty="0">
                            <a:latin typeface="Cambria Math" panose="02040503050406030204" pitchFamily="18" charset="0"/>
                            <a:cs typeface="Times New Roman" pitchFamily="18" charset="0"/>
                          </a:rPr>
                        </m:ctrlPr>
                      </m:sSubPr>
                      <m:e>
                        <m:r>
                          <a:rPr lang="en-HK" sz="2000" dirty="0">
                            <a:latin typeface="Cambria Math" panose="02040503050406030204" pitchFamily="18" charset="0"/>
                            <a:cs typeface="Times New Roman" pitchFamily="18" charset="0"/>
                          </a:rPr>
                          <m:t>𝑛</m:t>
                        </m:r>
                      </m:e>
                      <m:sub>
                        <m:r>
                          <a:rPr lang="en-US" sz="2000" dirty="0">
                            <a:latin typeface="Cambria Math" panose="02040503050406030204" pitchFamily="18" charset="0"/>
                            <a:cs typeface="Times New Roman" pitchFamily="18" charset="0"/>
                          </a:rPr>
                          <m:t>𝑖</m:t>
                        </m:r>
                        <m:r>
                          <a:rPr lang="en-US" sz="2000" dirty="0">
                            <a:latin typeface="Cambria Math" panose="02040503050406030204" pitchFamily="18" charset="0"/>
                            <a:cs typeface="Times New Roman" pitchFamily="18" charset="0"/>
                          </a:rPr>
                          <m:t>,</m:t>
                        </m:r>
                        <m:r>
                          <a:rPr lang="en-US" sz="2000" dirty="0">
                            <a:latin typeface="Cambria Math" panose="02040503050406030204" pitchFamily="18" charset="0"/>
                            <a:cs typeface="Times New Roman" pitchFamily="18" charset="0"/>
                          </a:rPr>
                          <m:t>𝑗</m:t>
                        </m:r>
                      </m:sub>
                    </m:sSub>
                  </m:oMath>
                </a14:m>
                <a:r>
                  <a:rPr lang="en-HK" sz="2000" dirty="0">
                    <a:latin typeface="Times New Roman" pitchFamily="18" charset="0"/>
                    <a:cs typeface="Times New Roman" pitchFamily="18" charset="0"/>
                  </a:rPr>
                  <a:t> indicates a higher priority of the </a:t>
                </a:r>
                <a:r>
                  <a:rPr lang="en-HK" sz="2000" i="1" dirty="0" err="1">
                    <a:latin typeface="Times New Roman" pitchFamily="18" charset="0"/>
                    <a:cs typeface="Times New Roman" pitchFamily="18" charset="0"/>
                  </a:rPr>
                  <a:t>i</a:t>
                </a:r>
                <a:r>
                  <a:rPr lang="en-HK" sz="2000" dirty="0" err="1">
                    <a:latin typeface="Times New Roman" pitchFamily="18" charset="0"/>
                    <a:cs typeface="Times New Roman" pitchFamily="18" charset="0"/>
                  </a:rPr>
                  <a:t>th</a:t>
                </a:r>
                <a:r>
                  <a:rPr lang="en-HK" sz="2000" dirty="0">
                    <a:latin typeface="Times New Roman" pitchFamily="18" charset="0"/>
                    <a:cs typeface="Times New Roman" pitchFamily="18" charset="0"/>
                  </a:rPr>
                  <a:t> design consideration relative to the </a:t>
                </a:r>
                <a:r>
                  <a:rPr lang="en-HK" sz="2000" i="1" dirty="0" err="1">
                    <a:latin typeface="Times New Roman" pitchFamily="18" charset="0"/>
                    <a:cs typeface="Times New Roman" pitchFamily="18" charset="0"/>
                  </a:rPr>
                  <a:t>j</a:t>
                </a:r>
                <a:r>
                  <a:rPr lang="en-HK" sz="2000" dirty="0" err="1">
                    <a:latin typeface="Times New Roman" pitchFamily="18" charset="0"/>
                    <a:cs typeface="Times New Roman" pitchFamily="18" charset="0"/>
                  </a:rPr>
                  <a:t>th</a:t>
                </a:r>
                <a:r>
                  <a:rPr lang="en-HK" sz="2000" dirty="0">
                    <a:latin typeface="Times New Roman" pitchFamily="18" charset="0"/>
                    <a:cs typeface="Times New Roman" pitchFamily="18" charset="0"/>
                  </a:rPr>
                  <a:t> design consideration.</a:t>
                </a:r>
              </a:p>
              <a:p>
                <a:pPr marL="342900" indent="-342900">
                  <a:lnSpc>
                    <a:spcPct val="150000"/>
                  </a:lnSpc>
                  <a:buFont typeface="Arial" panose="020B0604020202020204" pitchFamily="34" charset="0"/>
                  <a:buChar char="•"/>
                </a:pPr>
                <a:r>
                  <a:rPr lang="en-US" sz="2000" dirty="0">
                    <a:latin typeface="Times New Roman" pitchFamily="18" charset="0"/>
                    <a:cs typeface="Times New Roman" pitchFamily="18" charset="0"/>
                  </a:rPr>
                  <a:t>We then </a:t>
                </a:r>
                <a:r>
                  <a:rPr lang="en-HK" sz="2000" dirty="0">
                    <a:latin typeface="Times New Roman" pitchFamily="18" charset="0"/>
                    <a:cs typeface="Times New Roman" pitchFamily="18" charset="0"/>
                  </a:rPr>
                  <a:t>apply AHP to translate the qualitative prioritization into weight values for the corresponding design considerations.</a:t>
                </a:r>
                <a:endParaRPr lang="en-US" sz="2000" dirty="0">
                  <a:latin typeface="Times New Roman" pitchFamily="18" charset="0"/>
                  <a:cs typeface="Times New Roman"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55084" y="1130976"/>
                <a:ext cx="8988916" cy="4883388"/>
              </a:xfrm>
              <a:prstGeom prst="rect">
                <a:avLst/>
              </a:prstGeom>
              <a:blipFill rotWithShape="0">
                <a:blip r:embed="rId2"/>
                <a:stretch>
                  <a:fillRect l="-610" r="-949" b="-250"/>
                </a:stretch>
              </a:blipFill>
            </p:spPr>
            <p:txBody>
              <a:bodyPr/>
              <a:lstStyle/>
              <a:p>
                <a:r>
                  <a:rPr lang="en-US">
                    <a:noFill/>
                  </a:rPr>
                  <a:t> </a:t>
                </a:r>
              </a:p>
            </p:txBody>
          </p:sp>
        </mc:Fallback>
      </mc:AlternateContent>
    </p:spTree>
    <p:extLst>
      <p:ext uri="{BB962C8B-B14F-4D97-AF65-F5344CB8AC3E}">
        <p14:creationId xmlns:p14="http://schemas.microsoft.com/office/powerpoint/2010/main" val="2837533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2040A06-A54A-4E73-863C-C49DEF3221D9}" type="slidenum">
              <a:rPr lang="en-HK" smtClean="0"/>
              <a:t>67</a:t>
            </a:fld>
            <a:endParaRPr lang="en-HK"/>
          </a:p>
        </p:txBody>
      </p:sp>
      <p:sp>
        <p:nvSpPr>
          <p:cNvPr id="3" name="Title 1"/>
          <p:cNvSpPr txBox="1">
            <a:spLocks/>
          </p:cNvSpPr>
          <p:nvPr/>
        </p:nvSpPr>
        <p:spPr>
          <a:xfrm>
            <a:off x="1625554" y="252387"/>
            <a:ext cx="5977881" cy="622257"/>
          </a:xfrm>
          <a:prstGeom prst="rect">
            <a:avLst/>
          </a:prstGeom>
        </p:spPr>
        <p:txBody>
          <a:bodyPr>
            <a:normAutofit/>
          </a:bodyPr>
          <a:lstStyle>
            <a:lvl1pPr algn="ctr" defTabSz="914400" rtl="0" eaLnBrk="1" latinLnBrk="0" hangingPunct="1">
              <a:lnSpc>
                <a:spcPct val="90000"/>
              </a:lnSpc>
              <a:spcBef>
                <a:spcPct val="0"/>
              </a:spcBef>
              <a:buNone/>
              <a:defRPr sz="3600" b="1" kern="1200">
                <a:solidFill>
                  <a:srgbClr val="C00000"/>
                </a:solidFill>
                <a:effectLst>
                  <a:outerShdw blurRad="38100" dist="38100" dir="2700000" algn="tl">
                    <a:srgbClr val="000000">
                      <a:alpha val="43137"/>
                    </a:srgbClr>
                  </a:outerShdw>
                </a:effectLst>
                <a:latin typeface="+mj-lt"/>
                <a:ea typeface="+mj-ea"/>
                <a:cs typeface="+mj-cs"/>
              </a:defRPr>
            </a:lvl1pPr>
          </a:lstStyle>
          <a:p>
            <a:r>
              <a:rPr lang="en-US" dirty="0" smtClean="0">
                <a:latin typeface="Times New Roman" pitchFamily="18" charset="0"/>
                <a:cs typeface="Times New Roman" pitchFamily="18" charset="0"/>
              </a:rPr>
              <a:t>Dijkstra, FMM and OUM</a:t>
            </a:r>
            <a:endParaRPr lang="en-US" dirty="0">
              <a:latin typeface="Times New Roman" pitchFamily="18" charset="0"/>
              <a:cs typeface="Times New Roman" pitchFamily="18" charset="0"/>
            </a:endParaRPr>
          </a:p>
        </p:txBody>
      </p:sp>
      <mc:AlternateContent xmlns:mc="http://schemas.openxmlformats.org/markup-compatibility/2006">
        <mc:Choice xmlns:a14="http://schemas.microsoft.com/office/drawing/2010/main" Requires="a14">
          <p:graphicFrame>
            <p:nvGraphicFramePr>
              <p:cNvPr id="4" name="Table 3"/>
              <p:cNvGraphicFramePr>
                <a:graphicFrameLocks noGrp="1"/>
              </p:cNvGraphicFramePr>
              <p:nvPr>
                <p:extLst>
                  <p:ext uri="{D42A27DB-BD31-4B8C-83A1-F6EECF244321}">
                    <p14:modId xmlns:p14="http://schemas.microsoft.com/office/powerpoint/2010/main" val="2212695173"/>
                  </p:ext>
                </p:extLst>
              </p:nvPr>
            </p:nvGraphicFramePr>
            <p:xfrm>
              <a:off x="400302" y="1257853"/>
              <a:ext cx="8428383" cy="2300859"/>
            </p:xfrm>
            <a:graphic>
              <a:graphicData uri="http://schemas.openxmlformats.org/drawingml/2006/table">
                <a:tbl>
                  <a:tblPr firstRow="1" bandRow="1">
                    <a:tableStyleId>{5940675A-B579-460E-94D1-54222C63F5DA}</a:tableStyleId>
                  </a:tblPr>
                  <a:tblGrid>
                    <a:gridCol w="1222513"/>
                    <a:gridCol w="2822713"/>
                    <a:gridCol w="4383157"/>
                  </a:tblGrid>
                  <a:tr h="370840">
                    <a:tc>
                      <a:txBody>
                        <a:bodyPr/>
                        <a:lstStyle/>
                        <a:p>
                          <a:endParaRPr lang="en-US" dirty="0"/>
                        </a:p>
                      </a:txBody>
                      <a:tcPr/>
                    </a:tc>
                    <a:tc>
                      <a:txBody>
                        <a:bodyPr/>
                        <a:lstStyle/>
                        <a:p>
                          <a:r>
                            <a:rPr lang="en-US" dirty="0" smtClean="0"/>
                            <a:t>Computational complexity</a:t>
                          </a:r>
                          <a:endParaRPr lang="en-US" dirty="0"/>
                        </a:p>
                      </a:txBody>
                      <a:tcPr/>
                    </a:tc>
                    <a:tc>
                      <a:txBody>
                        <a:bodyPr/>
                        <a:lstStyle/>
                        <a:p>
                          <a:endParaRPr lang="en-US" dirty="0"/>
                        </a:p>
                      </a:txBody>
                      <a:tcPr/>
                    </a:tc>
                  </a:tr>
                  <a:tr h="370840">
                    <a:tc>
                      <a:txBody>
                        <a:bodyPr/>
                        <a:lstStyle/>
                        <a:p>
                          <a:r>
                            <a:rPr lang="en-US" dirty="0" smtClean="0"/>
                            <a:t>Dijkstra</a:t>
                          </a:r>
                          <a:endParaRPr lang="en-US" dirty="0"/>
                        </a:p>
                      </a:txBody>
                      <a:tcPr/>
                    </a:tc>
                    <a:tc>
                      <a:txBody>
                        <a:bodyPr/>
                        <a:lstStyle/>
                        <a:p>
                          <a:r>
                            <a:rPr lang="en-US" sz="1800" i="1" dirty="0" smtClean="0">
                              <a:solidFill>
                                <a:schemeClr val="tx1"/>
                              </a:solidFill>
                              <a:latin typeface="Times New Roman" pitchFamily="18" charset="0"/>
                              <a:cs typeface="Times New Roman" pitchFamily="18" charset="0"/>
                            </a:rPr>
                            <a:t>O</a:t>
                          </a:r>
                          <a:r>
                            <a:rPr lang="en-US" sz="1800" dirty="0" smtClean="0">
                              <a:solidFill>
                                <a:schemeClr val="tx1"/>
                              </a:solidFill>
                              <a:latin typeface="Times New Roman" pitchFamily="18" charset="0"/>
                              <a:cs typeface="Times New Roman" pitchFamily="18" charset="0"/>
                            </a:rPr>
                            <a:t>(</a:t>
                          </a:r>
                          <a:r>
                            <a:rPr lang="en-US" sz="1800" i="1" dirty="0" err="1" smtClean="0">
                              <a:solidFill>
                                <a:schemeClr val="tx1"/>
                              </a:solidFill>
                              <a:latin typeface="Times New Roman" pitchFamily="18" charset="0"/>
                              <a:cs typeface="Times New Roman" pitchFamily="18" charset="0"/>
                            </a:rPr>
                            <a:t>N</a:t>
                          </a:r>
                          <a:r>
                            <a:rPr lang="en-US" sz="1800" dirty="0" err="1" smtClean="0">
                              <a:solidFill>
                                <a:schemeClr val="tx1"/>
                              </a:solidFill>
                              <a:latin typeface="Times New Roman" pitchFamily="18" charset="0"/>
                              <a:cs typeface="Times New Roman" pitchFamily="18" charset="0"/>
                            </a:rPr>
                            <a:t>log</a:t>
                          </a:r>
                          <a:r>
                            <a:rPr lang="en-US" sz="1800" i="1" dirty="0" err="1" smtClean="0">
                              <a:solidFill>
                                <a:schemeClr val="tx1"/>
                              </a:solidFill>
                              <a:latin typeface="Times New Roman" pitchFamily="18" charset="0"/>
                              <a:cs typeface="Times New Roman" pitchFamily="18" charset="0"/>
                            </a:rPr>
                            <a:t>N</a:t>
                          </a:r>
                          <a:r>
                            <a:rPr lang="en-US" sz="1800" dirty="0" smtClean="0">
                              <a:solidFill>
                                <a:schemeClr val="tx1"/>
                              </a:solidFill>
                              <a:latin typeface="Times New Roman" pitchFamily="18" charset="0"/>
                              <a:cs typeface="Times New Roman" pitchFamily="18" charset="0"/>
                            </a:rPr>
                            <a:t>)</a:t>
                          </a:r>
                          <a:endParaRPr lang="en-US"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smtClean="0">
                              <a:solidFill>
                                <a:schemeClr val="tx1"/>
                              </a:solidFill>
                              <a:latin typeface="Times New Roman" pitchFamily="18" charset="0"/>
                              <a:cs typeface="Times New Roman" pitchFamily="18" charset="0"/>
                            </a:rPr>
                            <a:t>O</a:t>
                          </a:r>
                          <a:r>
                            <a:rPr lang="en-US" sz="1800" dirty="0" smtClean="0">
                              <a:solidFill>
                                <a:schemeClr val="tx1"/>
                              </a:solidFill>
                              <a:latin typeface="Times New Roman" pitchFamily="18" charset="0"/>
                              <a:cs typeface="Times New Roman" pitchFamily="18" charset="0"/>
                            </a:rPr>
                            <a:t>(</a:t>
                          </a:r>
                          <a:r>
                            <a:rPr lang="en-US" sz="1800" dirty="0" err="1" smtClean="0">
                              <a:solidFill>
                                <a:schemeClr val="tx1"/>
                              </a:solidFill>
                              <a:latin typeface="Times New Roman" pitchFamily="18" charset="0"/>
                              <a:cs typeface="Times New Roman" pitchFamily="18" charset="0"/>
                            </a:rPr>
                            <a:t>log</a:t>
                          </a:r>
                          <a:r>
                            <a:rPr lang="en-US" sz="1800" i="1" dirty="0" err="1" smtClean="0">
                              <a:solidFill>
                                <a:schemeClr val="tx1"/>
                              </a:solidFill>
                              <a:latin typeface="Times New Roman" pitchFamily="18" charset="0"/>
                              <a:cs typeface="Times New Roman" pitchFamily="18" charset="0"/>
                            </a:rPr>
                            <a:t>N</a:t>
                          </a:r>
                          <a:r>
                            <a:rPr lang="en-US" sz="1800" dirty="0" smtClean="0">
                              <a:solidFill>
                                <a:schemeClr val="tx1"/>
                              </a:solidFill>
                              <a:latin typeface="Times New Roman" pitchFamily="18" charset="0"/>
                              <a:cs typeface="Times New Roman" pitchFamily="18" charset="0"/>
                            </a:rPr>
                            <a:t>) for reordering the mesh points to be determined in the process of computation.</a:t>
                          </a:r>
                          <a:endParaRPr lang="en-US" dirty="0" smtClean="0">
                            <a:solidFill>
                              <a:schemeClr val="tx1"/>
                            </a:solidFill>
                          </a:endParaRPr>
                        </a:p>
                      </a:txBody>
                      <a:tcPr/>
                    </a:tc>
                  </a:tr>
                  <a:tr h="370840">
                    <a:tc>
                      <a:txBody>
                        <a:bodyPr/>
                        <a:lstStyle/>
                        <a:p>
                          <a:r>
                            <a:rPr lang="en-US" dirty="0" smtClean="0"/>
                            <a:t>FMM</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smtClean="0">
                              <a:solidFill>
                                <a:schemeClr val="tx1"/>
                              </a:solidFill>
                              <a:latin typeface="Times New Roman" pitchFamily="18" charset="0"/>
                              <a:cs typeface="Times New Roman" pitchFamily="18" charset="0"/>
                            </a:rPr>
                            <a:t>O</a:t>
                          </a:r>
                          <a:r>
                            <a:rPr lang="en-US" sz="1800" dirty="0" smtClean="0">
                              <a:solidFill>
                                <a:schemeClr val="tx1"/>
                              </a:solidFill>
                              <a:latin typeface="Times New Roman" pitchFamily="18" charset="0"/>
                              <a:cs typeface="Times New Roman" pitchFamily="18" charset="0"/>
                            </a:rPr>
                            <a:t>(</a:t>
                          </a:r>
                          <a:r>
                            <a:rPr lang="en-US" sz="1800" i="1" dirty="0" err="1" smtClean="0">
                              <a:solidFill>
                                <a:schemeClr val="tx1"/>
                              </a:solidFill>
                              <a:latin typeface="Times New Roman" pitchFamily="18" charset="0"/>
                              <a:cs typeface="Times New Roman" pitchFamily="18" charset="0"/>
                            </a:rPr>
                            <a:t>N</a:t>
                          </a:r>
                          <a:r>
                            <a:rPr lang="en-US" sz="1800" dirty="0" err="1" smtClean="0">
                              <a:solidFill>
                                <a:schemeClr val="tx1"/>
                              </a:solidFill>
                              <a:latin typeface="Times New Roman" pitchFamily="18" charset="0"/>
                              <a:cs typeface="Times New Roman" pitchFamily="18" charset="0"/>
                            </a:rPr>
                            <a:t>log</a:t>
                          </a:r>
                          <a:r>
                            <a:rPr lang="en-US" sz="1800" i="1" dirty="0" err="1" smtClean="0">
                              <a:solidFill>
                                <a:schemeClr val="tx1"/>
                              </a:solidFill>
                              <a:latin typeface="Times New Roman" pitchFamily="18" charset="0"/>
                              <a:cs typeface="Times New Roman" pitchFamily="18" charset="0"/>
                            </a:rPr>
                            <a:t>N</a:t>
                          </a:r>
                          <a:r>
                            <a:rPr lang="en-US" sz="1800" dirty="0" smtClean="0">
                              <a:solidFill>
                                <a:schemeClr val="tx1"/>
                              </a:solidFill>
                              <a:latin typeface="Times New Roman" pitchFamily="18" charset="0"/>
                              <a:cs typeface="Times New Roman" pitchFamily="18" charset="0"/>
                            </a:rPr>
                            <a:t>)</a:t>
                          </a:r>
                          <a:endParaRPr lang="en-US" dirty="0" smtClean="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smtClean="0">
                              <a:solidFill>
                                <a:schemeClr val="tx1"/>
                              </a:solidFill>
                              <a:latin typeface="Times New Roman" pitchFamily="18" charset="0"/>
                              <a:cs typeface="Times New Roman" pitchFamily="18" charset="0"/>
                            </a:rPr>
                            <a:t>O</a:t>
                          </a:r>
                          <a:r>
                            <a:rPr lang="en-US" sz="1800" dirty="0" smtClean="0">
                              <a:solidFill>
                                <a:schemeClr val="tx1"/>
                              </a:solidFill>
                              <a:latin typeface="Times New Roman" pitchFamily="18" charset="0"/>
                              <a:cs typeface="Times New Roman" pitchFamily="18" charset="0"/>
                            </a:rPr>
                            <a:t>(</a:t>
                          </a:r>
                          <a:r>
                            <a:rPr lang="en-US" sz="1800" dirty="0" err="1" smtClean="0">
                              <a:solidFill>
                                <a:schemeClr val="tx1"/>
                              </a:solidFill>
                              <a:latin typeface="Times New Roman" pitchFamily="18" charset="0"/>
                              <a:cs typeface="Times New Roman" pitchFamily="18" charset="0"/>
                            </a:rPr>
                            <a:t>log</a:t>
                          </a:r>
                          <a:r>
                            <a:rPr lang="en-US" sz="1800" i="1" dirty="0" err="1" smtClean="0">
                              <a:solidFill>
                                <a:schemeClr val="tx1"/>
                              </a:solidFill>
                              <a:latin typeface="Times New Roman" pitchFamily="18" charset="0"/>
                              <a:cs typeface="Times New Roman" pitchFamily="18" charset="0"/>
                            </a:rPr>
                            <a:t>N</a:t>
                          </a:r>
                          <a:r>
                            <a:rPr lang="en-US" sz="1800" dirty="0" smtClean="0">
                              <a:solidFill>
                                <a:schemeClr val="tx1"/>
                              </a:solidFill>
                              <a:latin typeface="Times New Roman" pitchFamily="18" charset="0"/>
                              <a:cs typeface="Times New Roman" pitchFamily="18" charset="0"/>
                            </a:rPr>
                            <a:t>) for reordering the mesh points to be determined in the process of computation.</a:t>
                          </a:r>
                          <a:endParaRPr lang="en-US" dirty="0" smtClean="0">
                            <a:solidFill>
                              <a:schemeClr val="tx1"/>
                            </a:solidFill>
                          </a:endParaRPr>
                        </a:p>
                      </a:txBody>
                      <a:tcPr/>
                    </a:tc>
                  </a:tr>
                  <a:tr h="370840">
                    <a:tc>
                      <a:txBody>
                        <a:bodyPr/>
                        <a:lstStyle/>
                        <a:p>
                          <a:r>
                            <a:rPr lang="en-US" dirty="0" smtClean="0"/>
                            <a:t>OUM</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US" sz="1800" b="0" i="1" smtClean="0">
                                    <a:solidFill>
                                      <a:schemeClr val="tx1"/>
                                    </a:solidFill>
                                    <a:latin typeface="Cambria Math" panose="02040503050406030204" pitchFamily="18" charset="0"/>
                                    <a:cs typeface="Times New Roman" pitchFamily="18" charset="0"/>
                                  </a:rPr>
                                  <m:t>𝑂</m:t>
                                </m:r>
                                <m:r>
                                  <a:rPr lang="en-US" sz="1800" b="0" i="0" smtClean="0">
                                    <a:solidFill>
                                      <a:schemeClr val="tx1"/>
                                    </a:solidFill>
                                    <a:latin typeface="Cambria Math" panose="02040503050406030204" pitchFamily="18" charset="0"/>
                                    <a:cs typeface="Times New Roman" pitchFamily="18" charset="0"/>
                                  </a:rPr>
                                  <m:t>(</m:t>
                                </m:r>
                                <m:f>
                                  <m:fPr>
                                    <m:ctrlPr>
                                      <a:rPr lang="en-US" sz="1800" i="1" smtClean="0">
                                        <a:solidFill>
                                          <a:schemeClr val="tx1"/>
                                        </a:solidFill>
                                        <a:latin typeface="Cambria Math" panose="02040503050406030204" pitchFamily="18" charset="0"/>
                                        <a:cs typeface="Times New Roman" pitchFamily="18" charset="0"/>
                                      </a:rPr>
                                    </m:ctrlPr>
                                  </m:fPr>
                                  <m:num>
                                    <m:sSub>
                                      <m:sSubPr>
                                        <m:ctrlPr>
                                          <a:rPr lang="en-US" sz="1800" i="1" smtClean="0">
                                            <a:solidFill>
                                              <a:schemeClr val="tx1"/>
                                            </a:solidFill>
                                            <a:latin typeface="Cambria Math" panose="02040503050406030204" pitchFamily="18" charset="0"/>
                                            <a:cs typeface="Times New Roman" pitchFamily="18" charset="0"/>
                                          </a:rPr>
                                        </m:ctrlPr>
                                      </m:sSubPr>
                                      <m:e>
                                        <m:r>
                                          <a:rPr lang="en-US" sz="1800" b="0" i="1" smtClean="0">
                                            <a:solidFill>
                                              <a:schemeClr val="tx1"/>
                                            </a:solidFill>
                                            <a:latin typeface="Cambria Math" panose="02040503050406030204" pitchFamily="18" charset="0"/>
                                            <a:cs typeface="Times New Roman" pitchFamily="18" charset="0"/>
                                          </a:rPr>
                                          <m:t>𝐹</m:t>
                                        </m:r>
                                      </m:e>
                                      <m:sub>
                                        <m:r>
                                          <a:rPr lang="en-US" sz="1800" b="0" i="1" smtClean="0">
                                            <a:solidFill>
                                              <a:schemeClr val="tx1"/>
                                            </a:solidFill>
                                            <a:latin typeface="Cambria Math" panose="02040503050406030204" pitchFamily="18" charset="0"/>
                                            <a:cs typeface="Times New Roman" pitchFamily="18" charset="0"/>
                                          </a:rPr>
                                          <m:t>2</m:t>
                                        </m:r>
                                      </m:sub>
                                    </m:sSub>
                                  </m:num>
                                  <m:den>
                                    <m:sSub>
                                      <m:sSubPr>
                                        <m:ctrlPr>
                                          <a:rPr lang="en-US" sz="1800" i="1" smtClean="0">
                                            <a:solidFill>
                                              <a:schemeClr val="tx1"/>
                                            </a:solidFill>
                                            <a:latin typeface="Cambria Math" panose="02040503050406030204" pitchFamily="18" charset="0"/>
                                            <a:cs typeface="Times New Roman" pitchFamily="18" charset="0"/>
                                          </a:rPr>
                                        </m:ctrlPr>
                                      </m:sSubPr>
                                      <m:e>
                                        <m:r>
                                          <a:rPr lang="en-US" sz="1800" b="0" i="1" smtClean="0">
                                            <a:solidFill>
                                              <a:schemeClr val="tx1"/>
                                            </a:solidFill>
                                            <a:latin typeface="Cambria Math" panose="02040503050406030204" pitchFamily="18" charset="0"/>
                                            <a:cs typeface="Times New Roman" pitchFamily="18" charset="0"/>
                                          </a:rPr>
                                          <m:t>𝐹</m:t>
                                        </m:r>
                                      </m:e>
                                      <m:sub>
                                        <m:r>
                                          <a:rPr lang="en-US" sz="1800" b="0" i="1" smtClean="0">
                                            <a:solidFill>
                                              <a:schemeClr val="tx1"/>
                                            </a:solidFill>
                                            <a:latin typeface="Cambria Math" panose="02040503050406030204" pitchFamily="18" charset="0"/>
                                            <a:cs typeface="Times New Roman" pitchFamily="18" charset="0"/>
                                          </a:rPr>
                                          <m:t>1</m:t>
                                        </m:r>
                                      </m:sub>
                                    </m:sSub>
                                  </m:den>
                                </m:f>
                                <m:r>
                                  <a:rPr lang="en-US" sz="1800" b="0" i="1" smtClean="0">
                                    <a:solidFill>
                                      <a:schemeClr val="tx1"/>
                                    </a:solidFill>
                                    <a:latin typeface="Cambria Math" panose="02040503050406030204" pitchFamily="18" charset="0"/>
                                    <a:cs typeface="Times New Roman" pitchFamily="18" charset="0"/>
                                  </a:rPr>
                                  <m:t>𝑁</m:t>
                                </m:r>
                                <m:r>
                                  <m:rPr>
                                    <m:sty m:val="p"/>
                                  </m:rPr>
                                  <a:rPr lang="en-US" sz="1800" b="0" i="0" smtClean="0">
                                    <a:solidFill>
                                      <a:schemeClr val="tx1"/>
                                    </a:solidFill>
                                    <a:latin typeface="Cambria Math" panose="02040503050406030204" pitchFamily="18" charset="0"/>
                                    <a:cs typeface="Times New Roman" pitchFamily="18" charset="0"/>
                                  </a:rPr>
                                  <m:t>log</m:t>
                                </m:r>
                                <m:r>
                                  <a:rPr lang="en-US" sz="1800" b="0" i="1" smtClean="0">
                                    <a:solidFill>
                                      <a:schemeClr val="tx1"/>
                                    </a:solidFill>
                                    <a:latin typeface="Cambria Math" panose="02040503050406030204" pitchFamily="18" charset="0"/>
                                    <a:cs typeface="Times New Roman" pitchFamily="18" charset="0"/>
                                  </a:rPr>
                                  <m:t>𝑁</m:t>
                                </m:r>
                                <m:r>
                                  <a:rPr lang="en-US" sz="1800" b="0" i="1" smtClean="0">
                                    <a:solidFill>
                                      <a:schemeClr val="tx1"/>
                                    </a:solidFill>
                                    <a:latin typeface="Cambria Math" panose="02040503050406030204" pitchFamily="18" charset="0"/>
                                    <a:cs typeface="Times New Roman" pitchFamily="18" charset="0"/>
                                  </a:rPr>
                                  <m:t>)</m:t>
                                </m:r>
                              </m:oMath>
                            </m:oMathPara>
                          </a14:m>
                          <a:endParaRPr lang="en-US" dirty="0" smtClean="0">
                            <a:solidFill>
                              <a:schemeClr val="tx1"/>
                            </a:solidFill>
                          </a:endParaRP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𝐹</m:t>
                                    </m:r>
                                  </m:e>
                                  <m:sub>
                                    <m:r>
                                      <a:rPr lang="en-US" b="0" i="1" dirty="0" smtClean="0">
                                        <a:latin typeface="Cambria Math" panose="02040503050406030204" pitchFamily="18" charset="0"/>
                                      </a:rPr>
                                      <m:t>1</m:t>
                                    </m:r>
                                  </m:sub>
                                </m:sSub>
                                <m:r>
                                  <a:rPr lang="en-US" i="1" dirty="0" smtClean="0">
                                    <a:latin typeface="Cambria Math" panose="02040503050406030204" pitchFamily="18" charset="0"/>
                                  </a:rPr>
                                  <m:t> </m:t>
                                </m:r>
                                <m:r>
                                  <a:rPr lang="en-US" i="1" dirty="0" smtClean="0">
                                    <a:latin typeface="Cambria Math" panose="02040503050406030204" pitchFamily="18" charset="0"/>
                                    <a:ea typeface="Cambria Math" panose="02040503050406030204" pitchFamily="18" charset="0"/>
                                  </a:rPr>
                                  <m:t>≤</m:t>
                                </m:r>
                                <m:r>
                                  <a:rPr lang="en-US" i="1" dirty="0" smtClean="0">
                                    <a:latin typeface="Cambria Math" panose="02040503050406030204" pitchFamily="18" charset="0"/>
                                  </a:rPr>
                                  <m:t> </m:t>
                                </m:r>
                                <m:r>
                                  <a:rPr lang="en-US" i="1" dirty="0" smtClean="0">
                                    <a:latin typeface="Cambria Math" panose="02040503050406030204" pitchFamily="18" charset="0"/>
                                  </a:rPr>
                                  <m:t>𝑓</m:t>
                                </m:r>
                                <m:r>
                                  <a:rPr lang="en-US" i="1" dirty="0" smtClean="0">
                                    <a:latin typeface="Cambria Math" panose="02040503050406030204" pitchFamily="18" charset="0"/>
                                  </a:rPr>
                                  <m:t>(</m:t>
                                </m:r>
                                <m:r>
                                  <a:rPr lang="en-US" i="1" dirty="0" err="1" smtClean="0">
                                    <a:latin typeface="Cambria Math" panose="02040503050406030204" pitchFamily="18" charset="0"/>
                                  </a:rPr>
                                  <m:t>𝑋</m:t>
                                </m:r>
                                <m:r>
                                  <a:rPr lang="en-US" i="1" dirty="0" err="1" smtClean="0">
                                    <a:latin typeface="Cambria Math" panose="02040503050406030204" pitchFamily="18" charset="0"/>
                                  </a:rPr>
                                  <m:t>,</m:t>
                                </m:r>
                                <m:r>
                                  <a:rPr lang="en-US" b="1" i="1" dirty="0" err="1" smtClean="0">
                                    <a:latin typeface="Cambria Math" panose="02040503050406030204" pitchFamily="18" charset="0"/>
                                  </a:rPr>
                                  <m:t>𝒂</m:t>
                                </m:r>
                                <m:r>
                                  <a:rPr lang="en-US" i="1" dirty="0" err="1" smtClean="0">
                                    <a:latin typeface="Cambria Math" panose="02040503050406030204" pitchFamily="18" charset="0"/>
                                  </a:rPr>
                                  <m:t>,</m:t>
                                </m:r>
                                <m:r>
                                  <a:rPr lang="en-US" i="1" dirty="0" err="1" smtClean="0">
                                    <a:latin typeface="Cambria Math" panose="02040503050406030204" pitchFamily="18" charset="0"/>
                                  </a:rPr>
                                  <m:t>𝑢</m:t>
                                </m:r>
                                <m:r>
                                  <a:rPr lang="en-US" i="1" dirty="0" smtClean="0">
                                    <a:latin typeface="Cambria Math" panose="02040503050406030204" pitchFamily="18" charset="0"/>
                                  </a:rPr>
                                  <m:t>) </m:t>
                                </m:r>
                                <m:r>
                                  <a:rPr lang="en-US" i="1" dirty="0" smtClean="0">
                                    <a:latin typeface="Cambria Math" panose="02040503050406030204" pitchFamily="18" charset="0"/>
                                    <a:ea typeface="Cambria Math" panose="02040503050406030204" pitchFamily="18" charset="0"/>
                                  </a:rPr>
                                  <m:t>≤</m:t>
                                </m:r>
                                <m:sSub>
                                  <m:sSubPr>
                                    <m:ctrlPr>
                                      <a:rPr lang="en-US" i="1" dirty="0" smtClean="0">
                                        <a:latin typeface="Cambria Math" panose="02040503050406030204" pitchFamily="18" charset="0"/>
                                        <a:ea typeface="Cambria Math" panose="02040503050406030204" pitchFamily="18" charset="0"/>
                                      </a:rPr>
                                    </m:ctrlPr>
                                  </m:sSubPr>
                                  <m:e>
                                    <m:r>
                                      <a:rPr lang="en-US" b="0" i="1" dirty="0" smtClean="0">
                                        <a:latin typeface="Cambria Math" panose="02040503050406030204" pitchFamily="18" charset="0"/>
                                        <a:ea typeface="Cambria Math" panose="02040503050406030204" pitchFamily="18" charset="0"/>
                                      </a:rPr>
                                      <m:t>𝐹</m:t>
                                    </m:r>
                                  </m:e>
                                  <m:sub>
                                    <m:r>
                                      <a:rPr lang="en-US" b="0" i="1" dirty="0" smtClean="0">
                                        <a:latin typeface="Cambria Math" panose="02040503050406030204" pitchFamily="18" charset="0"/>
                                        <a:ea typeface="Cambria Math" panose="02040503050406030204" pitchFamily="18" charset="0"/>
                                      </a:rPr>
                                      <m:t>2</m:t>
                                    </m:r>
                                  </m:sub>
                                </m:sSub>
                              </m:oMath>
                            </m:oMathPara>
                          </a14:m>
                          <a:endParaRPr lang="en-US" dirty="0"/>
                        </a:p>
                      </a:txBody>
                      <a:tcPr/>
                    </a:tc>
                  </a:tr>
                </a:tbl>
              </a:graphicData>
            </a:graphic>
          </p:graphicFrame>
        </mc:Choice>
        <mc:Fallback>
          <p:graphicFrame>
            <p:nvGraphicFramePr>
              <p:cNvPr id="4" name="Table 3"/>
              <p:cNvGraphicFramePr>
                <a:graphicFrameLocks noGrp="1"/>
              </p:cNvGraphicFramePr>
              <p:nvPr>
                <p:extLst>
                  <p:ext uri="{D42A27DB-BD31-4B8C-83A1-F6EECF244321}">
                    <p14:modId xmlns:p14="http://schemas.microsoft.com/office/powerpoint/2010/main" val="2212695173"/>
                  </p:ext>
                </p:extLst>
              </p:nvPr>
            </p:nvGraphicFramePr>
            <p:xfrm>
              <a:off x="400302" y="1257853"/>
              <a:ext cx="8428383" cy="2300859"/>
            </p:xfrm>
            <a:graphic>
              <a:graphicData uri="http://schemas.openxmlformats.org/drawingml/2006/table">
                <a:tbl>
                  <a:tblPr firstRow="1" bandRow="1">
                    <a:tableStyleId>{5940675A-B579-460E-94D1-54222C63F5DA}</a:tableStyleId>
                  </a:tblPr>
                  <a:tblGrid>
                    <a:gridCol w="1222513"/>
                    <a:gridCol w="2822713"/>
                    <a:gridCol w="4383157"/>
                  </a:tblGrid>
                  <a:tr h="370840">
                    <a:tc>
                      <a:txBody>
                        <a:bodyPr/>
                        <a:lstStyle/>
                        <a:p>
                          <a:endParaRPr lang="en-US" dirty="0"/>
                        </a:p>
                      </a:txBody>
                      <a:tcPr/>
                    </a:tc>
                    <a:tc>
                      <a:txBody>
                        <a:bodyPr/>
                        <a:lstStyle/>
                        <a:p>
                          <a:r>
                            <a:rPr lang="en-US" dirty="0" smtClean="0"/>
                            <a:t>Computational complexity</a:t>
                          </a:r>
                          <a:endParaRPr lang="en-US" dirty="0"/>
                        </a:p>
                      </a:txBody>
                      <a:tcPr/>
                    </a:tc>
                    <a:tc>
                      <a:txBody>
                        <a:bodyPr/>
                        <a:lstStyle/>
                        <a:p>
                          <a:endParaRPr lang="en-US" dirty="0"/>
                        </a:p>
                      </a:txBody>
                      <a:tcPr/>
                    </a:tc>
                  </a:tr>
                  <a:tr h="640080">
                    <a:tc>
                      <a:txBody>
                        <a:bodyPr/>
                        <a:lstStyle/>
                        <a:p>
                          <a:r>
                            <a:rPr lang="en-US" dirty="0" smtClean="0"/>
                            <a:t>Dijkstra</a:t>
                          </a:r>
                          <a:endParaRPr lang="en-US" dirty="0"/>
                        </a:p>
                      </a:txBody>
                      <a:tcPr/>
                    </a:tc>
                    <a:tc>
                      <a:txBody>
                        <a:bodyPr/>
                        <a:lstStyle/>
                        <a:p>
                          <a:r>
                            <a:rPr lang="en-US" sz="1800" i="1" dirty="0" smtClean="0">
                              <a:solidFill>
                                <a:schemeClr val="tx1"/>
                              </a:solidFill>
                              <a:latin typeface="Times New Roman" pitchFamily="18" charset="0"/>
                              <a:cs typeface="Times New Roman" pitchFamily="18" charset="0"/>
                            </a:rPr>
                            <a:t>O</a:t>
                          </a:r>
                          <a:r>
                            <a:rPr lang="en-US" sz="1800" dirty="0" smtClean="0">
                              <a:solidFill>
                                <a:schemeClr val="tx1"/>
                              </a:solidFill>
                              <a:latin typeface="Times New Roman" pitchFamily="18" charset="0"/>
                              <a:cs typeface="Times New Roman" pitchFamily="18" charset="0"/>
                            </a:rPr>
                            <a:t>(</a:t>
                          </a:r>
                          <a:r>
                            <a:rPr lang="en-US" sz="1800" i="1" dirty="0" err="1" smtClean="0">
                              <a:solidFill>
                                <a:schemeClr val="tx1"/>
                              </a:solidFill>
                              <a:latin typeface="Times New Roman" pitchFamily="18" charset="0"/>
                              <a:cs typeface="Times New Roman" pitchFamily="18" charset="0"/>
                            </a:rPr>
                            <a:t>N</a:t>
                          </a:r>
                          <a:r>
                            <a:rPr lang="en-US" sz="1800" dirty="0" err="1" smtClean="0">
                              <a:solidFill>
                                <a:schemeClr val="tx1"/>
                              </a:solidFill>
                              <a:latin typeface="Times New Roman" pitchFamily="18" charset="0"/>
                              <a:cs typeface="Times New Roman" pitchFamily="18" charset="0"/>
                            </a:rPr>
                            <a:t>log</a:t>
                          </a:r>
                          <a:r>
                            <a:rPr lang="en-US" sz="1800" i="1" dirty="0" err="1" smtClean="0">
                              <a:solidFill>
                                <a:schemeClr val="tx1"/>
                              </a:solidFill>
                              <a:latin typeface="Times New Roman" pitchFamily="18" charset="0"/>
                              <a:cs typeface="Times New Roman" pitchFamily="18" charset="0"/>
                            </a:rPr>
                            <a:t>N</a:t>
                          </a:r>
                          <a:r>
                            <a:rPr lang="en-US" sz="1800" dirty="0" smtClean="0">
                              <a:solidFill>
                                <a:schemeClr val="tx1"/>
                              </a:solidFill>
                              <a:latin typeface="Times New Roman" pitchFamily="18" charset="0"/>
                              <a:cs typeface="Times New Roman" pitchFamily="18" charset="0"/>
                            </a:rPr>
                            <a:t>)</a:t>
                          </a:r>
                          <a:endParaRPr lang="en-US"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smtClean="0">
                              <a:solidFill>
                                <a:schemeClr val="tx1"/>
                              </a:solidFill>
                              <a:latin typeface="Times New Roman" pitchFamily="18" charset="0"/>
                              <a:cs typeface="Times New Roman" pitchFamily="18" charset="0"/>
                            </a:rPr>
                            <a:t>O</a:t>
                          </a:r>
                          <a:r>
                            <a:rPr lang="en-US" sz="1800" dirty="0" smtClean="0">
                              <a:solidFill>
                                <a:schemeClr val="tx1"/>
                              </a:solidFill>
                              <a:latin typeface="Times New Roman" pitchFamily="18" charset="0"/>
                              <a:cs typeface="Times New Roman" pitchFamily="18" charset="0"/>
                            </a:rPr>
                            <a:t>(</a:t>
                          </a:r>
                          <a:r>
                            <a:rPr lang="en-US" sz="1800" dirty="0" err="1" smtClean="0">
                              <a:solidFill>
                                <a:schemeClr val="tx1"/>
                              </a:solidFill>
                              <a:latin typeface="Times New Roman" pitchFamily="18" charset="0"/>
                              <a:cs typeface="Times New Roman" pitchFamily="18" charset="0"/>
                            </a:rPr>
                            <a:t>log</a:t>
                          </a:r>
                          <a:r>
                            <a:rPr lang="en-US" sz="1800" i="1" dirty="0" err="1" smtClean="0">
                              <a:solidFill>
                                <a:schemeClr val="tx1"/>
                              </a:solidFill>
                              <a:latin typeface="Times New Roman" pitchFamily="18" charset="0"/>
                              <a:cs typeface="Times New Roman" pitchFamily="18" charset="0"/>
                            </a:rPr>
                            <a:t>N</a:t>
                          </a:r>
                          <a:r>
                            <a:rPr lang="en-US" sz="1800" dirty="0" smtClean="0">
                              <a:solidFill>
                                <a:schemeClr val="tx1"/>
                              </a:solidFill>
                              <a:latin typeface="Times New Roman" pitchFamily="18" charset="0"/>
                              <a:cs typeface="Times New Roman" pitchFamily="18" charset="0"/>
                            </a:rPr>
                            <a:t>) for reordering the mesh points to be determined in the process of computation.</a:t>
                          </a:r>
                          <a:endParaRPr lang="en-US" dirty="0" smtClean="0">
                            <a:solidFill>
                              <a:schemeClr val="tx1"/>
                            </a:solidFill>
                          </a:endParaRPr>
                        </a:p>
                      </a:txBody>
                      <a:tcPr/>
                    </a:tc>
                  </a:tr>
                  <a:tr h="640080">
                    <a:tc>
                      <a:txBody>
                        <a:bodyPr/>
                        <a:lstStyle/>
                        <a:p>
                          <a:r>
                            <a:rPr lang="en-US" dirty="0" smtClean="0"/>
                            <a:t>FMM</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smtClean="0">
                              <a:solidFill>
                                <a:schemeClr val="tx1"/>
                              </a:solidFill>
                              <a:latin typeface="Times New Roman" pitchFamily="18" charset="0"/>
                              <a:cs typeface="Times New Roman" pitchFamily="18" charset="0"/>
                            </a:rPr>
                            <a:t>O</a:t>
                          </a:r>
                          <a:r>
                            <a:rPr lang="en-US" sz="1800" dirty="0" smtClean="0">
                              <a:solidFill>
                                <a:schemeClr val="tx1"/>
                              </a:solidFill>
                              <a:latin typeface="Times New Roman" pitchFamily="18" charset="0"/>
                              <a:cs typeface="Times New Roman" pitchFamily="18" charset="0"/>
                            </a:rPr>
                            <a:t>(</a:t>
                          </a:r>
                          <a:r>
                            <a:rPr lang="en-US" sz="1800" i="1" dirty="0" err="1" smtClean="0">
                              <a:solidFill>
                                <a:schemeClr val="tx1"/>
                              </a:solidFill>
                              <a:latin typeface="Times New Roman" pitchFamily="18" charset="0"/>
                              <a:cs typeface="Times New Roman" pitchFamily="18" charset="0"/>
                            </a:rPr>
                            <a:t>N</a:t>
                          </a:r>
                          <a:r>
                            <a:rPr lang="en-US" sz="1800" dirty="0" err="1" smtClean="0">
                              <a:solidFill>
                                <a:schemeClr val="tx1"/>
                              </a:solidFill>
                              <a:latin typeface="Times New Roman" pitchFamily="18" charset="0"/>
                              <a:cs typeface="Times New Roman" pitchFamily="18" charset="0"/>
                            </a:rPr>
                            <a:t>log</a:t>
                          </a:r>
                          <a:r>
                            <a:rPr lang="en-US" sz="1800" i="1" dirty="0" err="1" smtClean="0">
                              <a:solidFill>
                                <a:schemeClr val="tx1"/>
                              </a:solidFill>
                              <a:latin typeface="Times New Roman" pitchFamily="18" charset="0"/>
                              <a:cs typeface="Times New Roman" pitchFamily="18" charset="0"/>
                            </a:rPr>
                            <a:t>N</a:t>
                          </a:r>
                          <a:r>
                            <a:rPr lang="en-US" sz="1800" dirty="0" smtClean="0">
                              <a:solidFill>
                                <a:schemeClr val="tx1"/>
                              </a:solidFill>
                              <a:latin typeface="Times New Roman" pitchFamily="18" charset="0"/>
                              <a:cs typeface="Times New Roman" pitchFamily="18" charset="0"/>
                            </a:rPr>
                            <a:t>)</a:t>
                          </a:r>
                          <a:endParaRPr lang="en-US" dirty="0" smtClean="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smtClean="0">
                              <a:solidFill>
                                <a:schemeClr val="tx1"/>
                              </a:solidFill>
                              <a:latin typeface="Times New Roman" pitchFamily="18" charset="0"/>
                              <a:cs typeface="Times New Roman" pitchFamily="18" charset="0"/>
                            </a:rPr>
                            <a:t>O</a:t>
                          </a:r>
                          <a:r>
                            <a:rPr lang="en-US" sz="1800" dirty="0" smtClean="0">
                              <a:solidFill>
                                <a:schemeClr val="tx1"/>
                              </a:solidFill>
                              <a:latin typeface="Times New Roman" pitchFamily="18" charset="0"/>
                              <a:cs typeface="Times New Roman" pitchFamily="18" charset="0"/>
                            </a:rPr>
                            <a:t>(</a:t>
                          </a:r>
                          <a:r>
                            <a:rPr lang="en-US" sz="1800" dirty="0" err="1" smtClean="0">
                              <a:solidFill>
                                <a:schemeClr val="tx1"/>
                              </a:solidFill>
                              <a:latin typeface="Times New Roman" pitchFamily="18" charset="0"/>
                              <a:cs typeface="Times New Roman" pitchFamily="18" charset="0"/>
                            </a:rPr>
                            <a:t>log</a:t>
                          </a:r>
                          <a:r>
                            <a:rPr lang="en-US" sz="1800" i="1" dirty="0" err="1" smtClean="0">
                              <a:solidFill>
                                <a:schemeClr val="tx1"/>
                              </a:solidFill>
                              <a:latin typeface="Times New Roman" pitchFamily="18" charset="0"/>
                              <a:cs typeface="Times New Roman" pitchFamily="18" charset="0"/>
                            </a:rPr>
                            <a:t>N</a:t>
                          </a:r>
                          <a:r>
                            <a:rPr lang="en-US" sz="1800" dirty="0" smtClean="0">
                              <a:solidFill>
                                <a:schemeClr val="tx1"/>
                              </a:solidFill>
                              <a:latin typeface="Times New Roman" pitchFamily="18" charset="0"/>
                              <a:cs typeface="Times New Roman" pitchFamily="18" charset="0"/>
                            </a:rPr>
                            <a:t>) for reordering the mesh points to be determined in the process of computation.</a:t>
                          </a:r>
                          <a:endParaRPr lang="en-US" dirty="0" smtClean="0">
                            <a:solidFill>
                              <a:schemeClr val="tx1"/>
                            </a:solidFill>
                          </a:endParaRPr>
                        </a:p>
                      </a:txBody>
                      <a:tcPr/>
                    </a:tc>
                  </a:tr>
                  <a:tr h="649859">
                    <a:tc>
                      <a:txBody>
                        <a:bodyPr/>
                        <a:lstStyle/>
                        <a:p>
                          <a:r>
                            <a:rPr lang="en-US" dirty="0" smtClean="0"/>
                            <a:t>OUM</a:t>
                          </a:r>
                          <a:endParaRPr lang="en-US" dirty="0"/>
                        </a:p>
                      </a:txBody>
                      <a:tcPr/>
                    </a:tc>
                    <a:tc>
                      <a:txBody>
                        <a:bodyPr/>
                        <a:lstStyle/>
                        <a:p>
                          <a:endParaRPr lang="en-US"/>
                        </a:p>
                      </a:txBody>
                      <a:tcPr>
                        <a:blipFill rotWithShape="0">
                          <a:blip r:embed="rId2"/>
                          <a:stretch>
                            <a:fillRect l="-43629" t="-257944" r="-155940" b="-1869"/>
                          </a:stretch>
                        </a:blipFill>
                      </a:tcPr>
                    </a:tc>
                    <a:tc>
                      <a:txBody>
                        <a:bodyPr/>
                        <a:lstStyle/>
                        <a:p>
                          <a:endParaRPr lang="en-US"/>
                        </a:p>
                      </a:txBody>
                      <a:tcPr>
                        <a:blipFill rotWithShape="0">
                          <a:blip r:embed="rId2"/>
                          <a:stretch>
                            <a:fillRect l="-92361" t="-257944" r="-278" b="-1869"/>
                          </a:stretch>
                        </a:blipFill>
                      </a:tcPr>
                    </a:tc>
                  </a:tr>
                </a:tbl>
              </a:graphicData>
            </a:graphic>
          </p:graphicFrame>
        </mc:Fallback>
      </mc:AlternateContent>
      <p:sp>
        <p:nvSpPr>
          <p:cNvPr id="5" name="Rectangle 4"/>
          <p:cNvSpPr/>
          <p:nvPr/>
        </p:nvSpPr>
        <p:spPr>
          <a:xfrm>
            <a:off x="211458" y="3713225"/>
            <a:ext cx="8806070" cy="2400657"/>
          </a:xfrm>
          <a:prstGeom prst="rect">
            <a:avLst/>
          </a:prstGeom>
        </p:spPr>
        <p:txBody>
          <a:bodyPr wrap="square">
            <a:spAutoFit/>
          </a:bodyPr>
          <a:lstStyle/>
          <a:p>
            <a:pPr marL="285750" indent="-285750">
              <a:lnSpc>
                <a:spcPct val="150000"/>
              </a:lnSpc>
              <a:buFont typeface="Arial" panose="020B0604020202020204" pitchFamily="34" charset="0"/>
              <a:buChar char="•"/>
            </a:pPr>
            <a:r>
              <a:rPr lang="en-HK" sz="2000" dirty="0">
                <a:latin typeface="Times New Roman" pitchFamily="18" charset="0"/>
                <a:cs typeface="Times New Roman" pitchFamily="18" charset="0"/>
              </a:rPr>
              <a:t>In the Dijkstra’s algorithm, a node’s value is </a:t>
            </a:r>
            <a:r>
              <a:rPr lang="en-HK" sz="2000" dirty="0" smtClean="0">
                <a:latin typeface="Times New Roman" pitchFamily="18" charset="0"/>
                <a:cs typeface="Times New Roman" pitchFamily="18" charset="0"/>
              </a:rPr>
              <a:t>updated by </a:t>
            </a:r>
            <a:r>
              <a:rPr lang="en-HK" sz="2000" dirty="0">
                <a:latin typeface="Times New Roman" pitchFamily="18" charset="0"/>
                <a:cs typeface="Times New Roman" pitchFamily="18" charset="0"/>
              </a:rPr>
              <a:t>summing the value of an adjacent node and the value of the edge connecting </a:t>
            </a:r>
            <a:r>
              <a:rPr lang="en-HK" sz="2000" dirty="0" smtClean="0">
                <a:latin typeface="Times New Roman" pitchFamily="18" charset="0"/>
                <a:cs typeface="Times New Roman" pitchFamily="18" charset="0"/>
              </a:rPr>
              <a:t>the current </a:t>
            </a:r>
            <a:r>
              <a:rPr lang="en-HK" sz="2000" dirty="0">
                <a:latin typeface="Times New Roman" pitchFamily="18" charset="0"/>
                <a:cs typeface="Times New Roman" pitchFamily="18" charset="0"/>
              </a:rPr>
              <a:t>node and the adjacent node</a:t>
            </a:r>
            <a:r>
              <a:rPr lang="en-HK" sz="2000" dirty="0" smtClean="0">
                <a:latin typeface="Times New Roman" pitchFamily="18" charset="0"/>
                <a:cs typeface="Times New Roman" pitchFamily="18" charset="0"/>
              </a:rPr>
              <a:t>.</a:t>
            </a:r>
          </a:p>
          <a:p>
            <a:pPr marL="285750" indent="-285750">
              <a:lnSpc>
                <a:spcPct val="150000"/>
              </a:lnSpc>
              <a:buFont typeface="Arial" panose="020B0604020202020204" pitchFamily="34" charset="0"/>
              <a:buChar char="•"/>
            </a:pPr>
            <a:r>
              <a:rPr lang="en-HK" sz="2000" dirty="0" smtClean="0">
                <a:latin typeface="Times New Roman" pitchFamily="18" charset="0"/>
                <a:cs typeface="Times New Roman" pitchFamily="18" charset="0"/>
              </a:rPr>
              <a:t>In FMM (OUM), </a:t>
            </a:r>
            <a:r>
              <a:rPr lang="en-HK" sz="2000" dirty="0">
                <a:latin typeface="Times New Roman" pitchFamily="18" charset="0"/>
                <a:cs typeface="Times New Roman" pitchFamily="18" charset="0"/>
              </a:rPr>
              <a:t>to update the value of one </a:t>
            </a:r>
            <a:r>
              <a:rPr lang="en-HK" sz="2000" dirty="0" smtClean="0">
                <a:latin typeface="Times New Roman" pitchFamily="18" charset="0"/>
                <a:cs typeface="Times New Roman" pitchFamily="18" charset="0"/>
              </a:rPr>
              <a:t>node, we </a:t>
            </a:r>
            <a:r>
              <a:rPr lang="en-HK" sz="2000" dirty="0">
                <a:latin typeface="Times New Roman" pitchFamily="18" charset="0"/>
                <a:cs typeface="Times New Roman" pitchFamily="18" charset="0"/>
              </a:rPr>
              <a:t>need to solve the partial differential </a:t>
            </a:r>
            <a:r>
              <a:rPr lang="en-HK" sz="2000" dirty="0" err="1">
                <a:latin typeface="Times New Roman" pitchFamily="18" charset="0"/>
                <a:cs typeface="Times New Roman" pitchFamily="18" charset="0"/>
              </a:rPr>
              <a:t>Eikonal</a:t>
            </a:r>
            <a:r>
              <a:rPr lang="en-HK" sz="2000" dirty="0">
                <a:latin typeface="Times New Roman" pitchFamily="18" charset="0"/>
                <a:cs typeface="Times New Roman" pitchFamily="18" charset="0"/>
              </a:rPr>
              <a:t> </a:t>
            </a:r>
            <a:r>
              <a:rPr lang="en-HK" sz="2000" dirty="0" smtClean="0">
                <a:latin typeface="Times New Roman" pitchFamily="18" charset="0"/>
                <a:cs typeface="Times New Roman" pitchFamily="18" charset="0"/>
              </a:rPr>
              <a:t>(HJB) equation </a:t>
            </a:r>
            <a:r>
              <a:rPr lang="en-HK" sz="2000" dirty="0">
                <a:latin typeface="Times New Roman" pitchFamily="18" charset="0"/>
                <a:cs typeface="Times New Roman" pitchFamily="18" charset="0"/>
              </a:rPr>
              <a:t>which consumes </a:t>
            </a:r>
            <a:r>
              <a:rPr lang="en-HK" sz="2000" dirty="0" smtClean="0">
                <a:latin typeface="Times New Roman" pitchFamily="18" charset="0"/>
                <a:cs typeface="Times New Roman" pitchFamily="18" charset="0"/>
              </a:rPr>
              <a:t>much more </a:t>
            </a:r>
            <a:r>
              <a:rPr lang="en-HK" sz="2000" dirty="0">
                <a:latin typeface="Times New Roman" pitchFamily="18" charset="0"/>
                <a:cs typeface="Times New Roman" pitchFamily="18" charset="0"/>
              </a:rPr>
              <a:t>time.</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18394089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2040A06-A54A-4E73-863C-C49DEF3221D9}" type="slidenum">
              <a:rPr lang="en-HK" smtClean="0"/>
              <a:t>68</a:t>
            </a:fld>
            <a:endParaRPr lang="en-HK"/>
          </a:p>
        </p:txBody>
      </p:sp>
      <p:sp>
        <p:nvSpPr>
          <p:cNvPr id="3" name="Title 1"/>
          <p:cNvSpPr txBox="1">
            <a:spLocks/>
          </p:cNvSpPr>
          <p:nvPr/>
        </p:nvSpPr>
        <p:spPr>
          <a:xfrm>
            <a:off x="1625554" y="252387"/>
            <a:ext cx="5977881" cy="622257"/>
          </a:xfrm>
          <a:prstGeom prst="rect">
            <a:avLst/>
          </a:prstGeom>
        </p:spPr>
        <p:txBody>
          <a:bodyPr>
            <a:normAutofit/>
          </a:bodyPr>
          <a:lstStyle>
            <a:lvl1pPr algn="ctr" defTabSz="914400" rtl="0" eaLnBrk="1" latinLnBrk="0" hangingPunct="1">
              <a:lnSpc>
                <a:spcPct val="90000"/>
              </a:lnSpc>
              <a:spcBef>
                <a:spcPct val="0"/>
              </a:spcBef>
              <a:buNone/>
              <a:defRPr sz="3600" b="1" kern="1200">
                <a:solidFill>
                  <a:srgbClr val="C00000"/>
                </a:solidFill>
                <a:effectLst>
                  <a:outerShdw blurRad="38100" dist="38100" dir="2700000" algn="tl">
                    <a:srgbClr val="000000">
                      <a:alpha val="43137"/>
                    </a:srgbClr>
                  </a:outerShdw>
                </a:effectLst>
                <a:latin typeface="+mj-lt"/>
                <a:ea typeface="+mj-ea"/>
                <a:cs typeface="+mj-cs"/>
              </a:defRPr>
            </a:lvl1pPr>
          </a:lstStyle>
          <a:p>
            <a:r>
              <a:rPr lang="en-US" dirty="0" smtClean="0">
                <a:latin typeface="Times New Roman" pitchFamily="18" charset="0"/>
                <a:cs typeface="Times New Roman" pitchFamily="18" charset="0"/>
              </a:rPr>
              <a:t>Why FMM better?</a:t>
            </a:r>
            <a:endParaRPr lang="en-US" dirty="0">
              <a:latin typeface="Times New Roman" pitchFamily="18" charset="0"/>
              <a:cs typeface="Times New Roman" pitchFamily="18" charset="0"/>
            </a:endParaRPr>
          </a:p>
        </p:txBody>
      </p:sp>
      <mc:AlternateContent xmlns:mc="http://schemas.openxmlformats.org/markup-compatibility/2006">
        <mc:Choice xmlns:a14="http://schemas.microsoft.com/office/drawing/2010/main" Requires="a14">
          <p:sp>
            <p:nvSpPr>
              <p:cNvPr id="5" name="Rectangle 4"/>
              <p:cNvSpPr/>
              <p:nvPr/>
            </p:nvSpPr>
            <p:spPr>
              <a:xfrm>
                <a:off x="211459" y="1546494"/>
                <a:ext cx="8806070" cy="3323987"/>
              </a:xfrm>
              <a:prstGeom prst="rect">
                <a:avLst/>
              </a:prstGeom>
            </p:spPr>
            <p:txBody>
              <a:bodyPr wrap="square">
                <a:spAutoFit/>
              </a:bodyPr>
              <a:lstStyle/>
              <a:p>
                <a:pPr>
                  <a:lnSpc>
                    <a:spcPct val="150000"/>
                  </a:lnSpc>
                </a:pPr>
                <a:r>
                  <a:rPr lang="en-HK" sz="2000" dirty="0" smtClean="0">
                    <a:latin typeface="Times New Roman" pitchFamily="18" charset="0"/>
                    <a:cs typeface="Times New Roman" pitchFamily="18" charset="0"/>
                  </a:rPr>
                  <a:t>Different from the usual “discrete” Dijkstra’s algorithm which imposes the path to travel exclusively on the edges of triangles in </a:t>
                </a:r>
                <a14:m>
                  <m:oMath xmlns:m="http://schemas.openxmlformats.org/officeDocument/2006/math">
                    <m:r>
                      <a:rPr lang="zh-CN" altLang="en-US" sz="2000" i="1">
                        <a:latin typeface="Cambria Math" panose="02040503050406030204" pitchFamily="18" charset="0"/>
                        <a:ea typeface="Cambria Math" panose="02040503050406030204" pitchFamily="18" charset="0"/>
                        <a:cs typeface="Times New Roman" pitchFamily="18" charset="0"/>
                      </a:rPr>
                      <m:t>𝕄</m:t>
                    </m:r>
                  </m:oMath>
                </a14:m>
                <a:r>
                  <a:rPr lang="en-HK" sz="2000" dirty="0" smtClean="0">
                    <a:latin typeface="Times New Roman" pitchFamily="18" charset="0"/>
                    <a:cs typeface="Times New Roman" pitchFamily="18" charset="0"/>
                  </a:rPr>
                  <a:t>, FMM enables the path to traverse through the interiors of triangles to find better solutions. </a:t>
                </a:r>
                <a:r>
                  <a:rPr lang="en-HK" sz="2000" dirty="0">
                    <a:latin typeface="Times New Roman" pitchFamily="18" charset="0"/>
                    <a:cs typeface="Times New Roman" pitchFamily="18" charset="0"/>
                  </a:rPr>
                  <a:t>Comparing with discrete optimization methods such as the Dijkstra’s algorithm that compute the weighted cost on a discretized grid of the region of interest, FMM can be proved to converge to the continuous </a:t>
                </a:r>
                <a:r>
                  <a:rPr lang="en-HK" sz="2000" dirty="0" smtClean="0">
                    <a:latin typeface="Times New Roman" pitchFamily="18" charset="0"/>
                    <a:cs typeface="Times New Roman" pitchFamily="18" charset="0"/>
                  </a:rPr>
                  <a:t>physical (</a:t>
                </a:r>
                <a:r>
                  <a:rPr lang="en-HK" sz="2000" dirty="0">
                    <a:latin typeface="Times New Roman" pitchFamily="18" charset="0"/>
                    <a:cs typeface="Times New Roman" pitchFamily="18" charset="0"/>
                  </a:rPr>
                  <a:t>viscosity) solution as the grid step size tends to zero, i.e., achieving global optimality. </a:t>
                </a:r>
                <a:endParaRPr lang="en-US" sz="2000" dirty="0">
                  <a:latin typeface="Times New Roman" pitchFamily="18" charset="0"/>
                  <a:cs typeface="Times New Roman"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211459" y="1546494"/>
                <a:ext cx="8806070" cy="3323987"/>
              </a:xfrm>
              <a:prstGeom prst="rect">
                <a:avLst/>
              </a:prstGeom>
              <a:blipFill rotWithShape="0">
                <a:blip r:embed="rId2"/>
                <a:stretch>
                  <a:fillRect l="-762" r="-900" b="-734"/>
                </a:stretch>
              </a:blipFill>
            </p:spPr>
            <p:txBody>
              <a:bodyPr/>
              <a:lstStyle/>
              <a:p>
                <a:r>
                  <a:rPr lang="en-US">
                    <a:noFill/>
                  </a:rPr>
                  <a:t> </a:t>
                </a:r>
              </a:p>
            </p:txBody>
          </p:sp>
        </mc:Fallback>
      </mc:AlternateContent>
    </p:spTree>
    <p:extLst>
      <p:ext uri="{BB962C8B-B14F-4D97-AF65-F5344CB8AC3E}">
        <p14:creationId xmlns:p14="http://schemas.microsoft.com/office/powerpoint/2010/main" val="10701961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6059" y="53603"/>
            <a:ext cx="3024335" cy="792088"/>
          </a:xfrm>
        </p:spPr>
        <p:txBody>
          <a:bodyPr>
            <a:normAutofit/>
          </a:bodyPr>
          <a:lstStyle/>
          <a:p>
            <a:r>
              <a:rPr lang="en-US" dirty="0">
                <a:latin typeface="Times New Roman" pitchFamily="18" charset="0"/>
                <a:cs typeface="Times New Roman" pitchFamily="18" charset="0"/>
              </a:rPr>
              <a:t>Data source</a:t>
            </a:r>
          </a:p>
        </p:txBody>
      </p:sp>
      <p:sp>
        <p:nvSpPr>
          <p:cNvPr id="4" name="Slide Number Placeholder 3"/>
          <p:cNvSpPr>
            <a:spLocks noGrp="1"/>
          </p:cNvSpPr>
          <p:nvPr>
            <p:ph type="sldNum" sz="quarter" idx="12"/>
          </p:nvPr>
        </p:nvSpPr>
        <p:spPr/>
        <p:txBody>
          <a:bodyPr/>
          <a:lstStyle/>
          <a:p>
            <a:pPr>
              <a:defRPr/>
            </a:pPr>
            <a:fld id="{5B94E1C4-B52F-466E-A779-F5ECA0CF0120}" type="slidenum">
              <a:rPr lang="en-US" smtClean="0"/>
              <a:pPr>
                <a:defRPr/>
              </a:pPr>
              <a:t>69</a:t>
            </a:fld>
            <a:endParaRPr lang="en-US"/>
          </a:p>
        </p:txBody>
      </p:sp>
      <p:sp>
        <p:nvSpPr>
          <p:cNvPr id="3" name="Rectangle 2"/>
          <p:cNvSpPr/>
          <p:nvPr/>
        </p:nvSpPr>
        <p:spPr>
          <a:xfrm>
            <a:off x="188844" y="1083985"/>
            <a:ext cx="8865703" cy="4893647"/>
          </a:xfrm>
          <a:prstGeom prst="rect">
            <a:avLst/>
          </a:prstGeom>
        </p:spPr>
        <p:txBody>
          <a:bodyPr wrap="square">
            <a:spAutoFit/>
          </a:bodyPr>
          <a:lstStyle/>
          <a:p>
            <a:pPr marL="285750" indent="-285750">
              <a:lnSpc>
                <a:spcPct val="150000"/>
              </a:lnSpc>
              <a:buFont typeface="Arial" panose="020B0604020202020204" pitchFamily="34" charset="0"/>
              <a:buChar char="•"/>
            </a:pPr>
            <a:r>
              <a:rPr lang="en-HK" sz="1600" dirty="0" err="1">
                <a:latin typeface="NimbusRomNo9L-Regu"/>
              </a:rPr>
              <a:t>Rectangularly</a:t>
            </a:r>
            <a:r>
              <a:rPr lang="en-HK" sz="1600" dirty="0">
                <a:latin typeface="NimbusRomNo9L-Regu"/>
              </a:rPr>
              <a:t> gridded data of elevation and water depth is downloaded from the General Bathymetric Chart of the Oceans (GEBCO, http://www.gebco.net/) with 30 arc-second increments in longitude and latitude.</a:t>
            </a:r>
          </a:p>
          <a:p>
            <a:pPr marL="285750" indent="-285750">
              <a:lnSpc>
                <a:spcPct val="150000"/>
              </a:lnSpc>
              <a:buFont typeface="Arial" panose="020B0604020202020204" pitchFamily="34" charset="0"/>
              <a:buChar char="•"/>
            </a:pPr>
            <a:r>
              <a:rPr lang="en-HK" sz="1600" dirty="0">
                <a:latin typeface="NimbusRomNo9L-Regu"/>
              </a:rPr>
              <a:t>Historical earthquake data is available from United States Geological Survey (USGS, </a:t>
            </a:r>
            <a:r>
              <a:rPr lang="en-HK" sz="1600" dirty="0">
                <a:latin typeface="NimbusRomNo9L-Regu"/>
                <a:hlinkClick r:id="rId3"/>
              </a:rPr>
              <a:t>https://earthquake.usgs.gov/</a:t>
            </a:r>
            <a:r>
              <a:rPr lang="en-HK" sz="1600" dirty="0">
                <a:latin typeface="NimbusRomNo9L-Regu"/>
              </a:rPr>
              <a:t>).</a:t>
            </a:r>
          </a:p>
          <a:p>
            <a:pPr marL="285750" indent="-285750">
              <a:lnSpc>
                <a:spcPct val="150000"/>
              </a:lnSpc>
              <a:buFont typeface="Arial" panose="020B0604020202020204" pitchFamily="34" charset="0"/>
              <a:buChar char="•"/>
            </a:pPr>
            <a:r>
              <a:rPr lang="en-HK" sz="1600" dirty="0">
                <a:latin typeface="NimbusRomNo9L-Regu"/>
              </a:rPr>
              <a:t>Volcano locations are downloaded from National Oceanic and Atmospheric Administration (NOAA, https://www.ngdc.noaa.gov/). </a:t>
            </a:r>
          </a:p>
          <a:p>
            <a:pPr marL="285750" indent="-285750">
              <a:lnSpc>
                <a:spcPct val="150000"/>
              </a:lnSpc>
              <a:buFont typeface="Arial" panose="020B0604020202020204" pitchFamily="34" charset="0"/>
              <a:buChar char="•"/>
            </a:pPr>
            <a:r>
              <a:rPr lang="en-HK" sz="1600" dirty="0">
                <a:latin typeface="NimbusRomNo9L-Regu"/>
              </a:rPr>
              <a:t>The seabed sediment situation is obtained from a map called “Surface sediments and topography of the North Pacific”, created by J. Frazer et al. (</a:t>
            </a:r>
            <a:r>
              <a:rPr lang="en-HK" sz="1600" dirty="0">
                <a:latin typeface="NimbusRomNo9L-Regu"/>
                <a:hlinkClick r:id="rId4"/>
              </a:rPr>
              <a:t>http://nla.gov.au/nla.obj-234313983</a:t>
            </a:r>
            <a:r>
              <a:rPr lang="en-HK" sz="1600" dirty="0">
                <a:latin typeface="NimbusRomNo9L-Regu"/>
              </a:rPr>
              <a:t>).</a:t>
            </a:r>
          </a:p>
          <a:p>
            <a:pPr marL="285750" indent="-285750">
              <a:lnSpc>
                <a:spcPct val="150000"/>
              </a:lnSpc>
              <a:buFont typeface="Arial" panose="020B0604020202020204" pitchFamily="34" charset="0"/>
              <a:buChar char="•"/>
            </a:pPr>
            <a:r>
              <a:rPr lang="en-HK" sz="1600" dirty="0">
                <a:latin typeface="NimbusRomNo9L-Regu"/>
              </a:rPr>
              <a:t>The seagrass and coral regions are extracted from two databases, Global Distribution of Seagrasses and Global Distribution of Coral Reefs (http://data.unepwcmc.org/datasets/), respectively.</a:t>
            </a:r>
          </a:p>
        </p:txBody>
      </p:sp>
    </p:spTree>
    <p:extLst>
      <p:ext uri="{BB962C8B-B14F-4D97-AF65-F5344CB8AC3E}">
        <p14:creationId xmlns:p14="http://schemas.microsoft.com/office/powerpoint/2010/main" val="3126069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2773641" y="173012"/>
            <a:ext cx="3960440" cy="579438"/>
          </a:xfrm>
        </p:spPr>
        <p:txBody>
          <a:bodyPr>
            <a:noAutofit/>
          </a:bodyPr>
          <a:lstStyle/>
          <a:p>
            <a:r>
              <a:rPr lang="en-US" altLang="en-US" dirty="0">
                <a:latin typeface="Times New Roman" pitchFamily="18" charset="0"/>
                <a:cs typeface="Times New Roman" pitchFamily="18" charset="0"/>
              </a:rPr>
              <a:t>West coast USA</a:t>
            </a:r>
          </a:p>
        </p:txBody>
      </p:sp>
      <p:pic>
        <p:nvPicPr>
          <p:cNvPr id="22530" name="Picture 3"/>
          <p:cNvPicPr>
            <a:picLocks noChangeAspect="1"/>
          </p:cNvPicPr>
          <p:nvPr/>
        </p:nvPicPr>
        <p:blipFill>
          <a:blip r:embed="rId3" cstate="print"/>
          <a:srcRect/>
          <a:stretch>
            <a:fillRect/>
          </a:stretch>
        </p:blipFill>
        <p:spPr bwMode="auto">
          <a:xfrm>
            <a:off x="284568" y="1552527"/>
            <a:ext cx="3946131" cy="3373699"/>
          </a:xfrm>
          <a:prstGeom prst="rect">
            <a:avLst/>
          </a:prstGeom>
          <a:noFill/>
          <a:ln w="9525">
            <a:noFill/>
            <a:miter lim="800000"/>
            <a:headEnd/>
            <a:tailEnd/>
          </a:ln>
        </p:spPr>
      </p:pic>
      <p:pic>
        <p:nvPicPr>
          <p:cNvPr id="22531" name="Picture 6"/>
          <p:cNvPicPr>
            <a:picLocks noChangeAspect="1"/>
          </p:cNvPicPr>
          <p:nvPr/>
        </p:nvPicPr>
        <p:blipFill>
          <a:blip r:embed="rId4" cstate="print"/>
          <a:srcRect/>
          <a:stretch>
            <a:fillRect/>
          </a:stretch>
        </p:blipFill>
        <p:spPr bwMode="auto">
          <a:xfrm>
            <a:off x="4693637" y="1552527"/>
            <a:ext cx="4080887" cy="3381917"/>
          </a:xfrm>
          <a:prstGeom prst="rect">
            <a:avLst/>
          </a:prstGeom>
          <a:noFill/>
          <a:ln w="9525">
            <a:noFill/>
            <a:miter lim="800000"/>
            <a:headEnd/>
            <a:tailEnd/>
          </a:ln>
        </p:spPr>
      </p:pic>
      <p:sp>
        <p:nvSpPr>
          <p:cNvPr id="22532" name="TextBox 9"/>
          <p:cNvSpPr txBox="1">
            <a:spLocks noChangeArrowheads="1"/>
          </p:cNvSpPr>
          <p:nvPr/>
        </p:nvSpPr>
        <p:spPr bwMode="auto">
          <a:xfrm>
            <a:off x="1048991" y="5374607"/>
            <a:ext cx="1905000" cy="307975"/>
          </a:xfrm>
          <a:prstGeom prst="rect">
            <a:avLst/>
          </a:prstGeom>
          <a:noFill/>
          <a:ln w="9525">
            <a:noFill/>
            <a:miter lim="800000"/>
            <a:headEnd/>
            <a:tailEnd/>
          </a:ln>
        </p:spPr>
        <p:txBody>
          <a:bodyPr>
            <a:spAutoFit/>
          </a:bodyPr>
          <a:lstStyle/>
          <a:p>
            <a:r>
              <a:rPr lang="en-US" altLang="en-US" sz="1400" dirty="0">
                <a:latin typeface="Times New Roman" pitchFamily="18" charset="0"/>
                <a:cs typeface="Times New Roman" pitchFamily="18" charset="0"/>
              </a:rPr>
              <a:t>Credit: </a:t>
            </a:r>
            <a:r>
              <a:rPr lang="en-US" altLang="en-US" sz="1400" dirty="0" err="1">
                <a:latin typeface="Times New Roman" pitchFamily="18" charset="0"/>
                <a:cs typeface="Times New Roman" pitchFamily="18" charset="0"/>
              </a:rPr>
              <a:t>TeleGeography</a:t>
            </a:r>
            <a:endParaRPr lang="en-US" altLang="en-US" sz="1400" dirty="0">
              <a:latin typeface="Times New Roman" pitchFamily="18" charset="0"/>
              <a:cs typeface="Times New Roman" pitchFamily="18" charset="0"/>
            </a:endParaRPr>
          </a:p>
        </p:txBody>
      </p:sp>
      <p:sp>
        <p:nvSpPr>
          <p:cNvPr id="22533" name="TextBox 10"/>
          <p:cNvSpPr txBox="1">
            <a:spLocks noChangeArrowheads="1"/>
          </p:cNvSpPr>
          <p:nvPr/>
        </p:nvSpPr>
        <p:spPr bwMode="auto">
          <a:xfrm>
            <a:off x="5391832" y="5370505"/>
            <a:ext cx="2416175" cy="307975"/>
          </a:xfrm>
          <a:prstGeom prst="rect">
            <a:avLst/>
          </a:prstGeom>
          <a:noFill/>
          <a:ln w="9525">
            <a:noFill/>
            <a:miter lim="800000"/>
            <a:headEnd/>
            <a:tailEnd/>
          </a:ln>
        </p:spPr>
        <p:txBody>
          <a:bodyPr>
            <a:spAutoFit/>
          </a:bodyPr>
          <a:lstStyle/>
          <a:p>
            <a:r>
              <a:rPr lang="en-US" altLang="en-US" sz="1400" dirty="0">
                <a:latin typeface="Times New Roman" pitchFamily="18" charset="0"/>
                <a:cs typeface="Times New Roman" pitchFamily="18" charset="0"/>
              </a:rPr>
              <a:t>Credit: U.S. Geological Survey</a:t>
            </a:r>
          </a:p>
        </p:txBody>
      </p:sp>
      <p:sp>
        <p:nvSpPr>
          <p:cNvPr id="2" name="Slide Number Placeholder 1"/>
          <p:cNvSpPr>
            <a:spLocks noGrp="1"/>
          </p:cNvSpPr>
          <p:nvPr>
            <p:ph type="sldNum" sz="quarter" idx="12"/>
          </p:nvPr>
        </p:nvSpPr>
        <p:spPr/>
        <p:txBody>
          <a:bodyPr/>
          <a:lstStyle/>
          <a:p>
            <a:fld id="{F2040A06-A54A-4E73-863C-C49DEF3221D9}" type="slidenum">
              <a:rPr lang="en-HK" smtClean="0"/>
              <a:t>7</a:t>
            </a:fld>
            <a:endParaRPr lang="en-HK"/>
          </a:p>
        </p:txBody>
      </p:sp>
    </p:spTree>
    <p:extLst>
      <p:ext uri="{BB962C8B-B14F-4D97-AF65-F5344CB8AC3E}">
        <p14:creationId xmlns:p14="http://schemas.microsoft.com/office/powerpoint/2010/main" val="30852271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6059" y="53603"/>
            <a:ext cx="3024335" cy="792088"/>
          </a:xfrm>
        </p:spPr>
        <p:txBody>
          <a:bodyPr>
            <a:normAutofit fontScale="90000"/>
          </a:bodyPr>
          <a:lstStyle/>
          <a:p>
            <a:r>
              <a:rPr lang="en-US" dirty="0">
                <a:latin typeface="Times New Roman" pitchFamily="18" charset="0"/>
                <a:cs typeface="Times New Roman" pitchFamily="18" charset="0"/>
              </a:rPr>
              <a:t>Pareto Optimal</a:t>
            </a:r>
          </a:p>
        </p:txBody>
      </p:sp>
      <p:sp>
        <p:nvSpPr>
          <p:cNvPr id="4" name="Slide Number Placeholder 3"/>
          <p:cNvSpPr>
            <a:spLocks noGrp="1"/>
          </p:cNvSpPr>
          <p:nvPr>
            <p:ph type="sldNum" sz="quarter" idx="12"/>
          </p:nvPr>
        </p:nvSpPr>
        <p:spPr/>
        <p:txBody>
          <a:bodyPr/>
          <a:lstStyle/>
          <a:p>
            <a:pPr>
              <a:defRPr/>
            </a:pPr>
            <a:fld id="{5B94E1C4-B52F-466E-A779-F5ECA0CF0120}" type="slidenum">
              <a:rPr lang="en-US" smtClean="0"/>
              <a:pPr>
                <a:defRPr/>
              </a:pPr>
              <a:t>70</a:t>
            </a:fld>
            <a:endParaRPr lang="en-US"/>
          </a:p>
        </p:txBody>
      </p:sp>
      <p:sp>
        <p:nvSpPr>
          <p:cNvPr id="5" name="Rectangle 4"/>
          <p:cNvSpPr/>
          <p:nvPr/>
        </p:nvSpPr>
        <p:spPr>
          <a:xfrm>
            <a:off x="323324" y="1073646"/>
            <a:ext cx="8729803" cy="960328"/>
          </a:xfrm>
          <a:prstGeom prst="rect">
            <a:avLst/>
          </a:prstGeom>
        </p:spPr>
        <p:txBody>
          <a:bodyPr wrap="square">
            <a:spAutoFit/>
          </a:bodyPr>
          <a:lstStyle/>
          <a:p>
            <a:pPr>
              <a:lnSpc>
                <a:spcPct val="150000"/>
              </a:lnSpc>
            </a:pPr>
            <a:r>
              <a:rPr lang="de-DE" altLang="zh-CN" sz="2000" dirty="0">
                <a:latin typeface="Times New Roman" pitchFamily="18" charset="0"/>
                <a:cs typeface="Times New Roman" pitchFamily="18" charset="0"/>
              </a:rPr>
              <a:t>Definition: Pareto optimal </a:t>
            </a:r>
            <a:r>
              <a:rPr lang="en-HK" sz="2000" dirty="0">
                <a:latin typeface="Times New Roman" pitchFamily="18" charset="0"/>
                <a:cs typeface="Times New Roman" pitchFamily="18" charset="0"/>
              </a:rPr>
              <a:t>is a state, where it is impossible to make one objective better off without making the other objective worse off.</a:t>
            </a:r>
          </a:p>
        </p:txBody>
      </p:sp>
      <p:pic>
        <p:nvPicPr>
          <p:cNvPr id="6" name="Picture 5"/>
          <p:cNvPicPr>
            <a:picLocks noChangeAspect="1"/>
          </p:cNvPicPr>
          <p:nvPr/>
        </p:nvPicPr>
        <p:blipFill>
          <a:blip r:embed="rId3"/>
          <a:stretch>
            <a:fillRect/>
          </a:stretch>
        </p:blipFill>
        <p:spPr>
          <a:xfrm>
            <a:off x="560306" y="2110053"/>
            <a:ext cx="4001755" cy="3847248"/>
          </a:xfrm>
          <a:prstGeom prst="rect">
            <a:avLst/>
          </a:prstGeom>
        </p:spPr>
      </p:pic>
      <p:sp>
        <p:nvSpPr>
          <p:cNvPr id="7" name="Rectangle 6"/>
          <p:cNvSpPr/>
          <p:nvPr/>
        </p:nvSpPr>
        <p:spPr>
          <a:xfrm>
            <a:off x="4814997" y="4355931"/>
            <a:ext cx="3868102" cy="1323439"/>
          </a:xfrm>
          <a:prstGeom prst="rect">
            <a:avLst/>
          </a:prstGeom>
        </p:spPr>
        <p:txBody>
          <a:bodyPr wrap="square">
            <a:spAutoFit/>
          </a:bodyPr>
          <a:lstStyle/>
          <a:p>
            <a:r>
              <a:rPr lang="en-HK" sz="2000" dirty="0">
                <a:latin typeface="Times New Roman" pitchFamily="18" charset="0"/>
                <a:cs typeface="Times New Roman" pitchFamily="18" charset="0"/>
              </a:rPr>
              <a:t>The red points are examples of Pareto-optimal solutions. Points off the frontier, such as N and K, are not Pareto optimal.</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2584932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746" y="60334"/>
            <a:ext cx="8507392" cy="720930"/>
          </a:xfrm>
        </p:spPr>
        <p:txBody>
          <a:bodyPr>
            <a:normAutofit fontScale="90000"/>
          </a:bodyPr>
          <a:lstStyle/>
          <a:p>
            <a:r>
              <a:rPr lang="en-US" dirty="0"/>
              <a:t>Trade-off between the construction cost and the survivability</a:t>
            </a:r>
          </a:p>
        </p:txBody>
      </p:sp>
      <p:sp>
        <p:nvSpPr>
          <p:cNvPr id="4" name="Slide Number Placeholder 3"/>
          <p:cNvSpPr>
            <a:spLocks noGrp="1"/>
          </p:cNvSpPr>
          <p:nvPr>
            <p:ph type="sldNum" sz="quarter" idx="12"/>
          </p:nvPr>
        </p:nvSpPr>
        <p:spPr/>
        <p:txBody>
          <a:bodyPr/>
          <a:lstStyle/>
          <a:p>
            <a:fld id="{F2040A06-A54A-4E73-863C-C49DEF3221D9}" type="slidenum">
              <a:rPr lang="en-HK" smtClean="0"/>
              <a:t>8</a:t>
            </a:fld>
            <a:endParaRPr lang="en-HK"/>
          </a:p>
        </p:txBody>
      </p:sp>
      <p:grpSp>
        <p:nvGrpSpPr>
          <p:cNvPr id="5" name="Group 86">
            <a:extLst>
              <a:ext uri="{FF2B5EF4-FFF2-40B4-BE49-F238E27FC236}">
                <a16:creationId xmlns="" xmlns:a16="http://schemas.microsoft.com/office/drawing/2014/main" id="{3A9A2E34-6421-448E-BBFC-3A4F874EC34F}"/>
              </a:ext>
            </a:extLst>
          </p:cNvPr>
          <p:cNvGrpSpPr/>
          <p:nvPr/>
        </p:nvGrpSpPr>
        <p:grpSpPr>
          <a:xfrm>
            <a:off x="433746" y="1322899"/>
            <a:ext cx="8074149" cy="4558582"/>
            <a:chOff x="-147249" y="344188"/>
            <a:chExt cx="9349161" cy="6331510"/>
          </a:xfrm>
        </p:grpSpPr>
        <p:grpSp>
          <p:nvGrpSpPr>
            <p:cNvPr id="6" name="Group 87">
              <a:extLst>
                <a:ext uri="{FF2B5EF4-FFF2-40B4-BE49-F238E27FC236}">
                  <a16:creationId xmlns="" xmlns:a16="http://schemas.microsoft.com/office/drawing/2014/main" id="{853CCCF2-E25A-4122-9CFA-724EA94A0C65}"/>
                </a:ext>
              </a:extLst>
            </p:cNvPr>
            <p:cNvGrpSpPr/>
            <p:nvPr/>
          </p:nvGrpSpPr>
          <p:grpSpPr>
            <a:xfrm>
              <a:off x="-147249" y="344188"/>
              <a:ext cx="9349161" cy="6331510"/>
              <a:chOff x="-147249" y="343328"/>
              <a:chExt cx="9349161" cy="6353724"/>
            </a:xfrm>
          </p:grpSpPr>
          <p:pic>
            <p:nvPicPr>
              <p:cNvPr id="13" name="Picture 94">
                <a:extLst>
                  <a:ext uri="{FF2B5EF4-FFF2-40B4-BE49-F238E27FC236}">
                    <a16:creationId xmlns="" xmlns:a16="http://schemas.microsoft.com/office/drawing/2014/main" id="{A57E15FF-9770-4C23-90D1-573A68284290}"/>
                  </a:ext>
                </a:extLst>
              </p:cNvPr>
              <p:cNvPicPr>
                <a:picLocks noChangeAspect="1"/>
              </p:cNvPicPr>
              <p:nvPr/>
            </p:nvPicPr>
            <p:blipFill>
              <a:blip r:embed="rId3"/>
              <a:stretch>
                <a:fillRect/>
              </a:stretch>
            </p:blipFill>
            <p:spPr>
              <a:xfrm>
                <a:off x="736235" y="581467"/>
                <a:ext cx="8276190" cy="5714288"/>
              </a:xfrm>
              <a:prstGeom prst="rect">
                <a:avLst/>
              </a:prstGeom>
            </p:spPr>
          </p:pic>
          <p:sp>
            <p:nvSpPr>
              <p:cNvPr id="14" name="TextBox 16">
                <a:extLst>
                  <a:ext uri="{FF2B5EF4-FFF2-40B4-BE49-F238E27FC236}">
                    <a16:creationId xmlns="" xmlns:a16="http://schemas.microsoft.com/office/drawing/2014/main" id="{9DB9D621-1FB9-4D7C-BD30-655061B45125}"/>
                  </a:ext>
                </a:extLst>
              </p:cNvPr>
              <p:cNvSpPr txBox="1"/>
              <p:nvPr/>
            </p:nvSpPr>
            <p:spPr>
              <a:xfrm rot="16200000">
                <a:off x="-380384" y="3202293"/>
                <a:ext cx="938906" cy="47263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Risk</a:t>
                </a:r>
              </a:p>
            </p:txBody>
          </p:sp>
          <p:sp>
            <p:nvSpPr>
              <p:cNvPr id="15" name="TextBox 18">
                <a:extLst>
                  <a:ext uri="{FF2B5EF4-FFF2-40B4-BE49-F238E27FC236}">
                    <a16:creationId xmlns="" xmlns:a16="http://schemas.microsoft.com/office/drawing/2014/main" id="{4AC73D5B-D2C0-4EDB-8F7A-B26465AE0E45}"/>
                  </a:ext>
                </a:extLst>
              </p:cNvPr>
              <p:cNvSpPr txBox="1"/>
              <p:nvPr/>
            </p:nvSpPr>
            <p:spPr>
              <a:xfrm>
                <a:off x="4348906" y="6188460"/>
                <a:ext cx="915134" cy="50859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0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Cost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6" name="Isosceles Triangle 97">
                <a:extLst>
                  <a:ext uri="{FF2B5EF4-FFF2-40B4-BE49-F238E27FC236}">
                    <a16:creationId xmlns="" xmlns:a16="http://schemas.microsoft.com/office/drawing/2014/main" id="{39419E76-86B2-4058-A73D-85E23C50A21B}"/>
                  </a:ext>
                </a:extLst>
              </p:cNvPr>
              <p:cNvSpPr/>
              <p:nvPr/>
            </p:nvSpPr>
            <p:spPr>
              <a:xfrm>
                <a:off x="706313" y="343328"/>
                <a:ext cx="134876" cy="32557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Isosceles Triangle 98">
                <a:extLst>
                  <a:ext uri="{FF2B5EF4-FFF2-40B4-BE49-F238E27FC236}">
                    <a16:creationId xmlns="" xmlns:a16="http://schemas.microsoft.com/office/drawing/2014/main" id="{06E95085-CAE8-4E53-B248-BBC008A9DD8A}"/>
                  </a:ext>
                </a:extLst>
              </p:cNvPr>
              <p:cNvSpPr/>
              <p:nvPr/>
            </p:nvSpPr>
            <p:spPr>
              <a:xfrm rot="5400000" flipH="1">
                <a:off x="8956821" y="6060049"/>
                <a:ext cx="168905" cy="32127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 name="Straight Connector 88">
              <a:extLst>
                <a:ext uri="{FF2B5EF4-FFF2-40B4-BE49-F238E27FC236}">
                  <a16:creationId xmlns="" xmlns:a16="http://schemas.microsoft.com/office/drawing/2014/main" id="{ACEE66E6-0E1E-432A-8B82-6E582E414F2C}"/>
                </a:ext>
              </a:extLst>
            </p:cNvPr>
            <p:cNvCxnSpPr/>
            <p:nvPr/>
          </p:nvCxnSpPr>
          <p:spPr>
            <a:xfrm flipH="1">
              <a:off x="795871" y="5268803"/>
              <a:ext cx="1587319" cy="0"/>
            </a:xfrm>
            <a:prstGeom prst="line">
              <a:avLst/>
            </a:prstGeom>
            <a:ln w="28575">
              <a:solidFill>
                <a:srgbClr val="CF3E3E"/>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89">
              <a:extLst>
                <a:ext uri="{FF2B5EF4-FFF2-40B4-BE49-F238E27FC236}">
                  <a16:creationId xmlns="" xmlns:a16="http://schemas.microsoft.com/office/drawing/2014/main" id="{611720BC-574D-4F4D-BB53-3F74582DCC92}"/>
                </a:ext>
              </a:extLst>
            </p:cNvPr>
            <p:cNvCxnSpPr/>
            <p:nvPr/>
          </p:nvCxnSpPr>
          <p:spPr>
            <a:xfrm>
              <a:off x="2383190" y="5169797"/>
              <a:ext cx="0" cy="1031202"/>
            </a:xfrm>
            <a:prstGeom prst="line">
              <a:avLst/>
            </a:prstGeom>
            <a:ln w="28575">
              <a:solidFill>
                <a:srgbClr val="CF3E3E"/>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90">
              <a:extLst>
                <a:ext uri="{FF2B5EF4-FFF2-40B4-BE49-F238E27FC236}">
                  <a16:creationId xmlns="" xmlns:a16="http://schemas.microsoft.com/office/drawing/2014/main" id="{DDC510CA-FD4B-4CD8-992B-62BDBBDE8158}"/>
                </a:ext>
              </a:extLst>
            </p:cNvPr>
            <p:cNvCxnSpPr/>
            <p:nvPr/>
          </p:nvCxnSpPr>
          <p:spPr>
            <a:xfrm>
              <a:off x="1027602" y="3289611"/>
              <a:ext cx="0" cy="2911388"/>
            </a:xfrm>
            <a:prstGeom prst="line">
              <a:avLst/>
            </a:prstGeom>
            <a:ln w="28575">
              <a:solidFill>
                <a:srgbClr val="5B9BD5"/>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1">
              <a:extLst>
                <a:ext uri="{FF2B5EF4-FFF2-40B4-BE49-F238E27FC236}">
                  <a16:creationId xmlns="" xmlns:a16="http://schemas.microsoft.com/office/drawing/2014/main" id="{ACC1110E-7AD1-4AE3-BCD7-BBF325D3098A}"/>
                </a:ext>
              </a:extLst>
            </p:cNvPr>
            <p:cNvCxnSpPr/>
            <p:nvPr/>
          </p:nvCxnSpPr>
          <p:spPr>
            <a:xfrm flipH="1">
              <a:off x="773751" y="3289612"/>
              <a:ext cx="246264" cy="5689"/>
            </a:xfrm>
            <a:prstGeom prst="line">
              <a:avLst/>
            </a:prstGeom>
            <a:ln w="28575">
              <a:solidFill>
                <a:srgbClr val="5B9BD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92">
              <a:extLst>
                <a:ext uri="{FF2B5EF4-FFF2-40B4-BE49-F238E27FC236}">
                  <a16:creationId xmlns="" xmlns:a16="http://schemas.microsoft.com/office/drawing/2014/main" id="{22C77A92-6C72-480F-AEFA-8C69060DB628}"/>
                </a:ext>
              </a:extLst>
            </p:cNvPr>
            <p:cNvCxnSpPr/>
            <p:nvPr/>
          </p:nvCxnSpPr>
          <p:spPr>
            <a:xfrm flipH="1">
              <a:off x="795871" y="5869547"/>
              <a:ext cx="5664019" cy="0"/>
            </a:xfrm>
            <a:prstGeom prst="line">
              <a:avLst/>
            </a:prstGeom>
            <a:ln w="28575">
              <a:solidFill>
                <a:srgbClr val="538234"/>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93">
              <a:extLst>
                <a:ext uri="{FF2B5EF4-FFF2-40B4-BE49-F238E27FC236}">
                  <a16:creationId xmlns="" xmlns:a16="http://schemas.microsoft.com/office/drawing/2014/main" id="{18DFA180-59C9-48A5-BE62-863B1B6F9D7F}"/>
                </a:ext>
              </a:extLst>
            </p:cNvPr>
            <p:cNvCxnSpPr/>
            <p:nvPr/>
          </p:nvCxnSpPr>
          <p:spPr>
            <a:xfrm>
              <a:off x="6459890" y="5922589"/>
              <a:ext cx="0" cy="332740"/>
            </a:xfrm>
            <a:prstGeom prst="line">
              <a:avLst/>
            </a:prstGeom>
            <a:ln w="28575">
              <a:solidFill>
                <a:srgbClr val="548235"/>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25054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75502" y="195993"/>
            <a:ext cx="8229600" cy="826591"/>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Back to the </a:t>
            </a:r>
            <a:r>
              <a:rPr lang="en-US" altLang="zh-CN" sz="36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Hengchun</a:t>
            </a:r>
            <a:r>
              <a:rPr lang="en-US" altLang="zh-CN" sz="3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earthquake</a:t>
            </a:r>
            <a:endParaRPr lang="en-US" sz="3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内容占位符 4"/>
          <p:cNvSpPr txBox="1">
            <a:spLocks/>
          </p:cNvSpPr>
          <p:nvPr/>
        </p:nvSpPr>
        <p:spPr>
          <a:xfrm>
            <a:off x="3638" y="884110"/>
            <a:ext cx="8460432" cy="533400"/>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altLang="zh-CN" sz="2400" dirty="0" err="1">
                <a:latin typeface="Times New Roman" pitchFamily="18" charset="0"/>
                <a:cs typeface="Times New Roman" pitchFamily="18" charset="0"/>
              </a:rPr>
              <a:t>Hengchun</a:t>
            </a:r>
            <a:r>
              <a:rPr lang="en-US" altLang="zh-CN" sz="2400" dirty="0">
                <a:latin typeface="Times New Roman" pitchFamily="18" charset="0"/>
                <a:cs typeface="Times New Roman" pitchFamily="18" charset="0"/>
              </a:rPr>
              <a:t> earthquake,  20:26 Dec. 26, 2006 (M7.0) </a:t>
            </a:r>
            <a:endParaRPr lang="zh-CN" altLang="en-US" sz="2400" dirty="0">
              <a:latin typeface="Times New Roman" pitchFamily="18" charset="0"/>
              <a:cs typeface="Times New Roman" pitchFamily="18" charset="0"/>
            </a:endParaRPr>
          </a:p>
        </p:txBody>
      </p:sp>
      <p:sp>
        <p:nvSpPr>
          <p:cNvPr id="4" name="内容占位符 4"/>
          <p:cNvSpPr txBox="1">
            <a:spLocks/>
          </p:cNvSpPr>
          <p:nvPr/>
        </p:nvSpPr>
        <p:spPr>
          <a:xfrm>
            <a:off x="3638" y="1301888"/>
            <a:ext cx="9144000" cy="1265144"/>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altLang="zh-CN" sz="2400" dirty="0">
                <a:latin typeface="Times New Roman" pitchFamily="18" charset="0"/>
                <a:cs typeface="Times New Roman" pitchFamily="18" charset="0"/>
              </a:rPr>
              <a:t>APCN, APCN-2, C2C, China-US CN, EAC, FLAG FEA, FNAL/RNAL and SMW3, CH-US(W2),  SMW3(S1.8) break at 20:27</a:t>
            </a:r>
            <a:endParaRPr lang="zh-CN" altLang="en-US" sz="2400" dirty="0"/>
          </a:p>
        </p:txBody>
      </p:sp>
      <p:sp>
        <p:nvSpPr>
          <p:cNvPr id="6" name="内容占位符 4"/>
          <p:cNvSpPr txBox="1">
            <a:spLocks/>
          </p:cNvSpPr>
          <p:nvPr/>
        </p:nvSpPr>
        <p:spPr>
          <a:xfrm>
            <a:off x="3638" y="2081390"/>
            <a:ext cx="9140362" cy="1038929"/>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spcBef>
                <a:spcPts val="0"/>
              </a:spcBef>
            </a:pPr>
            <a:r>
              <a:rPr lang="en-US" altLang="zh-CN" sz="2400" dirty="0">
                <a:latin typeface="Times New Roman" pitchFamily="18" charset="0"/>
                <a:cs typeface="Times New Roman" pitchFamily="18" charset="0"/>
              </a:rPr>
              <a:t>Southwestern Ryukyu Islands earthquake, 05:49 Aug. 17, 2009 (M6.7 + Tsunami Warning)</a:t>
            </a:r>
            <a:endParaRPr lang="zh-CN" altLang="en-US" sz="2400" dirty="0">
              <a:latin typeface="Times New Roman" pitchFamily="18" charset="0"/>
              <a:cs typeface="Times New Roman" pitchFamily="18" charset="0"/>
            </a:endParaRPr>
          </a:p>
        </p:txBody>
      </p:sp>
      <p:sp>
        <p:nvSpPr>
          <p:cNvPr id="2" name="Rectangle 1"/>
          <p:cNvSpPr/>
          <p:nvPr/>
        </p:nvSpPr>
        <p:spPr>
          <a:xfrm>
            <a:off x="177414" y="5882165"/>
            <a:ext cx="5816400" cy="307777"/>
          </a:xfrm>
          <a:prstGeom prst="rect">
            <a:avLst/>
          </a:prstGeom>
        </p:spPr>
        <p:txBody>
          <a:bodyPr wrap="none">
            <a:spAutoFit/>
          </a:bodyPr>
          <a:lstStyle/>
          <a:p>
            <a:pPr marL="82296" indent="0">
              <a:buNone/>
            </a:pPr>
            <a:r>
              <a:rPr lang="en-US" altLang="zh-CN" sz="1400" dirty="0">
                <a:latin typeface="Times New Roman" pitchFamily="18" charset="0"/>
                <a:cs typeface="Times New Roman" pitchFamily="18" charset="0"/>
              </a:rPr>
              <a:t>Map of cables around Taiwan, source: </a:t>
            </a:r>
            <a:r>
              <a:rPr lang="en-US" altLang="zh-CN" sz="1400" dirty="0" err="1">
                <a:latin typeface="Times New Roman" pitchFamily="18" charset="0"/>
                <a:cs typeface="Times New Roman" pitchFamily="18" charset="0"/>
              </a:rPr>
              <a:t>TeleGeography</a:t>
            </a:r>
            <a:r>
              <a:rPr lang="en-US" altLang="zh-CN" sz="1400" dirty="0">
                <a:latin typeface="Times New Roman" pitchFamily="18" charset="0"/>
                <a:cs typeface="Times New Roman" pitchFamily="18" charset="0"/>
              </a:rPr>
              <a:t> Submarine Cable Map</a:t>
            </a:r>
            <a:endParaRPr lang="zh-CN" altLang="en-US" sz="1400" dirty="0">
              <a:latin typeface="Times New Roman" pitchFamily="18" charset="0"/>
              <a:cs typeface="Times New Roman" pitchFamily="18" charset="0"/>
            </a:endParaRPr>
          </a:p>
        </p:txBody>
      </p:sp>
      <p:sp>
        <p:nvSpPr>
          <p:cNvPr id="11" name="TextBox 10"/>
          <p:cNvSpPr txBox="1"/>
          <p:nvPr/>
        </p:nvSpPr>
        <p:spPr>
          <a:xfrm>
            <a:off x="6291666" y="5020640"/>
            <a:ext cx="277319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Without consequences !!!!!</a:t>
            </a:r>
          </a:p>
        </p:txBody>
      </p:sp>
      <p:grpSp>
        <p:nvGrpSpPr>
          <p:cNvPr id="8" name="Group 7"/>
          <p:cNvGrpSpPr/>
          <p:nvPr/>
        </p:nvGrpSpPr>
        <p:grpSpPr>
          <a:xfrm>
            <a:off x="347422" y="2938493"/>
            <a:ext cx="8494047" cy="2883622"/>
            <a:chOff x="1030989" y="3232693"/>
            <a:chExt cx="8895468" cy="3075063"/>
          </a:xfrm>
        </p:grpSpPr>
        <p:sp>
          <p:nvSpPr>
            <p:cNvPr id="9" name="内容占位符 4"/>
            <p:cNvSpPr txBox="1">
              <a:spLocks/>
            </p:cNvSpPr>
            <p:nvPr/>
          </p:nvSpPr>
          <p:spPr>
            <a:xfrm>
              <a:off x="6454960" y="3973400"/>
              <a:ext cx="3471497" cy="1363724"/>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buNone/>
              </a:pPr>
              <a:r>
                <a:rPr lang="en-US" altLang="zh-CN" sz="2300" dirty="0">
                  <a:latin typeface="Times New Roman" panose="02020603050405020304" pitchFamily="18" charset="0"/>
                  <a:cs typeface="Times New Roman" panose="02020603050405020304" pitchFamily="18" charset="0"/>
                </a:rPr>
                <a:t>new cable systems:</a:t>
              </a:r>
            </a:p>
            <a:p>
              <a:pPr marL="82296" indent="0">
                <a:buNone/>
              </a:pPr>
              <a:r>
                <a:rPr lang="en-US" altLang="zh-CN" sz="2300" dirty="0">
                  <a:latin typeface="Times New Roman" panose="02020603050405020304" pitchFamily="18" charset="0"/>
                  <a:cs typeface="Times New Roman" panose="02020603050405020304" pitchFamily="18" charset="0"/>
                </a:rPr>
                <a:t>TPE and TGN</a:t>
              </a:r>
            </a:p>
          </p:txBody>
        </p:sp>
        <p:grpSp>
          <p:nvGrpSpPr>
            <p:cNvPr id="7" name="Group 6"/>
            <p:cNvGrpSpPr/>
            <p:nvPr/>
          </p:nvGrpSpPr>
          <p:grpSpPr>
            <a:xfrm>
              <a:off x="1030989" y="3232693"/>
              <a:ext cx="5375195" cy="3075063"/>
              <a:chOff x="1030989" y="3232693"/>
              <a:chExt cx="5375195" cy="3075063"/>
            </a:xfrm>
          </p:grpSpPr>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989" y="3232693"/>
                <a:ext cx="5375195" cy="3075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6" name="Group 25"/>
              <p:cNvGrpSpPr/>
              <p:nvPr/>
            </p:nvGrpSpPr>
            <p:grpSpPr>
              <a:xfrm>
                <a:off x="3718586" y="5553256"/>
                <a:ext cx="180000" cy="180000"/>
                <a:chOff x="1303112" y="3645024"/>
                <a:chExt cx="503879" cy="503879"/>
              </a:xfrm>
            </p:grpSpPr>
            <p:sp>
              <p:nvSpPr>
                <p:cNvPr id="24" name="Donut 23"/>
                <p:cNvSpPr/>
                <p:nvPr/>
              </p:nvSpPr>
              <p:spPr>
                <a:xfrm>
                  <a:off x="1303112" y="3645024"/>
                  <a:ext cx="503879" cy="503879"/>
                </a:xfrm>
                <a:prstGeom prst="donut">
                  <a:avLst>
                    <a:gd name="adj" fmla="val 1365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Flowchart: Connector 24"/>
                <p:cNvSpPr/>
                <p:nvPr/>
              </p:nvSpPr>
              <p:spPr>
                <a:xfrm>
                  <a:off x="1439652" y="3788951"/>
                  <a:ext cx="216024" cy="21602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 name="Group 35"/>
              <p:cNvGrpSpPr/>
              <p:nvPr/>
            </p:nvGrpSpPr>
            <p:grpSpPr>
              <a:xfrm>
                <a:off x="5292080" y="4117888"/>
                <a:ext cx="180000" cy="180000"/>
                <a:chOff x="1303112" y="3645024"/>
                <a:chExt cx="503879" cy="503879"/>
              </a:xfrm>
            </p:grpSpPr>
            <p:sp>
              <p:nvSpPr>
                <p:cNvPr id="37" name="Donut 36"/>
                <p:cNvSpPr/>
                <p:nvPr/>
              </p:nvSpPr>
              <p:spPr>
                <a:xfrm>
                  <a:off x="1303112" y="3645024"/>
                  <a:ext cx="503879" cy="503879"/>
                </a:xfrm>
                <a:prstGeom prst="donut">
                  <a:avLst>
                    <a:gd name="adj" fmla="val 1365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8" name="Flowchart: Connector 37"/>
                <p:cNvSpPr/>
                <p:nvPr/>
              </p:nvSpPr>
              <p:spPr>
                <a:xfrm>
                  <a:off x="1439652" y="3788951"/>
                  <a:ext cx="216024" cy="21602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cxnSp>
          <p:nvCxnSpPr>
            <p:cNvPr id="10" name="Straight Arrow Connector 9"/>
            <p:cNvCxnSpPr/>
            <p:nvPr/>
          </p:nvCxnSpPr>
          <p:spPr>
            <a:xfrm flipH="1" flipV="1">
              <a:off x="4427985" y="3501010"/>
              <a:ext cx="2183269" cy="1083282"/>
            </a:xfrm>
            <a:prstGeom prst="straightConnector1">
              <a:avLst/>
            </a:prstGeom>
            <a:ln w="28575">
              <a:solidFill>
                <a:schemeClr val="accent2">
                  <a:lumMod val="75000"/>
                </a:schemeClr>
              </a:solidFill>
              <a:tailEnd type="arrow"/>
            </a:ln>
          </p:spPr>
          <p:style>
            <a:lnRef idx="3">
              <a:schemeClr val="accent2"/>
            </a:lnRef>
            <a:fillRef idx="0">
              <a:schemeClr val="accent2"/>
            </a:fillRef>
            <a:effectRef idx="2">
              <a:schemeClr val="accent2"/>
            </a:effectRef>
            <a:fontRef idx="minor">
              <a:schemeClr val="tx1"/>
            </a:fontRef>
          </p:style>
        </p:cxnSp>
        <p:cxnSp>
          <p:nvCxnSpPr>
            <p:cNvPr id="12" name="Straight Arrow Connector 11"/>
            <p:cNvCxnSpPr/>
            <p:nvPr/>
          </p:nvCxnSpPr>
          <p:spPr>
            <a:xfrm flipH="1">
              <a:off x="5840683" y="4804148"/>
              <a:ext cx="2142288" cy="1276230"/>
            </a:xfrm>
            <a:prstGeom prst="straightConnector1">
              <a:avLst/>
            </a:prstGeom>
            <a:ln w="28575">
              <a:solidFill>
                <a:schemeClr val="accent2">
                  <a:lumMod val="75000"/>
                </a:schemeClr>
              </a:solidFill>
              <a:tailEnd type="arrow"/>
            </a:ln>
          </p:spPr>
          <p:style>
            <a:lnRef idx="3">
              <a:schemeClr val="accent2"/>
            </a:lnRef>
            <a:fillRef idx="0">
              <a:schemeClr val="accent2"/>
            </a:fillRef>
            <a:effectRef idx="2">
              <a:schemeClr val="accent2"/>
            </a:effectRef>
            <a:fontRef idx="minor">
              <a:schemeClr val="tx1"/>
            </a:fontRef>
          </p:style>
        </p:cxnSp>
      </p:grpSp>
      <p:sp>
        <p:nvSpPr>
          <p:cNvPr id="13" name="Slide Number Placeholder 12"/>
          <p:cNvSpPr>
            <a:spLocks noGrp="1"/>
          </p:cNvSpPr>
          <p:nvPr>
            <p:ph type="sldNum" sz="quarter" idx="12"/>
          </p:nvPr>
        </p:nvSpPr>
        <p:spPr/>
        <p:txBody>
          <a:bodyPr/>
          <a:lstStyle/>
          <a:p>
            <a:fld id="{F2040A06-A54A-4E73-863C-C49DEF3221D9}" type="slidenum">
              <a:rPr lang="en-HK" smtClean="0"/>
              <a:t>9</a:t>
            </a:fld>
            <a:endParaRPr lang="en-HK"/>
          </a:p>
        </p:txBody>
      </p:sp>
    </p:spTree>
    <p:extLst>
      <p:ext uri="{BB962C8B-B14F-4D97-AF65-F5344CB8AC3E}">
        <p14:creationId xmlns:p14="http://schemas.microsoft.com/office/powerpoint/2010/main" val="37754475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43309</TotalTime>
  <Words>8042</Words>
  <Application>Microsoft Office PowerPoint</Application>
  <PresentationFormat>On-screen Show (4:3)</PresentationFormat>
  <Paragraphs>733</Paragraphs>
  <Slides>70</Slides>
  <Notes>52</Notes>
  <HiddenSlides>0</HiddenSlides>
  <MMClips>3</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70</vt:i4>
      </vt:variant>
    </vt:vector>
  </HeadingPairs>
  <TitlesOfParts>
    <vt:vector size="91" baseType="lpstr">
      <vt:lpstr>CMSS10</vt:lpstr>
      <vt:lpstr>CMSSI10</vt:lpstr>
      <vt:lpstr>DengXian</vt:lpstr>
      <vt:lpstr>Merriweather</vt:lpstr>
      <vt:lpstr>Microsoft JhengHei</vt:lpstr>
      <vt:lpstr>NimbusRomNo9L-Regu</vt:lpstr>
      <vt:lpstr>PMingLiU</vt:lpstr>
      <vt:lpstr>SimHei</vt:lpstr>
      <vt:lpstr>SimSun</vt:lpstr>
      <vt:lpstr>SimSun</vt:lpstr>
      <vt:lpstr>Source Sans Pro</vt:lpstr>
      <vt:lpstr>Arial</vt:lpstr>
      <vt:lpstr>Calibri</vt:lpstr>
      <vt:lpstr>Cambria</vt:lpstr>
      <vt:lpstr>Cambria Math</vt:lpstr>
      <vt:lpstr>Courier New</vt:lpstr>
      <vt:lpstr>Edwardian Script ITC</vt:lpstr>
      <vt:lpstr>Times New Roman</vt:lpstr>
      <vt:lpstr>Wingdings</vt:lpstr>
      <vt:lpstr>Wingdings 2</vt:lpstr>
      <vt:lpstr>Office Theme</vt:lpstr>
      <vt:lpstr>Cost Effective and Survivable Submarine Cable Path Planning</vt:lpstr>
      <vt:lpstr>Outline</vt:lpstr>
      <vt:lpstr>PowerPoint Presentation</vt:lpstr>
      <vt:lpstr>PowerPoint Presentation</vt:lpstr>
      <vt:lpstr>Hengchun (Taiwan) earthquake 2006</vt:lpstr>
      <vt:lpstr>Mediterranean area</vt:lpstr>
      <vt:lpstr>West coast USA</vt:lpstr>
      <vt:lpstr>Trade-off between the construction cost and the survivability</vt:lpstr>
      <vt:lpstr>PowerPoint Presentation</vt:lpstr>
      <vt:lpstr>Curving cables or strengthening cables can improve cable network survivability.</vt:lpstr>
      <vt:lpstr>Cable protection</vt:lpstr>
      <vt:lpstr>Other problematic areas</vt:lpstr>
      <vt:lpstr>Other problematic areas</vt:lpstr>
      <vt:lpstr>PowerPoint Presentation</vt:lpstr>
      <vt:lpstr>Main aim</vt:lpstr>
      <vt:lpstr>Outline</vt:lpstr>
      <vt:lpstr>Landform model</vt:lpstr>
      <vt:lpstr>Laying cost model</vt:lpstr>
      <vt:lpstr>Laying cost model (cont.)</vt:lpstr>
      <vt:lpstr>Risk model</vt:lpstr>
      <vt:lpstr>Risk model (cont.)</vt:lpstr>
      <vt:lpstr>Risk model (cont.)</vt:lpstr>
      <vt:lpstr>Problem formulation and solutions</vt:lpstr>
      <vt:lpstr>Problem formulation and solutions</vt:lpstr>
      <vt:lpstr>Problem formulation and solutions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Why do we need to consider the terrain?</vt:lpstr>
      <vt:lpstr>Cost Model</vt:lpstr>
      <vt:lpstr>Cost Model (cont.)</vt:lpstr>
      <vt:lpstr>Problem formulation and solutions</vt:lpstr>
      <vt:lpstr>Problem formulation and solutions</vt:lpstr>
      <vt:lpstr>Problem formulation and solutions</vt:lpstr>
      <vt:lpstr>PowerPoint Presentation</vt:lpstr>
      <vt:lpstr>PowerPoint Presentation</vt:lpstr>
      <vt:lpstr>PowerPoint Presentation</vt:lpstr>
      <vt:lpstr>Outline</vt:lpstr>
      <vt:lpstr>How to lay a cable from a given site to an existing submarine cable system? </vt:lpstr>
      <vt:lpstr>Cost Model</vt:lpstr>
      <vt:lpstr>Cost Model</vt:lpstr>
      <vt:lpstr>Problem formulation and solutions</vt:lpstr>
      <vt:lpstr>PowerPoint Presentation</vt:lpstr>
      <vt:lpstr>PowerPoint Presentation</vt:lpstr>
      <vt:lpstr>PowerPoint Presentation</vt:lpstr>
      <vt:lpstr>PowerPoint Presentation</vt:lpstr>
      <vt:lpstr>PowerPoint Presentation</vt:lpstr>
      <vt:lpstr>PowerPoint Presentation</vt:lpstr>
      <vt:lpstr>Future work</vt:lpstr>
      <vt:lpstr>PowerPoint Presentation</vt:lpstr>
      <vt:lpstr>PowerPoint Presentation</vt:lpstr>
      <vt:lpstr>PowerPoint Presentation</vt:lpstr>
      <vt:lpstr>PowerPoint Presentation</vt:lpstr>
      <vt:lpstr>PowerPoint Presentation</vt:lpstr>
      <vt:lpstr>Hazard map</vt:lpstr>
      <vt:lpstr>Landform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source</vt:lpstr>
      <vt:lpstr>Pareto Optimal</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LEE En-yuan Joshua</dc:creator>
  <cp:lastModifiedBy>WANG, Qing</cp:lastModifiedBy>
  <cp:revision>356</cp:revision>
  <dcterms:created xsi:type="dcterms:W3CDTF">2018-04-12T01:40:17Z</dcterms:created>
  <dcterms:modified xsi:type="dcterms:W3CDTF">2019-08-06T12:43:18Z</dcterms:modified>
</cp:coreProperties>
</file>