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37"/>
  </p:notesMasterIdLst>
  <p:handoutMasterIdLst>
    <p:handoutMasterId r:id="rId38"/>
  </p:handoutMasterIdLst>
  <p:sldIdLst>
    <p:sldId id="256" r:id="rId2"/>
    <p:sldId id="271" r:id="rId3"/>
    <p:sldId id="286" r:id="rId4"/>
    <p:sldId id="259" r:id="rId5"/>
    <p:sldId id="257" r:id="rId6"/>
    <p:sldId id="258" r:id="rId7"/>
    <p:sldId id="292" r:id="rId8"/>
    <p:sldId id="290" r:id="rId9"/>
    <p:sldId id="287" r:id="rId10"/>
    <p:sldId id="288" r:id="rId11"/>
    <p:sldId id="293" r:id="rId12"/>
    <p:sldId id="297" r:id="rId13"/>
    <p:sldId id="295" r:id="rId14"/>
    <p:sldId id="296" r:id="rId15"/>
    <p:sldId id="289" r:id="rId16"/>
    <p:sldId id="260" r:id="rId17"/>
    <p:sldId id="262" r:id="rId18"/>
    <p:sldId id="263" r:id="rId19"/>
    <p:sldId id="264" r:id="rId20"/>
    <p:sldId id="265" r:id="rId21"/>
    <p:sldId id="266" r:id="rId22"/>
    <p:sldId id="291" r:id="rId23"/>
    <p:sldId id="269" r:id="rId24"/>
    <p:sldId id="267" r:id="rId25"/>
    <p:sldId id="272" r:id="rId26"/>
    <p:sldId id="270" r:id="rId27"/>
    <p:sldId id="273" r:id="rId28"/>
    <p:sldId id="275" r:id="rId29"/>
    <p:sldId id="279" r:id="rId30"/>
    <p:sldId id="280" r:id="rId31"/>
    <p:sldId id="298" r:id="rId32"/>
    <p:sldId id="281" r:id="rId33"/>
    <p:sldId id="282" r:id="rId34"/>
    <p:sldId id="283" r:id="rId35"/>
    <p:sldId id="285" r:id="rId36"/>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3740" autoAdjust="0"/>
    <p:restoredTop sz="87337" autoAdjust="0"/>
  </p:normalViewPr>
  <p:slideViewPr>
    <p:cSldViewPr>
      <p:cViewPr>
        <p:scale>
          <a:sx n="100" d="100"/>
          <a:sy n="100" d="100"/>
        </p:scale>
        <p:origin x="-1224" y="-54"/>
      </p:cViewPr>
      <p:guideLst>
        <p:guide orient="horz" pos="2160"/>
        <p:guide pos="2880"/>
      </p:guideLst>
    </p:cSldViewPr>
  </p:slideViewPr>
  <p:outlineViewPr>
    <p:cViewPr>
      <p:scale>
        <a:sx n="33" d="100"/>
        <a:sy n="33" d="100"/>
      </p:scale>
      <p:origin x="54" y="5466"/>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CD836E67-2A42-4799-B93C-F0AD0412DBB8}" type="datetimeFigureOut">
              <a:rPr lang="en-US" smtClean="0"/>
              <a:t>11/16/2015</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119DFEA3-66FE-4EA9-A4DD-70CA2C38C679}" type="slidenum">
              <a:rPr lang="en-US" smtClean="0"/>
              <a:t>‹#›</a:t>
            </a:fld>
            <a:endParaRPr lang="en-US"/>
          </a:p>
        </p:txBody>
      </p:sp>
    </p:spTree>
    <p:extLst>
      <p:ext uri="{BB962C8B-B14F-4D97-AF65-F5344CB8AC3E}">
        <p14:creationId xmlns:p14="http://schemas.microsoft.com/office/powerpoint/2010/main" val="2711394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95985D38-5605-4474-9DC2-1F7F07088BE8}" type="datetimeFigureOut">
              <a:rPr lang="en-US" smtClean="0"/>
              <a:t>11/16/2015</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0F72F411-8EC0-42FD-890B-665AA8C50AEC}" type="slidenum">
              <a:rPr lang="en-US" smtClean="0"/>
              <a:t>‹#›</a:t>
            </a:fld>
            <a:endParaRPr lang="en-US"/>
          </a:p>
        </p:txBody>
      </p:sp>
    </p:spTree>
    <p:extLst>
      <p:ext uri="{BB962C8B-B14F-4D97-AF65-F5344CB8AC3E}">
        <p14:creationId xmlns:p14="http://schemas.microsoft.com/office/powerpoint/2010/main" val="2330382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a:t>
            </a:r>
            <a:r>
              <a:rPr lang="en-US" baseline="0" dirty="0" smtClean="0"/>
              <a:t> everyone. The title of my PhD thesis is Cost Effective and Survivable Cabling Design under Major Disaster.</a:t>
            </a:r>
            <a:endParaRPr lang="en-US" dirty="0"/>
          </a:p>
        </p:txBody>
      </p:sp>
      <p:sp>
        <p:nvSpPr>
          <p:cNvPr id="4" name="Slide Number Placeholder 3"/>
          <p:cNvSpPr>
            <a:spLocks noGrp="1"/>
          </p:cNvSpPr>
          <p:nvPr>
            <p:ph type="sldNum" sz="quarter" idx="10"/>
          </p:nvPr>
        </p:nvSpPr>
        <p:spPr/>
        <p:txBody>
          <a:bodyPr/>
          <a:lstStyle/>
          <a:p>
            <a:fld id="{0F72F411-8EC0-42FD-890B-665AA8C50AEC}" type="slidenum">
              <a:rPr lang="en-US" smtClean="0"/>
              <a:t>1</a:t>
            </a:fld>
            <a:endParaRPr lang="en-US"/>
          </a:p>
        </p:txBody>
      </p:sp>
    </p:spTree>
    <p:extLst>
      <p:ext uri="{BB962C8B-B14F-4D97-AF65-F5344CB8AC3E}">
        <p14:creationId xmlns:p14="http://schemas.microsoft.com/office/powerpoint/2010/main" val="1549935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energy</a:t>
            </a:r>
            <a:r>
              <a:rPr lang="en-US" altLang="zh-CN" baseline="0" dirty="0" smtClean="0"/>
              <a:t> spreads along the earthquake fault line is fast than other directions.</a:t>
            </a:r>
            <a:endParaRPr lang="zh-CN" altLang="en-US" dirty="0"/>
          </a:p>
        </p:txBody>
      </p:sp>
      <p:sp>
        <p:nvSpPr>
          <p:cNvPr id="4" name="灯片编号占位符 3"/>
          <p:cNvSpPr>
            <a:spLocks noGrp="1"/>
          </p:cNvSpPr>
          <p:nvPr>
            <p:ph type="sldNum" sz="quarter" idx="10"/>
          </p:nvPr>
        </p:nvSpPr>
        <p:spPr/>
        <p:txBody>
          <a:bodyPr/>
          <a:lstStyle/>
          <a:p>
            <a:fld id="{0F72F411-8EC0-42FD-890B-665AA8C50AEC}" type="slidenum">
              <a:rPr lang="en-US" smtClean="0"/>
              <a:t>12</a:t>
            </a:fld>
            <a:endParaRPr lang="en-US"/>
          </a:p>
        </p:txBody>
      </p:sp>
    </p:spTree>
    <p:extLst>
      <p:ext uri="{BB962C8B-B14F-4D97-AF65-F5344CB8AC3E}">
        <p14:creationId xmlns:p14="http://schemas.microsoft.com/office/powerpoint/2010/main" val="462519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pareto</a:t>
            </a:r>
            <a:r>
              <a:rPr lang="en-US" baseline="0" dirty="0" smtClean="0"/>
              <a:t> front is a set of point where it is impossible to make both the objective better </a:t>
            </a:r>
            <a:r>
              <a:rPr lang="en-US" baseline="0" dirty="0" err="1" smtClean="0"/>
              <a:t>withous</a:t>
            </a:r>
            <a:endParaRPr lang="en-US" dirty="0"/>
          </a:p>
        </p:txBody>
      </p:sp>
      <p:sp>
        <p:nvSpPr>
          <p:cNvPr id="4" name="Slide Number Placeholder 3"/>
          <p:cNvSpPr>
            <a:spLocks noGrp="1"/>
          </p:cNvSpPr>
          <p:nvPr>
            <p:ph type="sldNum" sz="quarter" idx="10"/>
          </p:nvPr>
        </p:nvSpPr>
        <p:spPr/>
        <p:txBody>
          <a:bodyPr/>
          <a:lstStyle/>
          <a:p>
            <a:fld id="{0F72F411-8EC0-42FD-890B-665AA8C50AEC}" type="slidenum">
              <a:rPr lang="en-US" smtClean="0"/>
              <a:t>13</a:t>
            </a:fld>
            <a:endParaRPr lang="en-US"/>
          </a:p>
        </p:txBody>
      </p:sp>
    </p:spTree>
    <p:extLst>
      <p:ext uri="{BB962C8B-B14F-4D97-AF65-F5344CB8AC3E}">
        <p14:creationId xmlns:p14="http://schemas.microsoft.com/office/powerpoint/2010/main" val="3324260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72F411-8EC0-42FD-890B-665AA8C50AEC}" type="slidenum">
              <a:rPr lang="en-US" smtClean="0"/>
              <a:t>14</a:t>
            </a:fld>
            <a:endParaRPr lang="en-US"/>
          </a:p>
        </p:txBody>
      </p:sp>
    </p:spTree>
    <p:extLst>
      <p:ext uri="{BB962C8B-B14F-4D97-AF65-F5344CB8AC3E}">
        <p14:creationId xmlns:p14="http://schemas.microsoft.com/office/powerpoint/2010/main" val="3324260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intuitively, keeping cables away from each other increases network survival probability. On the other hand longer cables cost more. </a:t>
            </a:r>
          </a:p>
          <a:p>
            <a:endParaRPr lang="en-US" dirty="0"/>
          </a:p>
        </p:txBody>
      </p:sp>
      <p:sp>
        <p:nvSpPr>
          <p:cNvPr id="4" name="Slide Number Placeholder 3"/>
          <p:cNvSpPr>
            <a:spLocks noGrp="1"/>
          </p:cNvSpPr>
          <p:nvPr>
            <p:ph type="sldNum" sz="quarter" idx="10"/>
          </p:nvPr>
        </p:nvSpPr>
        <p:spPr/>
        <p:txBody>
          <a:bodyPr/>
          <a:lstStyle/>
          <a:p>
            <a:fld id="{0F72F411-8EC0-42FD-890B-665AA8C50AEC}" type="slidenum">
              <a:rPr lang="en-US" smtClean="0"/>
              <a:t>16</a:t>
            </a:fld>
            <a:endParaRPr lang="en-US"/>
          </a:p>
        </p:txBody>
      </p:sp>
    </p:spTree>
    <p:extLst>
      <p:ext uri="{BB962C8B-B14F-4D97-AF65-F5344CB8AC3E}">
        <p14:creationId xmlns:p14="http://schemas.microsoft.com/office/powerpoint/2010/main" val="3540531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31774">
              <a:defRPr/>
            </a:pPr>
            <a:r>
              <a:rPr lang="en-US" altLang="zh-CN" dirty="0">
                <a:latin typeface="Arial" panose="020B0604020202020204" pitchFamily="34" charset="0"/>
                <a:cs typeface="Arial" panose="020B0604020202020204" pitchFamily="34" charset="0"/>
              </a:rPr>
              <a:t>Multiple cables are laid between two cities, in order to decrease the probability that all cables are destroyed simultaneously. </a:t>
            </a:r>
          </a:p>
          <a:p>
            <a:endParaRPr lang="zh-CN" altLang="en-US" dirty="0"/>
          </a:p>
        </p:txBody>
      </p:sp>
      <p:sp>
        <p:nvSpPr>
          <p:cNvPr id="4" name="灯片编号占位符 3"/>
          <p:cNvSpPr>
            <a:spLocks noGrp="1"/>
          </p:cNvSpPr>
          <p:nvPr>
            <p:ph type="sldNum" sz="quarter" idx="10"/>
          </p:nvPr>
        </p:nvSpPr>
        <p:spPr/>
        <p:txBody>
          <a:bodyPr/>
          <a:lstStyle/>
          <a:p>
            <a:fld id="{0F72F411-8EC0-42FD-890B-665AA8C50AEC}" type="slidenum">
              <a:rPr lang="en-US" smtClean="0"/>
              <a:t>18</a:t>
            </a:fld>
            <a:endParaRPr lang="en-US"/>
          </a:p>
        </p:txBody>
      </p:sp>
    </p:spTree>
    <p:extLst>
      <p:ext uri="{BB962C8B-B14F-4D97-AF65-F5344CB8AC3E}">
        <p14:creationId xmlns:p14="http://schemas.microsoft.com/office/powerpoint/2010/main" val="3767585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31774">
              <a:defRPr/>
            </a:pPr>
            <a:r>
              <a:rPr lang="en-US" altLang="zh-CN" dirty="0"/>
              <a:t>This demonstrates a Pareto optimum solutions of cost versus network survival probability for three cable topologies. </a:t>
            </a:r>
          </a:p>
          <a:p>
            <a:endParaRPr lang="zh-CN" altLang="en-US" dirty="0"/>
          </a:p>
        </p:txBody>
      </p:sp>
      <p:sp>
        <p:nvSpPr>
          <p:cNvPr id="4" name="灯片编号占位符 3"/>
          <p:cNvSpPr>
            <a:spLocks noGrp="1"/>
          </p:cNvSpPr>
          <p:nvPr>
            <p:ph type="sldNum" sz="quarter" idx="10"/>
          </p:nvPr>
        </p:nvSpPr>
        <p:spPr/>
        <p:txBody>
          <a:bodyPr/>
          <a:lstStyle/>
          <a:p>
            <a:fld id="{0F72F411-8EC0-42FD-890B-665AA8C50AEC}" type="slidenum">
              <a:rPr lang="en-US" smtClean="0"/>
              <a:t>20</a:t>
            </a:fld>
            <a:endParaRPr lang="en-US"/>
          </a:p>
        </p:txBody>
      </p:sp>
    </p:spTree>
    <p:extLst>
      <p:ext uri="{BB962C8B-B14F-4D97-AF65-F5344CB8AC3E}">
        <p14:creationId xmlns:p14="http://schemas.microsoft.com/office/powerpoint/2010/main" val="3555044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main part of a cable, called the </a:t>
            </a:r>
            <a:r>
              <a:rPr lang="en-US" altLang="zh-CN" i="1" dirty="0"/>
              <a:t>main segment</a:t>
            </a:r>
            <a:r>
              <a:rPr lang="en-US" altLang="zh-CN" dirty="0"/>
              <a:t>, is laid in parallel to the</a:t>
            </a:r>
          </a:p>
          <a:p>
            <a:r>
              <a:rPr lang="en-US" altLang="zh-CN" dirty="0"/>
              <a:t>line that connects the two cities.</a:t>
            </a:r>
          </a:p>
          <a:p>
            <a:endParaRPr lang="en-US" altLang="zh-CN" dirty="0"/>
          </a:p>
          <a:p>
            <a:r>
              <a:rPr lang="en-US" altLang="zh-CN" dirty="0"/>
              <a:t>We will use the term </a:t>
            </a:r>
            <a:r>
              <a:rPr lang="en-US" altLang="zh-CN" i="1" dirty="0"/>
              <a:t>city segment </a:t>
            </a:r>
            <a:r>
              <a:rPr lang="en-US" altLang="zh-CN" dirty="0"/>
              <a:t>for the part of the cable that connects the main</a:t>
            </a:r>
          </a:p>
          <a:p>
            <a:r>
              <a:rPr lang="en-US" altLang="zh-CN" dirty="0"/>
              <a:t>segment to a city.</a:t>
            </a:r>
            <a:endParaRPr lang="zh-CN" altLang="en-US" dirty="0"/>
          </a:p>
        </p:txBody>
      </p:sp>
      <p:sp>
        <p:nvSpPr>
          <p:cNvPr id="4" name="灯片编号占位符 3"/>
          <p:cNvSpPr>
            <a:spLocks noGrp="1"/>
          </p:cNvSpPr>
          <p:nvPr>
            <p:ph type="sldNum" sz="quarter" idx="10"/>
          </p:nvPr>
        </p:nvSpPr>
        <p:spPr/>
        <p:txBody>
          <a:bodyPr/>
          <a:lstStyle/>
          <a:p>
            <a:fld id="{0F72F411-8EC0-42FD-890B-665AA8C50AEC}" type="slidenum">
              <a:rPr lang="en-US" smtClean="0"/>
              <a:t>21</a:t>
            </a:fld>
            <a:endParaRPr lang="en-US"/>
          </a:p>
        </p:txBody>
      </p:sp>
    </p:spTree>
    <p:extLst>
      <p:ext uri="{BB962C8B-B14F-4D97-AF65-F5344CB8AC3E}">
        <p14:creationId xmlns:p14="http://schemas.microsoft.com/office/powerpoint/2010/main" val="3402745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illustrate our algorithm, we simulate a scenario of five nodes A,B,C,D and E</a:t>
            </a:r>
          </a:p>
          <a:p>
            <a:r>
              <a:rPr lang="en-US" altLang="zh-CN" dirty="0"/>
              <a:t>The network survival probability requirement is set at 0.93. </a:t>
            </a:r>
          </a:p>
          <a:p>
            <a:pPr defTabSz="931774">
              <a:defRPr/>
            </a:pPr>
            <a:r>
              <a:rPr lang="en-US" altLang="zh-CN" dirty="0"/>
              <a:t>Here, we set the world radius as 10 and the mean disaster radius as 1.</a:t>
            </a:r>
            <a:endParaRPr lang="zh-CN" altLang="en-US" dirty="0" smtClean="0"/>
          </a:p>
          <a:p>
            <a:r>
              <a:rPr lang="en-US" altLang="zh-CN" dirty="0"/>
              <a:t>For this requirement, we obtain using bisection </a:t>
            </a:r>
            <a:r>
              <a:rPr lang="en-US" altLang="zh-CN" i="1" dirty="0"/>
              <a:t>a </a:t>
            </a:r>
            <a:r>
              <a:rPr lang="en-US" altLang="zh-CN" dirty="0"/>
              <a:t>= 0</a:t>
            </a:r>
            <a:r>
              <a:rPr lang="en-US" altLang="zh-CN" i="1" dirty="0"/>
              <a:t>.</a:t>
            </a:r>
            <a:r>
              <a:rPr lang="en-US" altLang="zh-CN" dirty="0"/>
              <a:t>8.</a:t>
            </a:r>
          </a:p>
        </p:txBody>
      </p:sp>
      <p:sp>
        <p:nvSpPr>
          <p:cNvPr id="4" name="灯片编号占位符 3"/>
          <p:cNvSpPr>
            <a:spLocks noGrp="1"/>
          </p:cNvSpPr>
          <p:nvPr>
            <p:ph type="sldNum" sz="quarter" idx="10"/>
          </p:nvPr>
        </p:nvSpPr>
        <p:spPr/>
        <p:txBody>
          <a:bodyPr/>
          <a:lstStyle/>
          <a:p>
            <a:fld id="{0F72F411-8EC0-42FD-890B-665AA8C50AEC}" type="slidenum">
              <a:rPr lang="en-US" smtClean="0"/>
              <a:t>23</a:t>
            </a:fld>
            <a:endParaRPr lang="en-US"/>
          </a:p>
        </p:txBody>
      </p:sp>
    </p:spTree>
    <p:extLst>
      <p:ext uri="{BB962C8B-B14F-4D97-AF65-F5344CB8AC3E}">
        <p14:creationId xmlns:p14="http://schemas.microsoft.com/office/powerpoint/2010/main" val="3402745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computations by simulations of individual network survival probabilities require considerable</a:t>
            </a:r>
          </a:p>
          <a:p>
            <a:r>
              <a:rPr lang="en-US" altLang="zh-CN" dirty="0"/>
              <a:t>computation time.</a:t>
            </a:r>
            <a:endParaRPr lang="zh-CN" altLang="en-US" dirty="0"/>
          </a:p>
        </p:txBody>
      </p:sp>
      <p:sp>
        <p:nvSpPr>
          <p:cNvPr id="4" name="灯片编号占位符 3"/>
          <p:cNvSpPr>
            <a:spLocks noGrp="1"/>
          </p:cNvSpPr>
          <p:nvPr>
            <p:ph type="sldNum" sz="quarter" idx="10"/>
          </p:nvPr>
        </p:nvSpPr>
        <p:spPr/>
        <p:txBody>
          <a:bodyPr/>
          <a:lstStyle/>
          <a:p>
            <a:fld id="{0F72F411-8EC0-42FD-890B-665AA8C50AEC}" type="slidenum">
              <a:rPr lang="en-US" smtClean="0"/>
              <a:t>25</a:t>
            </a:fld>
            <a:endParaRPr lang="en-US"/>
          </a:p>
        </p:txBody>
      </p:sp>
    </p:spTree>
    <p:extLst>
      <p:ext uri="{BB962C8B-B14F-4D97-AF65-F5344CB8AC3E}">
        <p14:creationId xmlns:p14="http://schemas.microsoft.com/office/powerpoint/2010/main" val="1627130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set of external nodes is defined as the maximal set of nodes that</a:t>
            </a:r>
          </a:p>
          <a:p>
            <a:r>
              <a:rPr lang="en-US" altLang="zh-CN" dirty="0"/>
              <a:t>form a convex polygon such that all the remaining nodes are located </a:t>
            </a:r>
          </a:p>
          <a:p>
            <a:r>
              <a:rPr lang="en-US" altLang="zh-CN" dirty="0"/>
              <a:t>inside this polygon.</a:t>
            </a:r>
            <a:endParaRPr lang="zh-CN" altLang="en-US" dirty="0"/>
          </a:p>
        </p:txBody>
      </p:sp>
      <p:sp>
        <p:nvSpPr>
          <p:cNvPr id="4" name="灯片编号占位符 3"/>
          <p:cNvSpPr>
            <a:spLocks noGrp="1"/>
          </p:cNvSpPr>
          <p:nvPr>
            <p:ph type="sldNum" sz="quarter" idx="10"/>
          </p:nvPr>
        </p:nvSpPr>
        <p:spPr/>
        <p:txBody>
          <a:bodyPr/>
          <a:lstStyle/>
          <a:p>
            <a:fld id="{0F72F411-8EC0-42FD-890B-665AA8C50AEC}" type="slidenum">
              <a:rPr lang="en-US" smtClean="0"/>
              <a:t>26</a:t>
            </a:fld>
            <a:endParaRPr lang="en-US"/>
          </a:p>
        </p:txBody>
      </p:sp>
    </p:spTree>
    <p:extLst>
      <p:ext uri="{BB962C8B-B14F-4D97-AF65-F5344CB8AC3E}">
        <p14:creationId xmlns:p14="http://schemas.microsoft.com/office/powerpoint/2010/main" val="3125645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are the Outlines of this presentation.</a:t>
            </a:r>
          </a:p>
          <a:p>
            <a:r>
              <a:rPr lang="en-US" baseline="0" dirty="0" smtClean="0"/>
              <a:t>First is the introduction. </a:t>
            </a:r>
          </a:p>
          <a:p>
            <a:r>
              <a:rPr lang="en-US" baseline="0" dirty="0" smtClean="0"/>
              <a:t>Then, I will talk about how to lay a single cable across an Earthquake fault line.</a:t>
            </a:r>
          </a:p>
          <a:p>
            <a:r>
              <a:rPr lang="en-US" baseline="0" dirty="0" smtClean="0"/>
              <a:t>Next, I will talk about Survivable Topology Design for 2-Node Networks.</a:t>
            </a:r>
          </a:p>
          <a:p>
            <a:r>
              <a:rPr lang="en-US" baseline="0" dirty="0" smtClean="0"/>
              <a:t>Then, the discussion is extend to N-Node Networks.</a:t>
            </a:r>
          </a:p>
          <a:p>
            <a:r>
              <a:rPr lang="en-US" baseline="0" dirty="0" smtClean="0"/>
              <a:t>The last is the Conclusion.</a:t>
            </a:r>
          </a:p>
          <a:p>
            <a:endParaRPr lang="en-US" dirty="0"/>
          </a:p>
        </p:txBody>
      </p:sp>
      <p:sp>
        <p:nvSpPr>
          <p:cNvPr id="4" name="Slide Number Placeholder 3"/>
          <p:cNvSpPr>
            <a:spLocks noGrp="1"/>
          </p:cNvSpPr>
          <p:nvPr>
            <p:ph type="sldNum" sz="quarter" idx="10"/>
          </p:nvPr>
        </p:nvSpPr>
        <p:spPr/>
        <p:txBody>
          <a:bodyPr/>
          <a:lstStyle/>
          <a:p>
            <a:fld id="{0F72F411-8EC0-42FD-890B-665AA8C50AEC}" type="slidenum">
              <a:rPr lang="en-US" smtClean="0"/>
              <a:t>2</a:t>
            </a:fld>
            <a:endParaRPr lang="en-US"/>
          </a:p>
        </p:txBody>
      </p:sp>
    </p:spTree>
    <p:extLst>
      <p:ext uri="{BB962C8B-B14F-4D97-AF65-F5344CB8AC3E}">
        <p14:creationId xmlns:p14="http://schemas.microsoft.com/office/powerpoint/2010/main" val="27423908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Arial" panose="020B0604020202020204" pitchFamily="34" charset="0"/>
                <a:cs typeface="Arial" panose="020B0604020202020204" pitchFamily="34" charset="0"/>
              </a:rPr>
              <a:t>This figure shows the first instance</a:t>
            </a:r>
            <a:r>
              <a:rPr lang="en-US" altLang="zh-CN" sz="1200" baseline="0" dirty="0" smtClean="0">
                <a:latin typeface="Arial" panose="020B0604020202020204" pitchFamily="34" charset="0"/>
                <a:cs typeface="Arial" panose="020B0604020202020204" pitchFamily="34" charset="0"/>
              </a:rPr>
              <a:t> where we connect AE and BE.</a:t>
            </a:r>
            <a:endParaRPr lang="en-US" altLang="zh-CN" sz="12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Arial" panose="020B0604020202020204" pitchFamily="34" charset="0"/>
                <a:cs typeface="Arial" panose="020B0604020202020204" pitchFamily="34" charset="0"/>
              </a:rPr>
              <a:t>Here, none of the six meet the survival constraint.</a:t>
            </a:r>
            <a:endParaRPr lang="en-US" altLang="zh-CN" sz="1200" dirty="0">
              <a:latin typeface="+mn-lt"/>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n-lt"/>
                <a:cs typeface="+mn-cs"/>
              </a:rPr>
              <a:t>So</a:t>
            </a:r>
            <a:r>
              <a:rPr lang="en-US" altLang="zh-CN" sz="1200" baseline="0" dirty="0" smtClean="0">
                <a:latin typeface="+mn-lt"/>
                <a:cs typeface="+mn-cs"/>
              </a:rPr>
              <a:t> we go to Stage 3.</a:t>
            </a:r>
            <a:endParaRPr lang="en-US" altLang="zh-CN" sz="1200" dirty="0" smtClean="0">
              <a:latin typeface="Arial" panose="020B0604020202020204" pitchFamily="34" charset="0"/>
              <a:cs typeface="Arial" panose="020B0604020202020204" pitchFamily="34" charset="0"/>
            </a:endParaRPr>
          </a:p>
        </p:txBody>
      </p:sp>
      <p:sp>
        <p:nvSpPr>
          <p:cNvPr id="4" name="灯片编号占位符 3"/>
          <p:cNvSpPr>
            <a:spLocks noGrp="1"/>
          </p:cNvSpPr>
          <p:nvPr>
            <p:ph type="sldNum" sz="quarter" idx="10"/>
          </p:nvPr>
        </p:nvSpPr>
        <p:spPr/>
        <p:txBody>
          <a:bodyPr/>
          <a:lstStyle/>
          <a:p>
            <a:fld id="{0F72F411-8EC0-42FD-890B-665AA8C50AEC}" type="slidenum">
              <a:rPr lang="en-US" smtClean="0"/>
              <a:t>27</a:t>
            </a:fld>
            <a:endParaRPr lang="en-US"/>
          </a:p>
        </p:txBody>
      </p:sp>
    </p:spTree>
    <p:extLst>
      <p:ext uri="{BB962C8B-B14F-4D97-AF65-F5344CB8AC3E}">
        <p14:creationId xmlns:p14="http://schemas.microsoft.com/office/powerpoint/2010/main" val="31256454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purpose of Stage 3 is to find cases that meet the survivability constraint when the search limited to straight-line internal links in Stage 2 has found no feasible solution, or to improve on feasible solutions found in Stage 2.</a:t>
            </a:r>
            <a:endParaRPr lang="zh-CN" altLang="en-US" dirty="0"/>
          </a:p>
        </p:txBody>
      </p:sp>
      <p:sp>
        <p:nvSpPr>
          <p:cNvPr id="4" name="灯片编号占位符 3"/>
          <p:cNvSpPr>
            <a:spLocks noGrp="1"/>
          </p:cNvSpPr>
          <p:nvPr>
            <p:ph type="sldNum" sz="quarter" idx="10"/>
          </p:nvPr>
        </p:nvSpPr>
        <p:spPr/>
        <p:txBody>
          <a:bodyPr/>
          <a:lstStyle/>
          <a:p>
            <a:fld id="{0F72F411-8EC0-42FD-890B-665AA8C50AEC}" type="slidenum">
              <a:rPr lang="en-US" smtClean="0"/>
              <a:t>28</a:t>
            </a:fld>
            <a:endParaRPr lang="en-US"/>
          </a:p>
        </p:txBody>
      </p:sp>
    </p:spTree>
    <p:extLst>
      <p:ext uri="{BB962C8B-B14F-4D97-AF65-F5344CB8AC3E}">
        <p14:creationId xmlns:p14="http://schemas.microsoft.com/office/powerpoint/2010/main" val="3125645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We also observe that the cost of this case is lower than the costs of the remaining</a:t>
            </a:r>
          </a:p>
          <a:p>
            <a:r>
              <a:rPr lang="en-US" sz="1200" b="0" i="0" u="none" strike="noStrike" kern="1200" baseline="0" dirty="0" smtClean="0">
                <a:solidFill>
                  <a:schemeClr val="tx1"/>
                </a:solidFill>
                <a:latin typeface="+mn-lt"/>
                <a:ea typeface="+mn-ea"/>
                <a:cs typeface="+mn-cs"/>
              </a:rPr>
              <a:t>five cases considered in Stage 2. Hence, we do not need to consider</a:t>
            </a:r>
          </a:p>
          <a:p>
            <a:r>
              <a:rPr lang="en-US" sz="1200" b="0" i="0" u="none" strike="noStrike" kern="1200" baseline="0" dirty="0" smtClean="0">
                <a:solidFill>
                  <a:schemeClr val="tx1"/>
                </a:solidFill>
                <a:latin typeface="+mn-lt"/>
                <a:ea typeface="+mn-ea"/>
                <a:cs typeface="+mn-cs"/>
              </a:rPr>
              <a:t>these five cases in Stage 3 as they will only incur higher costs if the parameters </a:t>
            </a:r>
            <a:r>
              <a:rPr lang="en-US" sz="1200" b="0" i="0" u="none" strike="noStrike" kern="1200" baseline="0" dirty="0" err="1" smtClean="0">
                <a:solidFill>
                  <a:schemeClr val="tx1"/>
                </a:solidFill>
                <a:latin typeface="+mn-lt"/>
                <a:ea typeface="+mn-ea"/>
                <a:cs typeface="+mn-cs"/>
              </a:rPr>
              <a:t>a_in</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and </a:t>
            </a:r>
            <a:r>
              <a:rPr lang="en-US" sz="1200" b="0" i="0" u="none" strike="noStrike" kern="1200" baseline="0" dirty="0" err="1" smtClean="0">
                <a:solidFill>
                  <a:schemeClr val="tx1"/>
                </a:solidFill>
                <a:latin typeface="+mn-lt"/>
                <a:ea typeface="+mn-ea"/>
                <a:cs typeface="+mn-cs"/>
              </a:rPr>
              <a:t>a_out</a:t>
            </a:r>
            <a:r>
              <a:rPr lang="en-US" sz="1200" b="0" i="0" u="none" strike="noStrike" kern="1200" baseline="0" dirty="0" smtClean="0">
                <a:solidFill>
                  <a:schemeClr val="tx1"/>
                </a:solidFill>
                <a:latin typeface="+mn-lt"/>
                <a:ea typeface="+mn-ea"/>
                <a:cs typeface="+mn-cs"/>
              </a:rPr>
              <a:t> increase to meet the network survival probability constraint.</a:t>
            </a:r>
            <a:endParaRPr lang="en-US" dirty="0"/>
          </a:p>
        </p:txBody>
      </p:sp>
      <p:sp>
        <p:nvSpPr>
          <p:cNvPr id="4" name="Slide Number Placeholder 3"/>
          <p:cNvSpPr>
            <a:spLocks noGrp="1"/>
          </p:cNvSpPr>
          <p:nvPr>
            <p:ph type="sldNum" sz="quarter" idx="10"/>
          </p:nvPr>
        </p:nvSpPr>
        <p:spPr/>
        <p:txBody>
          <a:bodyPr/>
          <a:lstStyle/>
          <a:p>
            <a:fld id="{0F72F411-8EC0-42FD-890B-665AA8C50AEC}" type="slidenum">
              <a:rPr lang="en-US" smtClean="0"/>
              <a:t>30</a:t>
            </a:fld>
            <a:endParaRPr lang="en-US"/>
          </a:p>
        </p:txBody>
      </p:sp>
    </p:spTree>
    <p:extLst>
      <p:ext uri="{BB962C8B-B14F-4D97-AF65-F5344CB8AC3E}">
        <p14:creationId xmlns:p14="http://schemas.microsoft.com/office/powerpoint/2010/main" val="1585487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Nowadays, the Internet plays an important role in modern society.</a:t>
            </a:r>
          </a:p>
          <a:p>
            <a:r>
              <a:rPr lang="en-US" dirty="0"/>
              <a:t>Today’s Submarine fiber-optic cables handle almost 99% of the international voice and data traffic, because they are provide high capacities and they are quite cheap.</a:t>
            </a:r>
          </a:p>
          <a:p>
            <a:r>
              <a:rPr lang="en-US" dirty="0"/>
              <a:t>To the best of my knowledge, by the year 2014, there are total 285 submarine cable systems around the world, of which 263 are currently in service and 22 will be in used by the end of this year.</a:t>
            </a:r>
            <a:br>
              <a:rPr lang="en-US" dirty="0"/>
            </a:br>
            <a:r>
              <a:rPr lang="en-US" dirty="0"/>
              <a:t>The total length of the cables is over half million miles, which is enough to circle the Earth 22 times.</a:t>
            </a:r>
          </a:p>
          <a:p>
            <a:r>
              <a:rPr lang="en-US" dirty="0" smtClean="0"/>
              <a:t>These</a:t>
            </a:r>
            <a:r>
              <a:rPr lang="en-US" baseline="0" dirty="0" smtClean="0"/>
              <a:t> numbers are still increasing.</a:t>
            </a:r>
            <a:r>
              <a:rPr lang="en-US" dirty="0" smtClean="0"/>
              <a:t/>
            </a:r>
            <a:br>
              <a:rPr lang="en-US" dirty="0" smtClean="0"/>
            </a:br>
            <a:r>
              <a:rPr lang="en-US" dirty="0" smtClean="0"/>
              <a:t>According to statistics, every year,</a:t>
            </a:r>
            <a:r>
              <a:rPr lang="en-US" baseline="0" dirty="0" smtClean="0"/>
              <a:t> there are 2.2 billion dollars are spent on fiber-optic fibers, and the total cable </a:t>
            </a:r>
            <a:r>
              <a:rPr lang="en-US" dirty="0" smtClean="0"/>
              <a:t>length is</a:t>
            </a:r>
            <a:r>
              <a:rPr lang="en-US" baseline="0" dirty="0" smtClean="0"/>
              <a:t> increasing with the speed of 50 thousands kilometers every year. </a:t>
            </a:r>
          </a:p>
        </p:txBody>
      </p:sp>
      <p:sp>
        <p:nvSpPr>
          <p:cNvPr id="4" name="Slide Number Placeholder 3"/>
          <p:cNvSpPr>
            <a:spLocks noGrp="1"/>
          </p:cNvSpPr>
          <p:nvPr>
            <p:ph type="sldNum" sz="quarter" idx="10"/>
          </p:nvPr>
        </p:nvSpPr>
        <p:spPr/>
        <p:txBody>
          <a:bodyPr/>
          <a:lstStyle/>
          <a:p>
            <a:fld id="{0F72F411-8EC0-42FD-890B-665AA8C50AEC}" type="slidenum">
              <a:rPr lang="en-US" smtClean="0"/>
              <a:t>3</a:t>
            </a:fld>
            <a:endParaRPr lang="en-US"/>
          </a:p>
        </p:txBody>
      </p:sp>
    </p:spTree>
    <p:extLst>
      <p:ext uri="{BB962C8B-B14F-4D97-AF65-F5344CB8AC3E}">
        <p14:creationId xmlns:p14="http://schemas.microsoft.com/office/powerpoint/2010/main" val="4189179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Submarine </a:t>
            </a:r>
            <a:r>
              <a:rPr lang="en-US" baseline="0" dirty="0" err="1" smtClean="0"/>
              <a:t>fibre</a:t>
            </a:r>
            <a:r>
              <a:rPr lang="en-US" baseline="0" dirty="0" smtClean="0"/>
              <a:t>-optic cables can provide more capacity, better reliability and </a:t>
            </a:r>
            <a:r>
              <a:rPr lang="en-US" baseline="0" dirty="0" err="1" smtClean="0"/>
              <a:t>sceurity</a:t>
            </a:r>
            <a:r>
              <a:rPr lang="en-US" baseline="0" dirty="0" smtClean="0"/>
              <a:t>, at lower cost of communication than satellites.</a:t>
            </a:r>
          </a:p>
          <a:p>
            <a:r>
              <a:rPr lang="en-US" baseline="0" dirty="0" smtClean="0"/>
              <a:t>Nowadays more than 95 percent of international and intercontinental telecommunications rely on submarine cables.</a:t>
            </a:r>
          </a:p>
          <a:p>
            <a:r>
              <a:rPr lang="en-US" baseline="0" dirty="0" smtClean="0"/>
              <a:t>This world map shows all of the main submarine cables laid or to be laid by year 2014.</a:t>
            </a:r>
          </a:p>
          <a:p>
            <a:endParaRPr lang="en-US" baseline="0" dirty="0" smtClean="0"/>
          </a:p>
          <a:p>
            <a:r>
              <a:rPr lang="en-US" baseline="0" dirty="0" smtClean="0"/>
              <a:t>However, most submarine cables are laid unprotected on ocean floor. They are easy to be damage by fishing nets or ship anchors or even shark bites.</a:t>
            </a:r>
          </a:p>
          <a:p>
            <a:r>
              <a:rPr lang="en-US" baseline="0" dirty="0" smtClean="0"/>
              <a:t>Another main cause is unpredictable disasters, such as earthquakes, tsunamis or even nuclear explosions, which pose significant large-scale threats to submarine cables.</a:t>
            </a:r>
            <a:endParaRPr lang="en-US" dirty="0"/>
          </a:p>
        </p:txBody>
      </p:sp>
      <p:sp>
        <p:nvSpPr>
          <p:cNvPr id="4" name="Slide Number Placeholder 3"/>
          <p:cNvSpPr>
            <a:spLocks noGrp="1"/>
          </p:cNvSpPr>
          <p:nvPr>
            <p:ph type="sldNum" sz="quarter" idx="10"/>
          </p:nvPr>
        </p:nvSpPr>
        <p:spPr/>
        <p:txBody>
          <a:bodyPr/>
          <a:lstStyle/>
          <a:p>
            <a:fld id="{0F72F411-8EC0-42FD-890B-665AA8C50AEC}" type="slidenum">
              <a:rPr lang="en-US" smtClean="0"/>
              <a:t>4</a:t>
            </a:fld>
            <a:endParaRPr lang="en-US"/>
          </a:p>
        </p:txBody>
      </p:sp>
    </p:spTree>
    <p:extLst>
      <p:ext uri="{BB962C8B-B14F-4D97-AF65-F5344CB8AC3E}">
        <p14:creationId xmlns:p14="http://schemas.microsoft.com/office/powerpoint/2010/main" val="403928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series of</a:t>
            </a:r>
            <a:r>
              <a:rPr lang="en-US" baseline="0" dirty="0" smtClean="0"/>
              <a:t> earthquakes over the last few years has adversely affected the ability of millions of people to use the Internet.</a:t>
            </a:r>
          </a:p>
          <a:p>
            <a:r>
              <a:rPr lang="en-US" baseline="0" dirty="0" smtClean="0"/>
              <a:t>For instance, an earthquake of 7.1-magnitude on 26</a:t>
            </a:r>
            <a:r>
              <a:rPr lang="en-US" baseline="30000" dirty="0" smtClean="0"/>
              <a:t>th</a:t>
            </a:r>
            <a:r>
              <a:rPr lang="en-US" baseline="0" dirty="0" smtClean="0"/>
              <a:t> December 2006  just south of Taiwan caused huge damage to submarine network systems.</a:t>
            </a:r>
          </a:p>
          <a:p>
            <a:r>
              <a:rPr lang="en-US" baseline="0" dirty="0" smtClean="0"/>
              <a:t>This incident disrupted international communication services to Taiwan, China, Japan, Hong Kong, Korea and other southeast Asia countries for several weeks, which cost billions of dollars lost.</a:t>
            </a:r>
          </a:p>
          <a:p>
            <a:endParaRPr lang="en-US" baseline="0" dirty="0" smtClean="0"/>
          </a:p>
          <a:p>
            <a:r>
              <a:rPr lang="en-US" sz="1200" b="0" i="0" u="none" strike="noStrike" kern="1200" baseline="0" dirty="0" smtClean="0">
                <a:solidFill>
                  <a:schemeClr val="tx1"/>
                </a:solidFill>
                <a:latin typeface="+mn-lt"/>
                <a:ea typeface="+mn-ea"/>
                <a:cs typeface="+mn-cs"/>
              </a:rPr>
              <a:t>cables are situated in close proximity of each other and are laid in earthquake-prone zones.</a:t>
            </a:r>
            <a:endParaRPr lang="en-US" baseline="0" dirty="0" smtClean="0"/>
          </a:p>
          <a:p>
            <a:endParaRPr lang="en-US" baseline="0" dirty="0" smtClean="0"/>
          </a:p>
          <a:p>
            <a:r>
              <a:rPr lang="en-US" baseline="0" dirty="0" smtClean="0"/>
              <a:t>In the right figure shows the epicenter of this earthquake. All the red lines are the affected submarine cables. </a:t>
            </a:r>
          </a:p>
          <a:p>
            <a:endParaRPr lang="en-US" baseline="0" dirty="0" smtClean="0"/>
          </a:p>
          <a:p>
            <a:r>
              <a:rPr lang="en-US" dirty="0"/>
              <a:t>Taiwan is located on an area where many earthquakes and volcanoes occurred in the last 100 years.  </a:t>
            </a:r>
          </a:p>
          <a:p>
            <a:r>
              <a:rPr lang="en-US" dirty="0"/>
              <a:t>Here, the yellow line is an earthquake fault, the red disks show the locations of the Earthquakes and the triangles are volcanoes. </a:t>
            </a:r>
          </a:p>
          <a:p>
            <a:endParaRPr lang="en-US" dirty="0"/>
          </a:p>
        </p:txBody>
      </p:sp>
      <p:sp>
        <p:nvSpPr>
          <p:cNvPr id="4" name="Slide Number Placeholder 3"/>
          <p:cNvSpPr>
            <a:spLocks noGrp="1"/>
          </p:cNvSpPr>
          <p:nvPr>
            <p:ph type="sldNum" sz="quarter" idx="10"/>
          </p:nvPr>
        </p:nvSpPr>
        <p:spPr/>
        <p:txBody>
          <a:bodyPr/>
          <a:lstStyle/>
          <a:p>
            <a:fld id="{0F72F411-8EC0-42FD-890B-665AA8C50AEC}" type="slidenum">
              <a:rPr lang="en-US" smtClean="0"/>
              <a:t>5</a:t>
            </a:fld>
            <a:endParaRPr lang="en-US"/>
          </a:p>
        </p:txBody>
      </p:sp>
    </p:spTree>
    <p:extLst>
      <p:ext uri="{BB962C8B-B14F-4D97-AF65-F5344CB8AC3E}">
        <p14:creationId xmlns:p14="http://schemas.microsoft.com/office/powerpoint/2010/main" val="2692954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Another</a:t>
            </a:r>
            <a:r>
              <a:rPr lang="en-US" altLang="zh-CN" baseline="0" dirty="0" smtClean="0"/>
              <a:t> similar example is in the Mediterranean Area, </a:t>
            </a:r>
          </a:p>
          <a:p>
            <a:r>
              <a:rPr lang="en-US" altLang="zh-CN" baseline="0" dirty="0" smtClean="0"/>
              <a:t>Where the submarine cables are connected between Europe, Africa and Asia in a small area.</a:t>
            </a:r>
          </a:p>
          <a:p>
            <a:r>
              <a:rPr lang="en-US" altLang="zh-CN" baseline="0" dirty="0" smtClean="0"/>
              <a:t>In 2008, multiple-cable breaks happened twice here because of earthquakes.</a:t>
            </a:r>
          </a:p>
          <a:p>
            <a:endParaRPr lang="en-US" altLang="zh-CN" dirty="0" smtClean="0"/>
          </a:p>
          <a:p>
            <a:r>
              <a:rPr lang="en-US" altLang="zh-CN" dirty="0" smtClean="0"/>
              <a:t>Therefore,</a:t>
            </a:r>
            <a:r>
              <a:rPr lang="en-US" altLang="zh-CN" baseline="0" dirty="0" smtClean="0"/>
              <a:t> it very important to design a good topology to lay submarine cables in order to improve the reliability of the networks.</a:t>
            </a:r>
          </a:p>
          <a:p>
            <a:endParaRPr lang="en-US" altLang="zh-CN" baseline="0" dirty="0" smtClean="0"/>
          </a:p>
          <a:p>
            <a:r>
              <a:rPr lang="en-US" sz="1200" b="0" i="0" u="none" strike="noStrike" kern="1200" baseline="0" dirty="0" smtClean="0">
                <a:solidFill>
                  <a:schemeClr val="tx1"/>
                </a:solidFill>
                <a:latin typeface="+mn-lt"/>
                <a:ea typeface="+mn-ea"/>
                <a:cs typeface="+mn-cs"/>
              </a:rPr>
              <a:t>It is therefore </a:t>
            </a:r>
            <a:r>
              <a:rPr lang="en-US" altLang="zh-CN" baseline="0" dirty="0" smtClean="0"/>
              <a:t>important </a:t>
            </a:r>
            <a:r>
              <a:rPr lang="en-US" sz="1200" b="0" i="0" u="none" strike="noStrike" kern="1200" baseline="0" dirty="0" smtClean="0">
                <a:solidFill>
                  <a:schemeClr val="tx1"/>
                </a:solidFill>
                <a:latin typeface="+mn-lt"/>
                <a:ea typeface="+mn-ea"/>
                <a:cs typeface="+mn-cs"/>
              </a:rPr>
              <a:t>to develop good cabling design methodologies that guarantee cable survivability with high probabilities.</a:t>
            </a:r>
            <a:endParaRPr lang="zh-CN" altLang="en-US" dirty="0"/>
          </a:p>
        </p:txBody>
      </p:sp>
      <p:sp>
        <p:nvSpPr>
          <p:cNvPr id="4" name="灯片编号占位符 3"/>
          <p:cNvSpPr>
            <a:spLocks noGrp="1"/>
          </p:cNvSpPr>
          <p:nvPr>
            <p:ph type="sldNum" sz="quarter" idx="10"/>
          </p:nvPr>
        </p:nvSpPr>
        <p:spPr/>
        <p:txBody>
          <a:bodyPr/>
          <a:lstStyle/>
          <a:p>
            <a:fld id="{0F72F411-8EC0-42FD-890B-665AA8C50AEC}" type="slidenum">
              <a:rPr lang="en-US" smtClean="0"/>
              <a:t>6</a:t>
            </a:fld>
            <a:endParaRPr lang="en-US"/>
          </a:p>
        </p:txBody>
      </p:sp>
    </p:spTree>
    <p:extLst>
      <p:ext uri="{BB962C8B-B14F-4D97-AF65-F5344CB8AC3E}">
        <p14:creationId xmlns:p14="http://schemas.microsoft.com/office/powerpoint/2010/main" val="244867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work  addresses the important problem of how to optimize cabling between</a:t>
            </a:r>
          </a:p>
          <a:p>
            <a:r>
              <a:rPr lang="en-US" dirty="0"/>
              <a:t>a given set of nodes positioned in a 2-dimensional plane under geographically correlated</a:t>
            </a:r>
          </a:p>
          <a:p>
            <a:r>
              <a:rPr lang="en-US" dirty="0"/>
              <a:t>failures. </a:t>
            </a:r>
          </a:p>
          <a:p>
            <a:endParaRPr lang="en-US" dirty="0"/>
          </a:p>
          <a:p>
            <a:r>
              <a:rPr lang="en-US" dirty="0"/>
              <a:t>Although the work is presented in the context of cabling, it has many other applications, such as designing fuel or gas</a:t>
            </a:r>
          </a:p>
          <a:p>
            <a:r>
              <a:rPr lang="en-US" dirty="0"/>
              <a:t>pipelines, roads, railway tracks and power lines. The organization of this thesis is presented next.</a:t>
            </a:r>
          </a:p>
          <a:p>
            <a:r>
              <a:rPr lang="en-US" dirty="0"/>
              <a:t>We consider two objectives: cable cost and network survival probability in the case of a disaster.</a:t>
            </a:r>
          </a:p>
          <a:p>
            <a:r>
              <a:rPr lang="en-US" dirty="0"/>
              <a:t>We aim to either minimize cost subject to maintaining a required</a:t>
            </a:r>
          </a:p>
          <a:p>
            <a:r>
              <a:rPr lang="en-US" dirty="0"/>
              <a:t>network survival probability, or alternatively, maximize the network survival probability</a:t>
            </a:r>
          </a:p>
          <a:p>
            <a:r>
              <a:rPr lang="en-US" dirty="0"/>
              <a:t>subject to a given cost budget, in an event of a disaster.</a:t>
            </a:r>
          </a:p>
        </p:txBody>
      </p:sp>
      <p:sp>
        <p:nvSpPr>
          <p:cNvPr id="4" name="Slide Number Placeholder 3"/>
          <p:cNvSpPr>
            <a:spLocks noGrp="1"/>
          </p:cNvSpPr>
          <p:nvPr>
            <p:ph type="sldNum" sz="quarter" idx="10"/>
          </p:nvPr>
        </p:nvSpPr>
        <p:spPr/>
        <p:txBody>
          <a:bodyPr/>
          <a:lstStyle/>
          <a:p>
            <a:fld id="{0F72F411-8EC0-42FD-890B-665AA8C50AEC}" type="slidenum">
              <a:rPr lang="en-US" smtClean="0"/>
              <a:t>7</a:t>
            </a:fld>
            <a:endParaRPr lang="en-US"/>
          </a:p>
        </p:txBody>
      </p:sp>
    </p:spTree>
    <p:extLst>
      <p:ext uri="{BB962C8B-B14F-4D97-AF65-F5344CB8AC3E}">
        <p14:creationId xmlns:p14="http://schemas.microsoft.com/office/powerpoint/2010/main" val="3641271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approach is to develop tractable disaster models based on the probability distributions of the</a:t>
            </a:r>
          </a:p>
          <a:p>
            <a:r>
              <a:rPr lang="en-US" dirty="0"/>
              <a:t>disaster location and the disaster effects on the cables. Then, we consider various sets</a:t>
            </a:r>
          </a:p>
          <a:p>
            <a:r>
              <a:rPr lang="en-US" dirty="0"/>
              <a:t>of network topology (or single cable shape) alternatives. For each set of alternatives,</a:t>
            </a:r>
          </a:p>
          <a:p>
            <a:r>
              <a:rPr lang="en-US" dirty="0"/>
              <a:t>we either derive explicit expressions for the network survival probability and the cost</a:t>
            </a:r>
          </a:p>
          <a:p>
            <a:r>
              <a:rPr lang="en-US" dirty="0"/>
              <a:t>based on the disaster models, or rely on simulations to evaluate them. For a given set</a:t>
            </a:r>
          </a:p>
          <a:p>
            <a:r>
              <a:rPr lang="en-US" dirty="0"/>
              <a:t>of nodes, we aim to provide a cost effective and survivable cabling design solution.</a:t>
            </a:r>
          </a:p>
        </p:txBody>
      </p:sp>
      <p:sp>
        <p:nvSpPr>
          <p:cNvPr id="4" name="Slide Number Placeholder 3"/>
          <p:cNvSpPr>
            <a:spLocks noGrp="1"/>
          </p:cNvSpPr>
          <p:nvPr>
            <p:ph type="sldNum" sz="quarter" idx="10"/>
          </p:nvPr>
        </p:nvSpPr>
        <p:spPr/>
        <p:txBody>
          <a:bodyPr/>
          <a:lstStyle/>
          <a:p>
            <a:fld id="{0F72F411-8EC0-42FD-890B-665AA8C50AEC}" type="slidenum">
              <a:rPr lang="en-US" smtClean="0"/>
              <a:t>8</a:t>
            </a:fld>
            <a:endParaRPr lang="en-US"/>
          </a:p>
        </p:txBody>
      </p:sp>
    </p:spTree>
    <p:extLst>
      <p:ext uri="{BB962C8B-B14F-4D97-AF65-F5344CB8AC3E}">
        <p14:creationId xmlns:p14="http://schemas.microsoft.com/office/powerpoint/2010/main" val="3324260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energy</a:t>
            </a:r>
            <a:r>
              <a:rPr lang="en-US" altLang="zh-CN" baseline="0" dirty="0" smtClean="0"/>
              <a:t> spreads along the earthquake fault line fast than other directions.</a:t>
            </a:r>
            <a:endParaRPr lang="zh-CN" altLang="en-US" dirty="0"/>
          </a:p>
        </p:txBody>
      </p:sp>
      <p:sp>
        <p:nvSpPr>
          <p:cNvPr id="4" name="灯片编号占位符 3"/>
          <p:cNvSpPr>
            <a:spLocks noGrp="1"/>
          </p:cNvSpPr>
          <p:nvPr>
            <p:ph type="sldNum" sz="quarter" idx="10"/>
          </p:nvPr>
        </p:nvSpPr>
        <p:spPr/>
        <p:txBody>
          <a:bodyPr/>
          <a:lstStyle/>
          <a:p>
            <a:fld id="{0F72F411-8EC0-42FD-890B-665AA8C50AEC}" type="slidenum">
              <a:rPr lang="en-US" smtClean="0"/>
              <a:t>11</a:t>
            </a:fld>
            <a:endParaRPr lang="en-US"/>
          </a:p>
        </p:txBody>
      </p:sp>
    </p:spTree>
    <p:extLst>
      <p:ext uri="{BB962C8B-B14F-4D97-AF65-F5344CB8AC3E}">
        <p14:creationId xmlns:p14="http://schemas.microsoft.com/office/powerpoint/2010/main" val="462519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46292781-35A1-446E-A63B-1EEAC457D822}" type="datetime1">
              <a:rPr lang="en-US" smtClean="0"/>
              <a:t>11/16/2015</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1662A68-660B-49D0-A948-F29D6395BB7B}" type="datetime1">
              <a:rPr lang="en-US" smtClean="0"/>
              <a:t>11/16/2015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4EA0D6-C6DB-467B-9A3B-4CB80DE6B550}" type="datetime1">
              <a:rPr lang="en-US" smtClean="0"/>
              <a:t>11/16/2015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9F18395-2F1F-4652-97DD-ED977BE50C19}" type="datetime1">
              <a:rPr lang="en-US" smtClean="0"/>
              <a:t>11/16/2015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9FB3C02-FD2D-460F-ADCD-DD74E86621CE}" type="datetime1">
              <a:rPr lang="en-US" smtClean="0"/>
              <a:t>11/16/2015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69130B8-1B5F-4256-88E9-9AA56461D768}" type="datetime1">
              <a:rPr lang="en-US" smtClean="0"/>
              <a:t>11/16/2015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C036BEF-EF09-4B69-8299-D3803794374D}" type="datetime1">
              <a:rPr lang="en-US" smtClean="0"/>
              <a:t>11/16/2015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5C323CC-8F29-4D39-BBC6-82FCCC6A0F61}" type="datetime1">
              <a:rPr lang="en-US" smtClean="0"/>
              <a:t>11/16/2015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8EFD232C-ADBE-4FA7-8435-AC628008A7EF}" type="datetime1">
              <a:rPr lang="en-US" smtClean="0"/>
              <a:t>11/16/2015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8CECB9E-AA21-4CD8-B2D2-C54CA836356D}" type="datetime1">
              <a:rPr lang="en-US" smtClean="0"/>
              <a:t>11/16/2015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1D531EE-4352-4F41-88C1-E7FDB1BABB12}" type="datetime1">
              <a:rPr lang="en-US" smtClean="0"/>
              <a:t>11/16/2015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0339A88-EF31-4AEA-B85B-AB08157FF135}" type="datetime1">
              <a:rPr lang="en-US" smtClean="0"/>
              <a:t>11/16/2015</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notesSlide" Target="../notesSlides/notesSlide11.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8.emf"/><Relationship Id="rId5" Type="http://schemas.openxmlformats.org/officeDocument/2006/relationships/oleObject" Target="../embeddings/oleObject3.bin"/><Relationship Id="rId10" Type="http://schemas.openxmlformats.org/officeDocument/2006/relationships/image" Target="../media/image10.emf"/><Relationship Id="rId4" Type="http://schemas.openxmlformats.org/officeDocument/2006/relationships/image" Target="../media/image13.png"/><Relationship Id="rId9"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notesSlide" Target="../notesSlides/notesSlide12.xml"/><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1.emf"/><Relationship Id="rId5" Type="http://schemas.openxmlformats.org/officeDocument/2006/relationships/oleObject" Target="../embeddings/oleObject6.bin"/><Relationship Id="rId10" Type="http://schemas.openxmlformats.org/officeDocument/2006/relationships/image" Target="../media/image13.emf"/><Relationship Id="rId4" Type="http://schemas.openxmlformats.org/officeDocument/2006/relationships/image" Target="../media/image15.png"/><Relationship Id="rId9"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4.JPG"/></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066800"/>
            <a:ext cx="7848600" cy="1981200"/>
          </a:xfrm>
        </p:spPr>
        <p:txBody>
          <a:bodyPr>
            <a:normAutofit fontScale="90000"/>
          </a:bodyPr>
          <a:lstStyle/>
          <a:p>
            <a:pPr algn="ctr"/>
            <a:r>
              <a:rPr lang="en-US" sz="4000" b="0" dirty="0" smtClean="0"/>
              <a:t>Cost Effective and Survivable Cabling Design under Major Disasters</a:t>
            </a:r>
            <a:r>
              <a:rPr lang="en-US" sz="3600" b="0" dirty="0" smtClean="0"/>
              <a:t/>
            </a:r>
            <a:br>
              <a:rPr lang="en-US" sz="3600" b="0" dirty="0" smtClean="0"/>
            </a:br>
            <a:r>
              <a:rPr lang="zh-CN" altLang="en-US" sz="3600" dirty="0"/>
              <a:t>大災難</a:t>
            </a:r>
            <a:r>
              <a:rPr lang="zh-CN" altLang="en-US" sz="3600" dirty="0" smtClean="0"/>
              <a:t>下具有成本效益和生存能力的佈線設計</a:t>
            </a:r>
            <a:endParaRPr lang="en-US" sz="3600" dirty="0"/>
          </a:p>
        </p:txBody>
      </p:sp>
      <p:sp>
        <p:nvSpPr>
          <p:cNvPr id="3" name="Subtitle 2"/>
          <p:cNvSpPr>
            <a:spLocks noGrp="1"/>
          </p:cNvSpPr>
          <p:nvPr>
            <p:ph type="subTitle" idx="1"/>
          </p:nvPr>
        </p:nvSpPr>
        <p:spPr>
          <a:xfrm>
            <a:off x="990600" y="4876800"/>
            <a:ext cx="8153400" cy="1600200"/>
          </a:xfrm>
        </p:spPr>
        <p:txBody>
          <a:bodyPr>
            <a:normAutofit/>
          </a:bodyPr>
          <a:lstStyle/>
          <a:p>
            <a:r>
              <a:rPr lang="en-US" dirty="0" smtClean="0">
                <a:latin typeface="Arial" panose="020B0604020202020204" pitchFamily="34" charset="0"/>
                <a:cs typeface="Arial" panose="020B0604020202020204" pitchFamily="34" charset="0"/>
              </a:rPr>
              <a:t>Name:		Cong CAO	</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Supervisor: 		</a:t>
            </a:r>
            <a:r>
              <a:rPr lang="en-US" smtClean="0">
                <a:latin typeface="Arial" panose="020B0604020202020204" pitchFamily="34" charset="0"/>
                <a:cs typeface="Arial" panose="020B0604020202020204" pitchFamily="34" charset="0"/>
              </a:rPr>
              <a:t>Prof. Moshe </a:t>
            </a:r>
            <a:r>
              <a:rPr lang="en-US" dirty="0" smtClean="0">
                <a:latin typeface="Arial" panose="020B0604020202020204" pitchFamily="34" charset="0"/>
                <a:cs typeface="Arial" panose="020B0604020202020204" pitchFamily="34" charset="0"/>
              </a:rPr>
              <a:t>ZUKERMAN</a:t>
            </a:r>
          </a:p>
          <a:p>
            <a:r>
              <a:rPr lang="en-US" dirty="0" smtClean="0">
                <a:latin typeface="Arial" panose="020B0604020202020204" pitchFamily="34" charset="0"/>
                <a:cs typeface="Arial" panose="020B0604020202020204" pitchFamily="34" charset="0"/>
              </a:rPr>
              <a:t>Date:			November 2015</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7750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Optimal Laying of a Single Cable Across an Earthquake Fault Line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66800" y="4114800"/>
                <a:ext cx="8001000" cy="2514600"/>
              </a:xfrm>
            </p:spPr>
            <p:txBody>
              <a:bodyPr>
                <a:normAutofit lnSpcReduction="10000"/>
              </a:bodyPr>
              <a:lstStyle/>
              <a:p>
                <a:r>
                  <a:rPr lang="en-US" sz="2000" dirty="0" smtClean="0">
                    <a:latin typeface="Arial" panose="020B0604020202020204" pitchFamily="34" charset="0"/>
                    <a:cs typeface="Arial" panose="020B0604020202020204" pitchFamily="34" charset="0"/>
                  </a:rPr>
                  <a:t>Earthquake Fault Line (denoted by </a:t>
                </a:r>
                <a14:m>
                  <m:oMath xmlns:m="http://schemas.openxmlformats.org/officeDocument/2006/math">
                    <m:r>
                      <a:rPr lang="en-US" sz="2000" i="1">
                        <a:latin typeface="Cambria Math"/>
                        <a:cs typeface="Arial" panose="020B0604020202020204" pitchFamily="34" charset="0"/>
                      </a:rPr>
                      <m:t>𝐷</m:t>
                    </m:r>
                  </m:oMath>
                </a14:m>
                <a:r>
                  <a:rPr lang="en-US" sz="2000" dirty="0" smtClean="0">
                    <a:latin typeface="Arial" panose="020B0604020202020204" pitchFamily="34" charset="0"/>
                    <a:cs typeface="Arial" panose="020B0604020202020204" pitchFamily="34" charset="0"/>
                  </a:rPr>
                  <a:t>)</a:t>
                </a:r>
              </a:p>
              <a:p>
                <a:pPr lvl="1"/>
                <a14:m>
                  <m:oMath xmlns:m="http://schemas.openxmlformats.org/officeDocument/2006/math">
                    <m:r>
                      <a:rPr lang="en-US" sz="1800" i="1">
                        <a:latin typeface="Cambria Math"/>
                        <a:cs typeface="Arial" panose="020B0604020202020204" pitchFamily="34" charset="0"/>
                      </a:rPr>
                      <m:t>𝐷</m:t>
                    </m:r>
                    <m:r>
                      <a:rPr lang="en-US" sz="1800" i="1">
                        <a:latin typeface="Cambria Math"/>
                        <a:cs typeface="Arial" panose="020B0604020202020204" pitchFamily="34" charset="0"/>
                      </a:rPr>
                      <m:t> </m:t>
                    </m:r>
                  </m:oMath>
                </a14:m>
                <a:r>
                  <a:rPr lang="en-US" sz="1800" dirty="0" smtClean="0">
                    <a:latin typeface="Arial" panose="020B0604020202020204" pitchFamily="34" charset="0"/>
                    <a:cs typeface="Arial" panose="020B0604020202020204" pitchFamily="34" charset="0"/>
                  </a:rPr>
                  <a:t>is sufficient long (let the length be </a:t>
                </a:r>
                <a14:m>
                  <m:oMath xmlns:m="http://schemas.openxmlformats.org/officeDocument/2006/math">
                    <m:acc>
                      <m:accPr>
                        <m:chr m:val="̂"/>
                        <m:ctrlPr>
                          <a:rPr lang="en-US" sz="1800" b="0" i="1" smtClean="0">
                            <a:latin typeface="Cambria Math"/>
                            <a:cs typeface="Arial" panose="020B0604020202020204" pitchFamily="34" charset="0"/>
                          </a:rPr>
                        </m:ctrlPr>
                      </m:accPr>
                      <m:e>
                        <m:r>
                          <a:rPr lang="en-US" sz="1800" b="0" i="1" smtClean="0">
                            <a:latin typeface="Cambria Math"/>
                            <a:cs typeface="Arial" panose="020B0604020202020204" pitchFamily="34" charset="0"/>
                          </a:rPr>
                          <m:t>𝐷</m:t>
                        </m:r>
                      </m:e>
                    </m:acc>
                  </m:oMath>
                </a14:m>
                <a:r>
                  <a:rPr lang="en-US" sz="1800" dirty="0" smtClean="0">
                    <a:latin typeface="Arial" panose="020B0604020202020204" pitchFamily="34" charset="0"/>
                    <a:cs typeface="Arial" panose="020B0604020202020204" pitchFamily="34" charset="0"/>
                  </a:rPr>
                  <a:t>).</a:t>
                </a:r>
                <a:endParaRPr lang="en-US" altLang="zh-CN" sz="1800" dirty="0" smtClean="0">
                  <a:latin typeface="Arial" panose="020B0604020202020204" pitchFamily="34" charset="0"/>
                  <a:cs typeface="Arial" panose="020B0604020202020204" pitchFamily="34" charset="0"/>
                </a:endParaRPr>
              </a:p>
              <a:p>
                <a:pPr lvl="1"/>
                <a:r>
                  <a:rPr lang="en-US" altLang="zh-CN" sz="1800" dirty="0" smtClean="0">
                    <a:latin typeface="Arial" panose="020B0604020202020204" pitchFamily="34" charset="0"/>
                    <a:cs typeface="Arial" panose="020B0604020202020204" pitchFamily="34" charset="0"/>
                  </a:rPr>
                  <a:t>One </a:t>
                </a:r>
                <a:r>
                  <a:rPr lang="en-US" altLang="zh-CN" sz="1800" dirty="0">
                    <a:latin typeface="Arial" panose="020B0604020202020204" pitchFamily="34" charset="0"/>
                    <a:cs typeface="Arial" panose="020B0604020202020204" pitchFamily="34" charset="0"/>
                  </a:rPr>
                  <a:t>destructive earthquake </a:t>
                </a:r>
                <a:r>
                  <a:rPr lang="en-US" altLang="zh-CN" sz="1800" dirty="0" smtClean="0">
                    <a:latin typeface="Arial" panose="020B0604020202020204" pitchFamily="34" charset="0"/>
                    <a:cs typeface="Arial" panose="020B0604020202020204" pitchFamily="34" charset="0"/>
                  </a:rPr>
                  <a:t>happens at </a:t>
                </a:r>
                <a:r>
                  <a:rPr lang="en-US" altLang="zh-CN" sz="1800" dirty="0">
                    <a:latin typeface="Arial" panose="020B0604020202020204" pitchFamily="34" charset="0"/>
                    <a:cs typeface="Arial" panose="020B0604020202020204" pitchFamily="34" charset="0"/>
                  </a:rPr>
                  <a:t>one time</a:t>
                </a:r>
                <a:r>
                  <a:rPr lang="en-US" altLang="zh-CN" sz="1800" dirty="0" smtClean="0">
                    <a:latin typeface="Arial" panose="020B0604020202020204" pitchFamily="34" charset="0"/>
                    <a:cs typeface="Arial" panose="020B0604020202020204" pitchFamily="34" charset="0"/>
                  </a:rPr>
                  <a:t>.</a:t>
                </a:r>
                <a:endParaRPr lang="en-US" altLang="zh-CN" sz="1800" dirty="0">
                  <a:latin typeface="Arial" panose="020B0604020202020204" pitchFamily="34" charset="0"/>
                  <a:cs typeface="Arial" panose="020B0604020202020204" pitchFamily="34" charset="0"/>
                </a:endParaRPr>
              </a:p>
              <a:p>
                <a:pPr lvl="1"/>
                <a:r>
                  <a:rPr lang="en-US" sz="1800" dirty="0" smtClean="0">
                    <a:latin typeface="Arial" panose="020B0604020202020204" pitchFamily="34" charset="0"/>
                    <a:cs typeface="Arial" panose="020B0604020202020204" pitchFamily="34" charset="0"/>
                  </a:rPr>
                  <a:t>Earthquake epicenter  (denoted by </a:t>
                </a:r>
                <a14:m>
                  <m:oMath xmlns:m="http://schemas.openxmlformats.org/officeDocument/2006/math">
                    <m:r>
                      <a:rPr lang="en-US" sz="1800" i="1">
                        <a:latin typeface="Cambria Math"/>
                        <a:cs typeface="Arial" panose="020B0604020202020204" pitchFamily="34" charset="0"/>
                      </a:rPr>
                      <m:t>𝑆</m:t>
                    </m:r>
                  </m:oMath>
                </a14:m>
                <a:r>
                  <a:rPr lang="en-US" sz="1800" dirty="0" smtClean="0">
                    <a:latin typeface="Arial" panose="020B0604020202020204" pitchFamily="34" charset="0"/>
                    <a:cs typeface="Arial" panose="020B0604020202020204" pitchFamily="34" charset="0"/>
                  </a:rPr>
                  <a:t>) is uniformly distributed on </a:t>
                </a:r>
                <a14:m>
                  <m:oMath xmlns:m="http://schemas.openxmlformats.org/officeDocument/2006/math">
                    <m:r>
                      <a:rPr lang="en-US" sz="1800" i="1">
                        <a:latin typeface="Cambria Math"/>
                        <a:cs typeface="Arial" panose="020B0604020202020204" pitchFamily="34" charset="0"/>
                      </a:rPr>
                      <m:t>𝐷</m:t>
                    </m:r>
                    <m:r>
                      <a:rPr lang="en-US" sz="1800" b="0" i="1" smtClean="0">
                        <a:latin typeface="Cambria Math"/>
                        <a:cs typeface="Arial" panose="020B0604020202020204" pitchFamily="34" charset="0"/>
                      </a:rPr>
                      <m:t>.</m:t>
                    </m:r>
                  </m:oMath>
                </a14:m>
                <a:endParaRPr lang="en-US" sz="1800" b="0" dirty="0" smtClean="0">
                  <a:latin typeface="Arial" panose="020B0604020202020204" pitchFamily="34" charset="0"/>
                  <a:cs typeface="Arial" panose="020B0604020202020204" pitchFamily="34" charset="0"/>
                </a:endParaRPr>
              </a:p>
              <a:p>
                <a:pPr lvl="1"/>
                <a:r>
                  <a:rPr lang="en-US" altLang="zh-CN" sz="1800" dirty="0" smtClean="0">
                    <a:latin typeface="Arial" panose="020B0604020202020204" pitchFamily="34" charset="0"/>
                    <a:cs typeface="Arial" panose="020B0604020202020204" pitchFamily="34" charset="0"/>
                  </a:rPr>
                  <a:t>The </a:t>
                </a:r>
                <a:r>
                  <a:rPr lang="en-US" altLang="zh-CN" sz="1800" dirty="0">
                    <a:latin typeface="Arial" panose="020B0604020202020204" pitchFamily="34" charset="0"/>
                    <a:cs typeface="Arial" panose="020B0604020202020204" pitchFamily="34" charset="0"/>
                  </a:rPr>
                  <a:t>probability density function of the </a:t>
                </a:r>
                <a:r>
                  <a:rPr lang="en-US" altLang="zh-CN" sz="1800" dirty="0" smtClean="0">
                    <a:latin typeface="Arial" panose="020B0604020202020204" pitchFamily="34" charset="0"/>
                    <a:cs typeface="Arial" panose="020B0604020202020204" pitchFamily="34" charset="0"/>
                  </a:rPr>
                  <a:t>earthquake epicenter </a:t>
                </a:r>
                <a14:m>
                  <m:oMath xmlns:m="http://schemas.openxmlformats.org/officeDocument/2006/math">
                    <m:r>
                      <a:rPr lang="en-US" altLang="zh-CN" sz="1800" i="1">
                        <a:latin typeface="Cambria Math"/>
                        <a:cs typeface="Arial" panose="020B0604020202020204" pitchFamily="34" charset="0"/>
                      </a:rPr>
                      <m:t>𝑆</m:t>
                    </m:r>
                    <m:r>
                      <a:rPr lang="en-US" altLang="zh-CN" sz="1800" b="0" i="0" smtClean="0">
                        <a:latin typeface="Cambria Math"/>
                        <a:cs typeface="Arial" panose="020B0604020202020204" pitchFamily="34" charset="0"/>
                      </a:rPr>
                      <m:t>:</m:t>
                    </m:r>
                  </m:oMath>
                </a14:m>
                <a:endParaRPr lang="en-US" sz="1800" dirty="0" smtClean="0">
                  <a:latin typeface="Arial" panose="020B0604020202020204" pitchFamily="34" charset="0"/>
                  <a:cs typeface="Arial" panose="020B0604020202020204" pitchFamily="34" charset="0"/>
                </a:endParaRPr>
              </a:p>
              <a:p>
                <a:pPr marL="402336" lvl="1" indent="0">
                  <a:lnSpc>
                    <a:spcPct val="150000"/>
                  </a:lnSpc>
                  <a:buNone/>
                </a:pPr>
                <a14:m>
                  <m:oMathPara xmlns:m="http://schemas.openxmlformats.org/officeDocument/2006/math">
                    <m:oMathParaPr>
                      <m:jc m:val="centerGroup"/>
                    </m:oMathParaPr>
                    <m:oMath xmlns:m="http://schemas.openxmlformats.org/officeDocument/2006/math">
                      <m:r>
                        <a:rPr lang="en-US" sz="1800" b="0" i="1" smtClean="0">
                          <a:latin typeface="Cambria Math"/>
                          <a:cs typeface="Arial" panose="020B0604020202020204" pitchFamily="34" charset="0"/>
                        </a:rPr>
                        <m:t>𝑝</m:t>
                      </m:r>
                      <m:d>
                        <m:dPr>
                          <m:ctrlPr>
                            <a:rPr lang="en-US" sz="1800" b="0" i="1" smtClean="0">
                              <a:latin typeface="Cambria Math"/>
                              <a:cs typeface="Arial" panose="020B0604020202020204" pitchFamily="34" charset="0"/>
                            </a:rPr>
                          </m:ctrlPr>
                        </m:dPr>
                        <m:e>
                          <m:r>
                            <a:rPr lang="en-US" sz="1800" b="0" i="1" smtClean="0">
                              <a:latin typeface="Cambria Math"/>
                              <a:cs typeface="Arial" panose="020B0604020202020204" pitchFamily="34" charset="0"/>
                            </a:rPr>
                            <m:t>𝑆</m:t>
                          </m:r>
                        </m:e>
                      </m:d>
                      <m:r>
                        <a:rPr lang="en-US" sz="1800" i="1" smtClean="0">
                          <a:latin typeface="Cambria Math"/>
                          <a:cs typeface="Arial" panose="020B0604020202020204" pitchFamily="34" charset="0"/>
                        </a:rPr>
                        <m:t>=</m:t>
                      </m:r>
                      <m:f>
                        <m:fPr>
                          <m:ctrlPr>
                            <a:rPr lang="en-US" sz="1800" b="0" i="1" smtClean="0">
                              <a:latin typeface="Cambria Math"/>
                              <a:cs typeface="Arial" panose="020B0604020202020204" pitchFamily="34" charset="0"/>
                            </a:rPr>
                          </m:ctrlPr>
                        </m:fPr>
                        <m:num>
                          <m:r>
                            <a:rPr lang="en-US" sz="1800" b="0" i="1" smtClean="0">
                              <a:latin typeface="Cambria Math"/>
                              <a:cs typeface="Arial" panose="020B0604020202020204" pitchFamily="34" charset="0"/>
                            </a:rPr>
                            <m:t>1</m:t>
                          </m:r>
                        </m:num>
                        <m:den>
                          <m:acc>
                            <m:accPr>
                              <m:chr m:val="̂"/>
                              <m:ctrlPr>
                                <a:rPr lang="en-US" sz="1800" b="0" i="1" smtClean="0">
                                  <a:latin typeface="Cambria Math"/>
                                  <a:cs typeface="Arial" panose="020B0604020202020204" pitchFamily="34" charset="0"/>
                                </a:rPr>
                              </m:ctrlPr>
                            </m:accPr>
                            <m:e>
                              <m:r>
                                <a:rPr lang="en-US" sz="1800" b="0" i="1" smtClean="0">
                                  <a:latin typeface="Cambria Math"/>
                                  <a:cs typeface="Arial" panose="020B0604020202020204" pitchFamily="34" charset="0"/>
                                </a:rPr>
                                <m:t>𝐷</m:t>
                              </m:r>
                            </m:e>
                          </m:acc>
                        </m:den>
                      </m:f>
                    </m:oMath>
                  </m:oMathPara>
                </a14:m>
                <a:endParaRPr lang="en-US" sz="1800" dirty="0" smtClean="0">
                  <a:latin typeface="Arial" panose="020B0604020202020204" pitchFamily="34" charset="0"/>
                  <a:cs typeface="Arial" panose="020B0604020202020204" pitchFamily="34" charset="0"/>
                </a:endParaRPr>
              </a:p>
              <a:p>
                <a:pPr lvl="1"/>
                <a:endParaRPr lang="en-US" sz="1800" dirty="0" smtClean="0">
                  <a:latin typeface="Arial" panose="020B0604020202020204" pitchFamily="34" charset="0"/>
                  <a:cs typeface="Arial" panose="020B0604020202020204" pitchFamily="34" charset="0"/>
                </a:endParaRPr>
              </a:p>
              <a:p>
                <a:pPr lvl="1"/>
                <a:endParaRPr lang="en-US" sz="18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66800" y="4114800"/>
                <a:ext cx="8001000" cy="2514600"/>
              </a:xfrm>
              <a:blipFill rotWithShape="1">
                <a:blip r:embed="rId3"/>
                <a:stretch>
                  <a:fillRect t="-2179"/>
                </a:stretch>
              </a:blipFill>
            </p:spPr>
            <p:txBody>
              <a:bodyPr/>
              <a:lstStyle/>
              <a:p>
                <a:r>
                  <a:rPr lang="zh-CN" alt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176996306"/>
              </p:ext>
            </p:extLst>
          </p:nvPr>
        </p:nvGraphicFramePr>
        <p:xfrm>
          <a:off x="2209800" y="1600201"/>
          <a:ext cx="5105400" cy="2305954"/>
        </p:xfrm>
        <a:graphic>
          <a:graphicData uri="http://schemas.openxmlformats.org/presentationml/2006/ole">
            <mc:AlternateContent xmlns:mc="http://schemas.openxmlformats.org/markup-compatibility/2006">
              <mc:Choice xmlns:v="urn:schemas-microsoft-com:vml" Requires="v">
                <p:oleObj spid="_x0000_s1192" name="Acrobat Document" r:id="rId4" imgW="5419632" imgH="2447874" progId="AcroExch.Document.11">
                  <p:embed/>
                </p:oleObj>
              </mc:Choice>
              <mc:Fallback>
                <p:oleObj name="Acrobat Document" r:id="rId4" imgW="5419632" imgH="2447874" progId="AcroExch.Document.11">
                  <p:embed/>
                  <p:pic>
                    <p:nvPicPr>
                      <p:cNvPr id="0" name=""/>
                      <p:cNvPicPr/>
                      <p:nvPr/>
                    </p:nvPicPr>
                    <p:blipFill>
                      <a:blip r:embed="rId5"/>
                      <a:stretch>
                        <a:fillRect/>
                      </a:stretch>
                    </p:blipFill>
                    <p:spPr>
                      <a:xfrm>
                        <a:off x="2209800" y="1600201"/>
                        <a:ext cx="5105400" cy="2305954"/>
                      </a:xfrm>
                      <a:prstGeom prst="rect">
                        <a:avLst/>
                      </a:prstGeom>
                    </p:spPr>
                  </p:pic>
                </p:oleObj>
              </mc:Fallback>
            </mc:AlternateContent>
          </a:graphicData>
        </a:graphic>
      </p:graphicFrame>
    </p:spTree>
    <p:extLst>
      <p:ext uri="{BB962C8B-B14F-4D97-AF65-F5344CB8AC3E}">
        <p14:creationId xmlns:p14="http://schemas.microsoft.com/office/powerpoint/2010/main" val="7402043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498080" cy="1143000"/>
          </a:xfrm>
        </p:spPr>
        <p:txBody>
          <a:bodyPr/>
          <a:lstStyle/>
          <a:p>
            <a:r>
              <a:rPr lang="en-US" dirty="0" smtClean="0"/>
              <a:t>Disaster Model: Elliptical Failures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885950995"/>
              </p:ext>
            </p:extLst>
          </p:nvPr>
        </p:nvGraphicFramePr>
        <p:xfrm>
          <a:off x="2514600" y="1219200"/>
          <a:ext cx="4724400" cy="2093172"/>
        </p:xfrm>
        <a:graphic>
          <a:graphicData uri="http://schemas.openxmlformats.org/presentationml/2006/ole">
            <mc:AlternateContent xmlns:mc="http://schemas.openxmlformats.org/markup-compatibility/2006">
              <mc:Choice xmlns:v="urn:schemas-microsoft-com:vml" Requires="v">
                <p:oleObj spid="_x0000_s2218" name="Acrobat Document" r:id="rId4" imgW="6857923" imgH="3247974" progId="AcroExch.Document.11">
                  <p:embed/>
                </p:oleObj>
              </mc:Choice>
              <mc:Fallback>
                <p:oleObj name="Acrobat Document" r:id="rId4" imgW="6857923" imgH="3247974" progId="AcroExch.Document.11">
                  <p:embed/>
                  <p:pic>
                    <p:nvPicPr>
                      <p:cNvPr id="0" name=""/>
                      <p:cNvPicPr/>
                      <p:nvPr/>
                    </p:nvPicPr>
                    <p:blipFill>
                      <a:blip r:embed="rId5"/>
                      <a:stretch>
                        <a:fillRect/>
                      </a:stretch>
                    </p:blipFill>
                    <p:spPr>
                      <a:xfrm>
                        <a:off x="2514600" y="1219200"/>
                        <a:ext cx="4724400" cy="2093172"/>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6" name="Content Placeholder 2"/>
              <p:cNvSpPr>
                <a:spLocks noGrp="1"/>
              </p:cNvSpPr>
              <p:nvPr>
                <p:ph idx="1"/>
              </p:nvPr>
            </p:nvSpPr>
            <p:spPr>
              <a:xfrm>
                <a:off x="1066800" y="3276600"/>
                <a:ext cx="8077200" cy="3429000"/>
              </a:xfrm>
            </p:spPr>
            <p:txBody>
              <a:bodyPr>
                <a:normAutofit/>
              </a:bodyPr>
              <a:lstStyle/>
              <a:p>
                <a:r>
                  <a:rPr lang="en-US" altLang="zh-CN" sz="2000" dirty="0" smtClean="0">
                    <a:latin typeface="Arial" panose="020B0604020202020204" pitchFamily="34" charset="0"/>
                    <a:cs typeface="Arial" panose="020B0604020202020204" pitchFamily="34" charset="0"/>
                  </a:rPr>
                  <a:t>The </a:t>
                </a:r>
                <a:r>
                  <a:rPr lang="en-US" altLang="zh-CN" sz="2000" dirty="0">
                    <a:latin typeface="Arial" panose="020B0604020202020204" pitchFamily="34" charset="0"/>
                    <a:cs typeface="Arial" panose="020B0604020202020204" pitchFamily="34" charset="0"/>
                  </a:rPr>
                  <a:t>energy spreads along the earthquake fault line </a:t>
                </a:r>
                <a:r>
                  <a:rPr lang="en-US" altLang="zh-CN" sz="2000" dirty="0" smtClean="0">
                    <a:latin typeface="Arial" panose="020B0604020202020204" pitchFamily="34" charset="0"/>
                    <a:cs typeface="Arial" panose="020B0604020202020204" pitchFamily="34" charset="0"/>
                  </a:rPr>
                  <a:t>faster </a:t>
                </a:r>
                <a:r>
                  <a:rPr lang="en-US" altLang="zh-CN" sz="2000" dirty="0">
                    <a:latin typeface="Arial" panose="020B0604020202020204" pitchFamily="34" charset="0"/>
                    <a:cs typeface="Arial" panose="020B0604020202020204" pitchFamily="34" charset="0"/>
                  </a:rPr>
                  <a:t>than </a:t>
                </a:r>
                <a:r>
                  <a:rPr lang="en-US" altLang="zh-CN" sz="2000" dirty="0" smtClean="0">
                    <a:latin typeface="Arial" panose="020B0604020202020204" pitchFamily="34" charset="0"/>
                    <a:cs typeface="Arial" panose="020B0604020202020204" pitchFamily="34" charset="0"/>
                  </a:rPr>
                  <a:t>other </a:t>
                </a:r>
                <a:r>
                  <a:rPr lang="en-US" altLang="zh-CN" sz="2000" dirty="0">
                    <a:latin typeface="Arial" panose="020B0604020202020204" pitchFamily="34" charset="0"/>
                    <a:cs typeface="Arial" panose="020B0604020202020204" pitchFamily="34" charset="0"/>
                  </a:rPr>
                  <a:t>directions.</a:t>
                </a:r>
                <a:endParaRPr lang="zh-CN" alt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For every point on </a:t>
                </a:r>
                <a:r>
                  <a:rPr lang="en-US" sz="2000" dirty="0" smtClean="0">
                    <a:latin typeface="Arial" panose="020B0604020202020204" pitchFamily="34" charset="0"/>
                    <a:cs typeface="Arial" panose="020B0604020202020204" pitchFamily="34" charset="0"/>
                  </a:rPr>
                  <a:t>a common ellipse, </a:t>
                </a:r>
                <a:r>
                  <a:rPr lang="en-US" sz="2000" dirty="0">
                    <a:latin typeface="Arial" panose="020B0604020202020204" pitchFamily="34" charset="0"/>
                    <a:cs typeface="Arial" panose="020B0604020202020204" pitchFamily="34" charset="0"/>
                  </a:rPr>
                  <a:t>the earthquake effect is the same.</a:t>
                </a:r>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Equivalent distance from </a:t>
                </a:r>
                <a14:m>
                  <m:oMath xmlns:m="http://schemas.openxmlformats.org/officeDocument/2006/math">
                    <m:r>
                      <a:rPr lang="en-US" altLang="zh-CN" sz="2000" i="1">
                        <a:latin typeface="Cambria Math"/>
                        <a:cs typeface="Arial" panose="020B0604020202020204" pitchFamily="34" charset="0"/>
                      </a:rPr>
                      <m:t>𝑆</m:t>
                    </m:r>
                  </m:oMath>
                </a14:m>
                <a:r>
                  <a:rPr lang="en-US" sz="2000" dirty="0" smtClean="0">
                    <a:latin typeface="Arial" panose="020B0604020202020204" pitchFamily="34" charset="0"/>
                    <a:cs typeface="Arial" panose="020B0604020202020204" pitchFamily="34" charset="0"/>
                  </a:rPr>
                  <a:t> to </a:t>
                </a:r>
                <a14:m>
                  <m:oMath xmlns:m="http://schemas.openxmlformats.org/officeDocument/2006/math">
                    <m:r>
                      <a:rPr lang="en-US" altLang="zh-CN" sz="2000" b="0" i="1" smtClean="0">
                        <a:latin typeface="Cambria Math"/>
                        <a:cs typeface="Arial" panose="020B0604020202020204" pitchFamily="34" charset="0"/>
                      </a:rPr>
                      <m:t>𝑃</m:t>
                    </m:r>
                    <m:r>
                      <a:rPr lang="en-US" altLang="zh-CN" sz="2000" i="1">
                        <a:latin typeface="Cambria Math"/>
                        <a:cs typeface="Arial" panose="020B0604020202020204" pitchFamily="34" charset="0"/>
                      </a:rPr>
                      <m:t> </m:t>
                    </m:r>
                  </m:oMath>
                </a14:m>
                <a:r>
                  <a:rPr lang="en-US" sz="2000" dirty="0" smtClean="0">
                    <a:latin typeface="Arial" panose="020B0604020202020204" pitchFamily="34" charset="0"/>
                    <a:cs typeface="Arial" panose="020B0604020202020204" pitchFamily="34" charset="0"/>
                  </a:rPr>
                  <a:t>:</a:t>
                </a:r>
              </a:p>
              <a:p>
                <a:pPr lvl="1"/>
                <a:r>
                  <a:rPr lang="en-US" sz="1800" dirty="0" smtClean="0">
                    <a:latin typeface="Arial" panose="020B0604020202020204" pitchFamily="34" charset="0"/>
                    <a:cs typeface="Arial" panose="020B0604020202020204" pitchFamily="34" charset="0"/>
                  </a:rPr>
                  <a:t>Length of the semi-major axis of the ellipse where </a:t>
                </a:r>
                <a14:m>
                  <m:oMath xmlns:m="http://schemas.openxmlformats.org/officeDocument/2006/math">
                    <m:r>
                      <a:rPr lang="en-US" altLang="zh-CN" sz="1800" i="1">
                        <a:latin typeface="Cambria Math"/>
                        <a:cs typeface="Arial" panose="020B0604020202020204" pitchFamily="34" charset="0"/>
                      </a:rPr>
                      <m:t>𝑃</m:t>
                    </m:r>
                  </m:oMath>
                </a14:m>
                <a:r>
                  <a:rPr lang="en-US" sz="1800" dirty="0" smtClean="0">
                    <a:latin typeface="Arial" panose="020B0604020202020204" pitchFamily="34" charset="0"/>
                    <a:cs typeface="Arial" panose="020B0604020202020204" pitchFamily="34" charset="0"/>
                  </a:rPr>
                  <a:t> is located.</a:t>
                </a:r>
              </a:p>
              <a:p>
                <a:pPr lvl="1"/>
                <a14:m>
                  <m:oMath xmlns:m="http://schemas.openxmlformats.org/officeDocument/2006/math">
                    <m:r>
                      <a:rPr lang="en-US" sz="1800" i="1">
                        <a:latin typeface="Cambria Math"/>
                        <a:cs typeface="Arial" panose="020B0604020202020204" pitchFamily="34" charset="0"/>
                      </a:rPr>
                      <m:t>𝑑</m:t>
                    </m:r>
                    <m:d>
                      <m:dPr>
                        <m:ctrlPr>
                          <a:rPr lang="en-US" sz="1800" i="1">
                            <a:latin typeface="Cambria Math"/>
                            <a:cs typeface="Arial" panose="020B0604020202020204" pitchFamily="34" charset="0"/>
                          </a:rPr>
                        </m:ctrlPr>
                      </m:dPr>
                      <m:e>
                        <m:r>
                          <a:rPr lang="en-US" sz="1800" i="1">
                            <a:latin typeface="Cambria Math"/>
                            <a:cs typeface="Arial" panose="020B0604020202020204" pitchFamily="34" charset="0"/>
                          </a:rPr>
                          <m:t>𝑆</m:t>
                        </m:r>
                      </m:e>
                    </m:d>
                  </m:oMath>
                </a14:m>
                <a:r>
                  <a:rPr lang="en-US" sz="1800" dirty="0" smtClean="0">
                    <a:latin typeface="Arial" panose="020B0604020202020204" pitchFamily="34" charset="0"/>
                    <a:cs typeface="Arial" panose="020B0604020202020204" pitchFamily="34" charset="0"/>
                  </a:rPr>
                  <a:t>: the equivalent distance from </a:t>
                </a:r>
                <a14:m>
                  <m:oMath xmlns:m="http://schemas.openxmlformats.org/officeDocument/2006/math">
                    <m:r>
                      <a:rPr lang="en-US" sz="1800" i="1">
                        <a:latin typeface="Cambria Math"/>
                        <a:cs typeface="Arial" panose="020B0604020202020204" pitchFamily="34" charset="0"/>
                      </a:rPr>
                      <m:t>𝑆</m:t>
                    </m:r>
                  </m:oMath>
                </a14:m>
                <a:r>
                  <a:rPr lang="en-US" sz="1800" dirty="0" smtClean="0">
                    <a:latin typeface="Arial" panose="020B0604020202020204" pitchFamily="34" charset="0"/>
                    <a:cs typeface="Arial" panose="020B0604020202020204" pitchFamily="34" charset="0"/>
                  </a:rPr>
                  <a:t> to the cable.</a:t>
                </a:r>
                <a:endParaRPr lang="en-US" sz="18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mc:Choice>
        <mc:Fallback xmlns="">
          <p:sp>
            <p:nvSpPr>
              <p:cNvPr id="6" name="Content Placeholder 2"/>
              <p:cNvSpPr>
                <a:spLocks noGrp="1" noRot="1" noChangeAspect="1" noMove="1" noResize="1" noEditPoints="1" noAdjustHandles="1" noChangeArrowheads="1" noChangeShapeType="1" noTextEdit="1"/>
              </p:cNvSpPr>
              <p:nvPr>
                <p:ph idx="1"/>
              </p:nvPr>
            </p:nvSpPr>
            <p:spPr>
              <a:xfrm>
                <a:off x="1066800" y="3276600"/>
                <a:ext cx="8077200" cy="3429000"/>
              </a:xfrm>
              <a:blipFill rotWithShape="1">
                <a:blip r:embed="rId6"/>
                <a:stretch>
                  <a:fillRect t="-71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17561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8991600" cy="1143000"/>
          </a:xfrm>
        </p:spPr>
        <p:txBody>
          <a:bodyPr>
            <a:normAutofit fontScale="90000"/>
          </a:bodyPr>
          <a:lstStyle/>
          <a:p>
            <a:r>
              <a:rPr lang="en-US" dirty="0" smtClean="0"/>
              <a:t>Disaster Model: </a:t>
            </a:r>
            <a:br>
              <a:rPr lang="en-US" dirty="0" smtClean="0"/>
            </a:br>
            <a:r>
              <a:rPr lang="en-US" altLang="zh-CN" sz="4400" dirty="0" smtClean="0">
                <a:latin typeface="Arial" panose="020B0604020202020204" pitchFamily="34" charset="0"/>
                <a:cs typeface="Arial" panose="020B0604020202020204" pitchFamily="34" charset="0"/>
              </a:rPr>
              <a:t>Cable </a:t>
            </a:r>
            <a:r>
              <a:rPr lang="en-US" altLang="zh-CN" sz="4400" dirty="0">
                <a:latin typeface="Arial" panose="020B0604020202020204" pitchFamily="34" charset="0"/>
                <a:cs typeface="Arial" panose="020B0604020202020204" pitchFamily="34" charset="0"/>
              </a:rPr>
              <a:t>Break Probability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mc:AlternateContent xmlns:mc="http://schemas.openxmlformats.org/markup-compatibility/2006" xmlns:a14="http://schemas.microsoft.com/office/drawing/2010/main">
        <mc:Choice Requires="a14">
          <p:sp>
            <p:nvSpPr>
              <p:cNvPr id="6" name="Content Placeholder 2"/>
              <p:cNvSpPr>
                <a:spLocks noGrp="1"/>
              </p:cNvSpPr>
              <p:nvPr>
                <p:ph idx="1"/>
              </p:nvPr>
            </p:nvSpPr>
            <p:spPr>
              <a:xfrm>
                <a:off x="990600" y="1676400"/>
                <a:ext cx="8077200" cy="5029200"/>
              </a:xfrm>
            </p:spPr>
            <p:txBody>
              <a:bodyPr>
                <a:noAutofit/>
              </a:bodyPr>
              <a:lstStyle/>
              <a:p>
                <a:r>
                  <a:rPr lang="en-US" sz="1800" dirty="0" smtClean="0">
                    <a:latin typeface="Arial" panose="020B0604020202020204" pitchFamily="34" charset="0"/>
                    <a:cs typeface="Arial" panose="020B0604020202020204" pitchFamily="34" charset="0"/>
                  </a:rPr>
                  <a:t>A </a:t>
                </a:r>
                <a:r>
                  <a:rPr lang="en-US" sz="1800" dirty="0">
                    <a:latin typeface="Arial" panose="020B0604020202020204" pitchFamily="34" charset="0"/>
                    <a:cs typeface="Arial" panose="020B0604020202020204" pitchFamily="34" charset="0"/>
                  </a:rPr>
                  <a:t>point </a:t>
                </a:r>
                <a:r>
                  <a:rPr lang="en-US" sz="1800" dirty="0" smtClean="0">
                    <a:latin typeface="Arial" panose="020B0604020202020204" pitchFamily="34" charset="0"/>
                    <a:cs typeface="Arial" panose="020B0604020202020204" pitchFamily="34" charset="0"/>
                  </a:rPr>
                  <a:t>closer to </a:t>
                </a:r>
                <a:r>
                  <a:rPr lang="en-US" sz="1800" dirty="0">
                    <a:latin typeface="Arial" panose="020B0604020202020204" pitchFamily="34" charset="0"/>
                    <a:cs typeface="Arial" panose="020B0604020202020204" pitchFamily="34" charset="0"/>
                  </a:rPr>
                  <a:t>the epicenter </a:t>
                </a:r>
                <a14:m>
                  <m:oMath xmlns:m="http://schemas.openxmlformats.org/officeDocument/2006/math">
                    <m:r>
                      <a:rPr lang="en-US" altLang="zh-CN" sz="1800" i="1">
                        <a:latin typeface="Cambria Math"/>
                        <a:cs typeface="Arial" panose="020B0604020202020204" pitchFamily="34" charset="0"/>
                      </a:rPr>
                      <m:t>𝑆</m:t>
                    </m:r>
                  </m:oMath>
                </a14:m>
                <a:r>
                  <a:rPr lang="en-US" sz="1800" dirty="0" smtClean="0">
                    <a:latin typeface="Arial" panose="020B0604020202020204" pitchFamily="34" charset="0"/>
                    <a:cs typeface="Arial" panose="020B0604020202020204" pitchFamily="34" charset="0"/>
                  </a:rPr>
                  <a:t> in </a:t>
                </a:r>
                <a:r>
                  <a:rPr lang="en-US" sz="1800" dirty="0">
                    <a:latin typeface="Arial" panose="020B0604020202020204" pitchFamily="34" charset="0"/>
                    <a:cs typeface="Arial" panose="020B0604020202020204" pitchFamily="34" charset="0"/>
                  </a:rPr>
                  <a:t>terms of the equivalent distance than another implies </a:t>
                </a:r>
                <a:r>
                  <a:rPr lang="en-US" sz="1800" dirty="0" smtClean="0">
                    <a:latin typeface="Arial" panose="020B0604020202020204" pitchFamily="34" charset="0"/>
                    <a:cs typeface="Arial" panose="020B0604020202020204" pitchFamily="34" charset="0"/>
                  </a:rPr>
                  <a:t>stronger motions </a:t>
                </a:r>
                <a:r>
                  <a:rPr lang="en-US" sz="1800" dirty="0">
                    <a:latin typeface="Arial" panose="020B0604020202020204" pitchFamily="34" charset="0"/>
                    <a:cs typeface="Arial" panose="020B0604020202020204" pitchFamily="34" charset="0"/>
                  </a:rPr>
                  <a:t>and higher cable break probability</a:t>
                </a:r>
                <a:r>
                  <a:rPr lang="en-US" sz="1800" dirty="0" smtClean="0">
                    <a:latin typeface="Arial" panose="020B0604020202020204" pitchFamily="34" charset="0"/>
                    <a:cs typeface="Arial" panose="020B0604020202020204" pitchFamily="34" charset="0"/>
                  </a:rPr>
                  <a:t>.</a:t>
                </a:r>
              </a:p>
              <a:p>
                <a:endParaRPr lang="en-US" sz="1800" dirty="0" smtClean="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Conditional Cable Break Probability (given an earthquake epicenter is </a:t>
                </a:r>
                <a14:m>
                  <m:oMath xmlns:m="http://schemas.openxmlformats.org/officeDocument/2006/math">
                    <m:r>
                      <a:rPr lang="en-US" sz="1800" i="1">
                        <a:latin typeface="Cambria Math"/>
                        <a:cs typeface="Arial" panose="020B0604020202020204" pitchFamily="34" charset="0"/>
                      </a:rPr>
                      <m:t>𝑆</m:t>
                    </m:r>
                  </m:oMath>
                </a14:m>
                <a:r>
                  <a:rPr lang="en-US" sz="1800" dirty="0" smtClean="0">
                    <a:latin typeface="Arial" panose="020B0604020202020204" pitchFamily="34" charset="0"/>
                    <a:cs typeface="Arial" panose="020B0604020202020204" pitchFamily="34" charset="0"/>
                  </a:rPr>
                  <a:t>):</a:t>
                </a:r>
              </a:p>
              <a:p>
                <a:pPr marL="82296" indent="0">
                  <a:lnSpc>
                    <a:spcPct val="150000"/>
                  </a:lnSpc>
                  <a:buNone/>
                </a:pPr>
                <a14:m>
                  <m:oMathPara xmlns:m="http://schemas.openxmlformats.org/officeDocument/2006/math">
                    <m:oMathParaPr>
                      <m:jc m:val="centerGroup"/>
                    </m:oMathParaPr>
                    <m:oMath xmlns:m="http://schemas.openxmlformats.org/officeDocument/2006/math">
                      <m:r>
                        <a:rPr lang="en-US" sz="1800" b="0" i="1" smtClean="0">
                          <a:latin typeface="Cambria Math"/>
                          <a:cs typeface="Arial" panose="020B0604020202020204" pitchFamily="34" charset="0"/>
                        </a:rPr>
                        <m:t>𝑃</m:t>
                      </m:r>
                      <m:d>
                        <m:dPr>
                          <m:endChr m:val="|"/>
                          <m:ctrlPr>
                            <a:rPr lang="en-US" sz="1800" b="0" i="1" smtClean="0">
                              <a:latin typeface="Cambria Math"/>
                              <a:cs typeface="Arial" panose="020B0604020202020204" pitchFamily="34" charset="0"/>
                            </a:rPr>
                          </m:ctrlPr>
                        </m:dPr>
                        <m:e>
                          <m:r>
                            <a:rPr lang="en-US" sz="1800" b="0" i="1" smtClean="0">
                              <a:latin typeface="Cambria Math"/>
                              <a:cs typeface="Arial" panose="020B0604020202020204" pitchFamily="34" charset="0"/>
                            </a:rPr>
                            <m:t>𝑏𝑟𝑒𝑎𝑘</m:t>
                          </m:r>
                          <m:r>
                            <a:rPr lang="en-US" sz="1800" b="0" i="1" smtClean="0">
                              <a:latin typeface="Cambria Math"/>
                              <a:cs typeface="Arial" panose="020B0604020202020204" pitchFamily="34" charset="0"/>
                            </a:rPr>
                            <m:t> </m:t>
                          </m:r>
                        </m:e>
                      </m:d>
                      <m:r>
                        <a:rPr lang="en-US" sz="1800" b="0" i="1" smtClean="0">
                          <a:latin typeface="Cambria Math"/>
                          <a:cs typeface="Arial" panose="020B0604020202020204" pitchFamily="34" charset="0"/>
                        </a:rPr>
                        <m:t> </m:t>
                      </m:r>
                      <m:r>
                        <a:rPr lang="en-US" sz="1800" b="0" i="1" smtClean="0">
                          <a:latin typeface="Cambria Math"/>
                          <a:cs typeface="Arial" panose="020B0604020202020204" pitchFamily="34" charset="0"/>
                        </a:rPr>
                        <m:t>𝑆</m:t>
                      </m:r>
                      <m:r>
                        <a:rPr lang="en-US" sz="1800" b="0" i="1" smtClean="0">
                          <a:latin typeface="Cambria Math"/>
                          <a:cs typeface="Arial" panose="020B0604020202020204" pitchFamily="34" charset="0"/>
                        </a:rPr>
                        <m:t>)=</m:t>
                      </m:r>
                      <m:r>
                        <a:rPr lang="en-US" sz="1800" b="0" i="1" smtClean="0">
                          <a:latin typeface="Cambria Math"/>
                          <a:cs typeface="Arial" panose="020B0604020202020204" pitchFamily="34" charset="0"/>
                        </a:rPr>
                        <m:t>𝑞</m:t>
                      </m:r>
                      <m:d>
                        <m:dPr>
                          <m:ctrlPr>
                            <a:rPr lang="en-US" sz="1800" b="0" i="1" smtClean="0">
                              <a:latin typeface="Cambria Math"/>
                              <a:cs typeface="Arial" panose="020B0604020202020204" pitchFamily="34" charset="0"/>
                            </a:rPr>
                          </m:ctrlPr>
                        </m:dPr>
                        <m:e>
                          <m:r>
                            <a:rPr lang="en-US" sz="1800" b="0" i="1" smtClean="0">
                              <a:latin typeface="Cambria Math"/>
                              <a:cs typeface="Arial" panose="020B0604020202020204" pitchFamily="34" charset="0"/>
                            </a:rPr>
                            <m:t>𝑑</m:t>
                          </m:r>
                          <m:d>
                            <m:dPr>
                              <m:ctrlPr>
                                <a:rPr lang="en-US" sz="1800" b="0" i="1" smtClean="0">
                                  <a:latin typeface="Cambria Math"/>
                                  <a:cs typeface="Arial" panose="020B0604020202020204" pitchFamily="34" charset="0"/>
                                </a:rPr>
                              </m:ctrlPr>
                            </m:dPr>
                            <m:e>
                              <m:r>
                                <a:rPr lang="en-US" sz="1800" b="0" i="1" smtClean="0">
                                  <a:latin typeface="Cambria Math"/>
                                  <a:cs typeface="Arial" panose="020B0604020202020204" pitchFamily="34" charset="0"/>
                                </a:rPr>
                                <m:t>𝑆</m:t>
                              </m:r>
                            </m:e>
                          </m:d>
                        </m:e>
                      </m:d>
                    </m:oMath>
                  </m:oMathPara>
                </a14:m>
                <a:endParaRPr lang="en-US" sz="1800" dirty="0" smtClean="0">
                  <a:latin typeface="Arial" panose="020B0604020202020204" pitchFamily="34" charset="0"/>
                  <a:cs typeface="Arial" panose="020B0604020202020204" pitchFamily="34" charset="0"/>
                </a:endParaRPr>
              </a:p>
              <a:p>
                <a:pPr marL="82296" indent="0">
                  <a:lnSpc>
                    <a:spcPct val="150000"/>
                  </a:lnSpc>
                  <a:buNone/>
                </a:pPr>
                <a:endParaRPr lang="en-US" sz="1800" dirty="0">
                  <a:latin typeface="Arial" panose="020B0604020202020204" pitchFamily="34" charset="0"/>
                  <a:cs typeface="Arial" panose="020B0604020202020204" pitchFamily="34" charset="0"/>
                </a:endParaRPr>
              </a:p>
              <a:p>
                <a14:m>
                  <m:oMath xmlns:m="http://schemas.openxmlformats.org/officeDocument/2006/math">
                    <m:r>
                      <a:rPr lang="en-US" sz="1800" i="1">
                        <a:latin typeface="Cambria Math"/>
                        <a:cs typeface="Arial" panose="020B0604020202020204" pitchFamily="34" charset="0"/>
                      </a:rPr>
                      <m:t>𝑞</m:t>
                    </m:r>
                    <m:d>
                      <m:dPr>
                        <m:ctrlPr>
                          <a:rPr lang="en-US" sz="1800" i="1">
                            <a:latin typeface="Cambria Math"/>
                            <a:cs typeface="Arial" panose="020B0604020202020204" pitchFamily="34" charset="0"/>
                          </a:rPr>
                        </m:ctrlPr>
                      </m:dPr>
                      <m:e>
                        <m:r>
                          <a:rPr lang="en-US" sz="1800" i="1" smtClean="0">
                            <a:latin typeface="Cambria Math"/>
                            <a:ea typeface="Cambria Math"/>
                            <a:cs typeface="Arial" panose="020B0604020202020204" pitchFamily="34" charset="0"/>
                          </a:rPr>
                          <m:t>∙</m:t>
                        </m:r>
                      </m:e>
                    </m:d>
                    <m:r>
                      <a:rPr lang="en-US" sz="1800" b="0" i="0" smtClean="0">
                        <a:latin typeface="Cambria Math"/>
                        <a:cs typeface="Arial" panose="020B0604020202020204" pitchFamily="34" charset="0"/>
                      </a:rPr>
                      <m:t>:</m:t>
                    </m:r>
                  </m:oMath>
                </a14:m>
                <a:r>
                  <a:rPr lang="en-US" sz="1800" dirty="0" smtClean="0">
                    <a:latin typeface="Arial" panose="020B0604020202020204" pitchFamily="34" charset="0"/>
                    <a:cs typeface="Arial" panose="020B0604020202020204" pitchFamily="34" charset="0"/>
                  </a:rPr>
                  <a:t> a general monotonically decreasing function.</a:t>
                </a:r>
              </a:p>
              <a:p>
                <a:pPr lvl="1">
                  <a:lnSpc>
                    <a:spcPct val="160000"/>
                  </a:lnSpc>
                </a:pPr>
                <a:r>
                  <a:rPr lang="en-US" sz="1400" dirty="0" smtClean="0">
                    <a:latin typeface="Arial" panose="020B0604020202020204" pitchFamily="34" charset="0"/>
                    <a:cs typeface="Arial" panose="020B0604020202020204" pitchFamily="34" charset="0"/>
                  </a:rPr>
                  <a:t>Without loss of generality</a:t>
                </a:r>
                <a:r>
                  <a:rPr lang="en-US" sz="1400" dirty="0">
                    <a:latin typeface="Arial" panose="020B0604020202020204" pitchFamily="34" charset="0"/>
                    <a:cs typeface="Arial" panose="020B0604020202020204" pitchFamily="34" charset="0"/>
                  </a:rPr>
                  <a:t>, for our numerical </a:t>
                </a:r>
                <a:r>
                  <a:rPr lang="en-US" sz="1400" dirty="0" smtClean="0">
                    <a:latin typeface="Arial" panose="020B0604020202020204" pitchFamily="34" charset="0"/>
                    <a:cs typeface="Arial" panose="020B0604020202020204" pitchFamily="34" charset="0"/>
                  </a:rPr>
                  <a:t>results, we use </a:t>
                </a:r>
                <a14:m>
                  <m:oMath xmlns:m="http://schemas.openxmlformats.org/officeDocument/2006/math">
                    <m:r>
                      <m:rPr>
                        <m:sty m:val="p"/>
                      </m:rPr>
                      <a:rPr lang="en-US" sz="1400" b="0" i="0" smtClean="0">
                        <a:latin typeface="Cambria Math"/>
                        <a:cs typeface="Arial" panose="020B0604020202020204" pitchFamily="34" charset="0"/>
                      </a:rPr>
                      <m:t>q</m:t>
                    </m:r>
                    <m:r>
                      <a:rPr lang="en-US" sz="1400" b="0" i="0" smtClean="0">
                        <a:latin typeface="Cambria Math"/>
                        <a:cs typeface="Arial" panose="020B0604020202020204" pitchFamily="34" charset="0"/>
                      </a:rPr>
                      <m:t>(</m:t>
                    </m:r>
                    <m:r>
                      <m:rPr>
                        <m:sty m:val="p"/>
                      </m:rPr>
                      <a:rPr lang="en-US" sz="1400" b="0" i="0" smtClean="0">
                        <a:latin typeface="Cambria Math"/>
                        <a:cs typeface="Arial" panose="020B0604020202020204" pitchFamily="34" charset="0"/>
                      </a:rPr>
                      <m:t>d</m:t>
                    </m:r>
                    <m:d>
                      <m:dPr>
                        <m:ctrlPr>
                          <a:rPr lang="en-US" sz="1400" b="0" i="1" smtClean="0">
                            <a:latin typeface="Cambria Math"/>
                            <a:cs typeface="Arial" panose="020B0604020202020204" pitchFamily="34" charset="0"/>
                          </a:rPr>
                        </m:ctrlPr>
                      </m:dPr>
                      <m:e>
                        <m:r>
                          <m:rPr>
                            <m:sty m:val="p"/>
                          </m:rPr>
                          <a:rPr lang="en-US" sz="1400" b="0" i="0" smtClean="0">
                            <a:latin typeface="Cambria Math"/>
                            <a:cs typeface="Arial" panose="020B0604020202020204" pitchFamily="34" charset="0"/>
                          </a:rPr>
                          <m:t>S</m:t>
                        </m:r>
                      </m:e>
                    </m:d>
                    <m:r>
                      <a:rPr lang="en-US" sz="1400" b="0" i="0" smtClean="0">
                        <a:latin typeface="Cambria Math"/>
                        <a:cs typeface="Arial" panose="020B0604020202020204" pitchFamily="34" charset="0"/>
                      </a:rPr>
                      <m:t>)= </m:t>
                    </m:r>
                    <m:sSup>
                      <m:sSupPr>
                        <m:ctrlPr>
                          <a:rPr lang="en-US" sz="1400" i="1" smtClean="0">
                            <a:latin typeface="Cambria Math"/>
                            <a:cs typeface="Arial" panose="020B0604020202020204" pitchFamily="34" charset="0"/>
                          </a:rPr>
                        </m:ctrlPr>
                      </m:sSupPr>
                      <m:e>
                        <m:r>
                          <a:rPr lang="en-US" sz="1400" b="0" i="1" smtClean="0">
                            <a:latin typeface="Cambria Math"/>
                            <a:cs typeface="Arial" panose="020B0604020202020204" pitchFamily="34" charset="0"/>
                          </a:rPr>
                          <m:t>𝑒</m:t>
                        </m:r>
                      </m:e>
                      <m:sup>
                        <m:r>
                          <a:rPr lang="en-US" sz="1400" b="0" i="1" smtClean="0">
                            <a:latin typeface="Cambria Math"/>
                            <a:cs typeface="Arial" panose="020B0604020202020204" pitchFamily="34" charset="0"/>
                          </a:rPr>
                          <m:t>−</m:t>
                        </m:r>
                        <m:r>
                          <m:rPr>
                            <m:sty m:val="p"/>
                          </m:rPr>
                          <a:rPr lang="el-GR" sz="1400" b="0" i="1" smtClean="0">
                            <a:latin typeface="Cambria Math"/>
                            <a:cs typeface="Arial" panose="020B0604020202020204" pitchFamily="34" charset="0"/>
                          </a:rPr>
                          <m:t>λ</m:t>
                        </m:r>
                        <m:r>
                          <a:rPr lang="en-US" sz="1400" b="0" i="1" smtClean="0">
                            <a:latin typeface="Cambria Math"/>
                            <a:cs typeface="Arial" panose="020B0604020202020204" pitchFamily="34" charset="0"/>
                          </a:rPr>
                          <m:t>𝑑</m:t>
                        </m:r>
                        <m:r>
                          <a:rPr lang="en-US" sz="1400" b="0" i="1" smtClean="0">
                            <a:latin typeface="Cambria Math"/>
                            <a:cs typeface="Arial" panose="020B0604020202020204" pitchFamily="34" charset="0"/>
                          </a:rPr>
                          <m:t>(</m:t>
                        </m:r>
                        <m:r>
                          <a:rPr lang="en-US" sz="1400" b="0" i="1" smtClean="0">
                            <a:latin typeface="Cambria Math"/>
                            <a:cs typeface="Arial" panose="020B0604020202020204" pitchFamily="34" charset="0"/>
                          </a:rPr>
                          <m:t>𝑆</m:t>
                        </m:r>
                        <m:r>
                          <a:rPr lang="en-US" sz="1400" b="0" i="1" smtClean="0">
                            <a:latin typeface="Cambria Math"/>
                            <a:cs typeface="Arial" panose="020B0604020202020204" pitchFamily="34" charset="0"/>
                          </a:rPr>
                          <m:t>)</m:t>
                        </m:r>
                      </m:sup>
                    </m:sSup>
                  </m:oMath>
                </a14:m>
                <a:r>
                  <a:rPr lang="en-US" sz="1400" dirty="0" smtClean="0">
                    <a:latin typeface="Arial" panose="020B0604020202020204" pitchFamily="34" charset="0"/>
                    <a:cs typeface="Arial" panose="020B0604020202020204" pitchFamily="34" charset="0"/>
                  </a:rPr>
                  <a:t>.</a:t>
                </a:r>
              </a:p>
              <a:p>
                <a:pPr lvl="1">
                  <a:lnSpc>
                    <a:spcPct val="160000"/>
                  </a:lnSpc>
                </a:pPr>
                <a:endParaRPr lang="en-US" sz="1400" dirty="0" smtClean="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Cable Break Probability:</a:t>
                </a:r>
                <a:endParaRPr lang="en-US" sz="2000" i="1" dirty="0">
                  <a:latin typeface="Cambria Math"/>
                  <a:cs typeface="Arial" panose="020B0604020202020204" pitchFamily="34" charset="0"/>
                </a:endParaRPr>
              </a:p>
              <a:p>
                <a:pPr marL="402336" lvl="1" indent="0" algn="ctr">
                  <a:buNone/>
                </a:pPr>
                <a14:m>
                  <m:oMath xmlns:m="http://schemas.openxmlformats.org/officeDocument/2006/math">
                    <m:r>
                      <a:rPr lang="en-US" sz="1800" i="1">
                        <a:latin typeface="Cambria Math"/>
                        <a:cs typeface="Arial" panose="020B0604020202020204" pitchFamily="34" charset="0"/>
                      </a:rPr>
                      <m:t>𝑃</m:t>
                    </m:r>
                    <m:r>
                      <a:rPr lang="en-US" sz="1800" b="0" i="1" smtClean="0">
                        <a:latin typeface="Cambria Math"/>
                        <a:cs typeface="Arial" panose="020B0604020202020204" pitchFamily="34" charset="0"/>
                      </a:rPr>
                      <m:t>(</m:t>
                    </m:r>
                    <m:r>
                      <a:rPr lang="en-US" sz="1800" b="0" i="1" smtClean="0">
                        <a:latin typeface="Cambria Math"/>
                        <a:cs typeface="Arial" panose="020B0604020202020204" pitchFamily="34" charset="0"/>
                      </a:rPr>
                      <m:t>𝑏𝑟𝑒𝑎𝑘</m:t>
                    </m:r>
                    <m:r>
                      <a:rPr lang="en-US" sz="1800" b="0" i="1" smtClean="0">
                        <a:latin typeface="Cambria Math"/>
                        <a:cs typeface="Arial" panose="020B0604020202020204" pitchFamily="34" charset="0"/>
                      </a:rPr>
                      <m:t>)=</m:t>
                    </m:r>
                    <m:nary>
                      <m:naryPr>
                        <m:ctrlPr>
                          <a:rPr lang="en-US" sz="1800" i="1" smtClean="0">
                            <a:latin typeface="Cambria Math"/>
                            <a:cs typeface="Arial" panose="020B0604020202020204" pitchFamily="34" charset="0"/>
                          </a:rPr>
                        </m:ctrlPr>
                      </m:naryPr>
                      <m:sub>
                        <m:r>
                          <m:rPr>
                            <m:brk m:alnAt="23"/>
                          </m:rPr>
                          <a:rPr lang="en-US" sz="1800" b="0" i="1" smtClean="0">
                            <a:latin typeface="Cambria Math"/>
                            <a:cs typeface="Arial" panose="020B0604020202020204" pitchFamily="34" charset="0"/>
                          </a:rPr>
                          <m:t>𝑆</m:t>
                        </m:r>
                        <m:r>
                          <a:rPr lang="en-US" sz="1800" b="0" i="1" smtClean="0">
                            <a:latin typeface="Cambria Math"/>
                            <a:ea typeface="Cambria Math"/>
                            <a:cs typeface="Arial" panose="020B0604020202020204" pitchFamily="34" charset="0"/>
                          </a:rPr>
                          <m:t>∈</m:t>
                        </m:r>
                        <m:r>
                          <a:rPr lang="en-US" sz="1800" b="0" i="1" smtClean="0">
                            <a:latin typeface="Cambria Math"/>
                            <a:ea typeface="Cambria Math"/>
                            <a:cs typeface="Arial" panose="020B0604020202020204" pitchFamily="34" charset="0"/>
                          </a:rPr>
                          <m:t>𝐷</m:t>
                        </m:r>
                      </m:sub>
                      <m:sup/>
                      <m:e>
                        <m:r>
                          <a:rPr lang="en-US" sz="1800" i="1">
                            <a:latin typeface="Cambria Math"/>
                            <a:cs typeface="Arial" panose="020B0604020202020204" pitchFamily="34" charset="0"/>
                          </a:rPr>
                          <m:t>𝑃</m:t>
                        </m:r>
                        <m:d>
                          <m:dPr>
                            <m:endChr m:val="|"/>
                            <m:ctrlPr>
                              <a:rPr lang="en-US" sz="1800" i="1">
                                <a:latin typeface="Cambria Math"/>
                                <a:cs typeface="Arial" panose="020B0604020202020204" pitchFamily="34" charset="0"/>
                              </a:rPr>
                            </m:ctrlPr>
                          </m:dPr>
                          <m:e>
                            <m:r>
                              <a:rPr lang="en-US" sz="1800" i="1">
                                <a:latin typeface="Cambria Math"/>
                                <a:cs typeface="Arial" panose="020B0604020202020204" pitchFamily="34" charset="0"/>
                              </a:rPr>
                              <m:t>𝑏𝑟𝑒𝑎𝑘</m:t>
                            </m:r>
                            <m:r>
                              <a:rPr lang="en-US" sz="1800" i="1">
                                <a:latin typeface="Cambria Math"/>
                                <a:cs typeface="Arial" panose="020B0604020202020204" pitchFamily="34" charset="0"/>
                              </a:rPr>
                              <m:t> </m:t>
                            </m:r>
                          </m:e>
                        </m:d>
                        <m:r>
                          <a:rPr lang="en-US" sz="1800" i="1">
                            <a:latin typeface="Cambria Math"/>
                            <a:cs typeface="Arial" panose="020B0604020202020204" pitchFamily="34" charset="0"/>
                          </a:rPr>
                          <m:t>𝑆</m:t>
                        </m:r>
                        <m:r>
                          <a:rPr lang="en-US" sz="1800" i="1">
                            <a:latin typeface="Cambria Math"/>
                            <a:cs typeface="Arial" panose="020B0604020202020204" pitchFamily="34" charset="0"/>
                          </a:rPr>
                          <m:t>) </m:t>
                        </m:r>
                        <m:r>
                          <a:rPr lang="en-US" sz="1800" i="1">
                            <a:latin typeface="Cambria Math"/>
                            <a:cs typeface="Arial" panose="020B0604020202020204" pitchFamily="34" charset="0"/>
                          </a:rPr>
                          <m:t>𝑝</m:t>
                        </m:r>
                        <m:r>
                          <a:rPr lang="en-US" sz="1800" i="1">
                            <a:latin typeface="Cambria Math"/>
                            <a:cs typeface="Arial" panose="020B0604020202020204" pitchFamily="34" charset="0"/>
                          </a:rPr>
                          <m:t>(</m:t>
                        </m:r>
                        <m:r>
                          <a:rPr lang="en-US" sz="1800" i="1">
                            <a:latin typeface="Cambria Math"/>
                            <a:cs typeface="Arial" panose="020B0604020202020204" pitchFamily="34" charset="0"/>
                          </a:rPr>
                          <m:t>𝑆</m:t>
                        </m:r>
                        <m:r>
                          <a:rPr lang="en-US" sz="1800" i="1">
                            <a:latin typeface="Cambria Math"/>
                            <a:cs typeface="Arial" panose="020B0604020202020204" pitchFamily="34" charset="0"/>
                          </a:rPr>
                          <m:t>) </m:t>
                        </m:r>
                        <m:r>
                          <a:rPr lang="en-US" sz="1800" i="1">
                            <a:latin typeface="Cambria Math"/>
                            <a:cs typeface="Arial" panose="020B0604020202020204" pitchFamily="34" charset="0"/>
                          </a:rPr>
                          <m:t>𝑑𝑆</m:t>
                        </m:r>
                      </m:e>
                    </m:nary>
                  </m:oMath>
                </a14:m>
                <a:r>
                  <a:rPr lang="en-US" sz="1800" dirty="0" smtClean="0">
                    <a:latin typeface="Arial" panose="020B0604020202020204" pitchFamily="34" charset="0"/>
                    <a:cs typeface="Arial" panose="020B0604020202020204" pitchFamily="34" charset="0"/>
                  </a:rPr>
                  <a:t>,</a:t>
                </a:r>
              </a:p>
              <a:p>
                <a:pPr marL="402336" lvl="1" indent="0">
                  <a:buNone/>
                </a:pPr>
                <a:r>
                  <a:rPr lang="en-US" sz="1800" dirty="0">
                    <a:latin typeface="Arial" panose="020B0604020202020204" pitchFamily="34" charset="0"/>
                    <a:cs typeface="Arial" panose="020B0604020202020204" pitchFamily="34" charset="0"/>
                  </a:rPr>
                  <a:t>w</a:t>
                </a:r>
                <a:r>
                  <a:rPr lang="en-US" sz="1800" dirty="0" smtClean="0">
                    <a:latin typeface="Arial" panose="020B0604020202020204" pitchFamily="34" charset="0"/>
                    <a:cs typeface="Arial" panose="020B0604020202020204" pitchFamily="34" charset="0"/>
                  </a:rPr>
                  <a:t>here </a:t>
                </a:r>
                <a14:m>
                  <m:oMath xmlns:m="http://schemas.openxmlformats.org/officeDocument/2006/math">
                    <m:r>
                      <a:rPr lang="en-US" altLang="zh-CN" sz="1800" i="1">
                        <a:latin typeface="Cambria Math"/>
                        <a:cs typeface="Arial" panose="020B0604020202020204" pitchFamily="34" charset="0"/>
                      </a:rPr>
                      <m:t>𝑝</m:t>
                    </m:r>
                    <m:d>
                      <m:dPr>
                        <m:ctrlPr>
                          <a:rPr lang="en-US" altLang="zh-CN" sz="1800" i="1">
                            <a:latin typeface="Cambria Math"/>
                            <a:cs typeface="Arial" panose="020B0604020202020204" pitchFamily="34" charset="0"/>
                          </a:rPr>
                        </m:ctrlPr>
                      </m:dPr>
                      <m:e>
                        <m:r>
                          <a:rPr lang="en-US" altLang="zh-CN" sz="1800" i="1">
                            <a:latin typeface="Cambria Math"/>
                            <a:cs typeface="Arial" panose="020B0604020202020204" pitchFamily="34" charset="0"/>
                          </a:rPr>
                          <m:t>𝑆</m:t>
                        </m:r>
                      </m:e>
                    </m:d>
                    <m:r>
                      <a:rPr lang="en-US" altLang="zh-CN" sz="1800" i="1">
                        <a:latin typeface="Cambria Math"/>
                        <a:cs typeface="Arial" panose="020B0604020202020204" pitchFamily="34" charset="0"/>
                      </a:rPr>
                      <m:t>=</m:t>
                    </m:r>
                    <m:f>
                      <m:fPr>
                        <m:ctrlPr>
                          <a:rPr lang="en-US" altLang="zh-CN" sz="1800" i="1">
                            <a:latin typeface="Cambria Math"/>
                            <a:cs typeface="Arial" panose="020B0604020202020204" pitchFamily="34" charset="0"/>
                          </a:rPr>
                        </m:ctrlPr>
                      </m:fPr>
                      <m:num>
                        <m:r>
                          <a:rPr lang="en-US" altLang="zh-CN" sz="1800" i="1">
                            <a:latin typeface="Cambria Math"/>
                            <a:cs typeface="Arial" panose="020B0604020202020204" pitchFamily="34" charset="0"/>
                          </a:rPr>
                          <m:t>1</m:t>
                        </m:r>
                      </m:num>
                      <m:den>
                        <m:acc>
                          <m:accPr>
                            <m:chr m:val="̂"/>
                            <m:ctrlPr>
                              <a:rPr lang="en-US" altLang="zh-CN" sz="1800" i="1">
                                <a:latin typeface="Cambria Math"/>
                                <a:cs typeface="Arial" panose="020B0604020202020204" pitchFamily="34" charset="0"/>
                              </a:rPr>
                            </m:ctrlPr>
                          </m:accPr>
                          <m:e>
                            <m:r>
                              <a:rPr lang="en-US" altLang="zh-CN" sz="1800" i="1">
                                <a:latin typeface="Cambria Math"/>
                                <a:cs typeface="Arial" panose="020B0604020202020204" pitchFamily="34" charset="0"/>
                              </a:rPr>
                              <m:t>𝐷</m:t>
                            </m:r>
                          </m:e>
                        </m:acc>
                      </m:den>
                    </m:f>
                    <m:r>
                      <a:rPr lang="en-US" altLang="zh-CN" sz="1800" b="0" i="0" smtClean="0">
                        <a:latin typeface="Cambria Math"/>
                        <a:cs typeface="Arial" panose="020B0604020202020204" pitchFamily="34" charset="0"/>
                      </a:rPr>
                      <m:t> </m:t>
                    </m:r>
                  </m:oMath>
                </a14:m>
                <a:r>
                  <a:rPr lang="en-US" sz="1800" dirty="0" smtClean="0">
                    <a:latin typeface="Arial" panose="020B0604020202020204" pitchFamily="34" charset="0"/>
                    <a:cs typeface="Arial" panose="020B0604020202020204" pitchFamily="34" charset="0"/>
                  </a:rPr>
                  <a:t> is the probability density function of the epicenter </a:t>
                </a:r>
                <a14:m>
                  <m:oMath xmlns:m="http://schemas.openxmlformats.org/officeDocument/2006/math">
                    <m:r>
                      <a:rPr lang="en-US" altLang="zh-CN" sz="1800" i="1">
                        <a:latin typeface="Cambria Math"/>
                        <a:cs typeface="Arial" panose="020B0604020202020204" pitchFamily="34" charset="0"/>
                      </a:rPr>
                      <m:t>𝑆</m:t>
                    </m:r>
                  </m:oMath>
                </a14:m>
                <a:r>
                  <a:rPr lang="en-US"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mc:Choice>
        <mc:Fallback xmlns="">
          <p:sp>
            <p:nvSpPr>
              <p:cNvPr id="6" name="Content Placeholder 2"/>
              <p:cNvSpPr>
                <a:spLocks noGrp="1" noRot="1" noChangeAspect="1" noMove="1" noResize="1" noEditPoints="1" noAdjustHandles="1" noChangeArrowheads="1" noChangeShapeType="1" noTextEdit="1"/>
              </p:cNvSpPr>
              <p:nvPr>
                <p:ph idx="1"/>
              </p:nvPr>
            </p:nvSpPr>
            <p:spPr>
              <a:xfrm>
                <a:off x="990600" y="1676400"/>
                <a:ext cx="8077200" cy="5029200"/>
              </a:xfrm>
              <a:blipFill rotWithShape="1">
                <a:blip r:embed="rId3"/>
                <a:stretch>
                  <a:fillRect t="-606" b="-1818"/>
                </a:stretch>
              </a:blipFill>
            </p:spPr>
            <p:txBody>
              <a:bodyPr/>
              <a:lstStyle/>
              <a:p>
                <a:r>
                  <a:rPr lang="en-US">
                    <a:noFill/>
                  </a:rPr>
                  <a:t> </a:t>
                </a:r>
              </a:p>
            </p:txBody>
          </p:sp>
        </mc:Fallback>
      </mc:AlternateContent>
    </p:spTree>
    <p:extLst>
      <p:ext uri="{BB962C8B-B14F-4D97-AF65-F5344CB8AC3E}">
        <p14:creationId xmlns:p14="http://schemas.microsoft.com/office/powerpoint/2010/main" val="30948418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标题 1"/>
              <p:cNvSpPr txBox="1">
                <a:spLocks/>
              </p:cNvSpPr>
              <p:nvPr/>
            </p:nvSpPr>
            <p:spPr bwMode="auto">
              <a:xfrm>
                <a:off x="685800" y="1143000"/>
                <a:ext cx="4724400" cy="28193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marL="342900" indent="-342900" algn="l">
                  <a:buFont typeface="Arial" panose="020B0604020202020204" pitchFamily="34" charset="0"/>
                  <a:buChar char="•"/>
                </a:pPr>
                <a:r>
                  <a:rPr lang="en-US" altLang="zh-CN" sz="2000" dirty="0" smtClean="0"/>
                  <a:t>Three cable segments: </a:t>
                </a:r>
                <a:r>
                  <a:rPr lang="en-US" altLang="zh-CN" sz="2000" i="1" dirty="0" smtClean="0"/>
                  <a:t>N</a:t>
                </a:r>
                <a:r>
                  <a:rPr lang="en-US" altLang="zh-CN" sz="2000" i="1" baseline="-25000" dirty="0" smtClean="0"/>
                  <a:t>1</a:t>
                </a:r>
                <a:r>
                  <a:rPr lang="en-US" altLang="zh-CN" sz="2000" i="1" dirty="0" smtClean="0"/>
                  <a:t>D</a:t>
                </a:r>
                <a:r>
                  <a:rPr lang="en-US" altLang="zh-CN" sz="2000" dirty="0" smtClean="0"/>
                  <a:t>, </a:t>
                </a:r>
                <a:r>
                  <a:rPr lang="en-US" altLang="zh-CN" sz="2000" i="1" dirty="0" smtClean="0"/>
                  <a:t>DE</a:t>
                </a:r>
                <a:r>
                  <a:rPr lang="en-US" altLang="zh-CN" sz="2000" dirty="0" smtClean="0"/>
                  <a:t>, </a:t>
                </a:r>
                <a:r>
                  <a:rPr lang="en-US" altLang="zh-CN" sz="2000" i="1" dirty="0" smtClean="0"/>
                  <a:t>EN</a:t>
                </a:r>
                <a:r>
                  <a:rPr lang="en-US" altLang="zh-CN" sz="2000" i="1" baseline="-25000" dirty="0" smtClean="0"/>
                  <a:t>2</a:t>
                </a:r>
                <a:r>
                  <a:rPr lang="en-US" altLang="zh-CN" sz="2000" i="1" dirty="0" smtClean="0"/>
                  <a:t>  </a:t>
                </a:r>
              </a:p>
              <a:p>
                <a:pPr marL="342900" indent="-342900" algn="l">
                  <a:buFont typeface="Arial" panose="020B0604020202020204" pitchFamily="34" charset="0"/>
                  <a:buChar char="•"/>
                </a:pPr>
                <a:r>
                  <a:rPr lang="zh-CN" altLang="en-US" sz="2000" dirty="0" smtClean="0"/>
                  <a:t>△</a:t>
                </a:r>
                <a:r>
                  <a:rPr lang="en-US" altLang="zh-CN" sz="2000" i="1" dirty="0" smtClean="0"/>
                  <a:t> N</a:t>
                </a:r>
                <a:r>
                  <a:rPr lang="en-US" altLang="zh-CN" sz="2000" i="1" baseline="-25000" dirty="0" smtClean="0"/>
                  <a:t>1</a:t>
                </a:r>
                <a:r>
                  <a:rPr lang="en-US" altLang="zh-CN" sz="2000" i="1" dirty="0" smtClean="0"/>
                  <a:t>DC </a:t>
                </a:r>
                <a:r>
                  <a:rPr lang="zh-CN" altLang="en-US" sz="2000" dirty="0" smtClean="0"/>
                  <a:t>∽ </a:t>
                </a:r>
                <a:r>
                  <a:rPr lang="zh-CN" altLang="en-US" sz="2000" dirty="0"/>
                  <a:t>△</a:t>
                </a:r>
                <a:r>
                  <a:rPr lang="en-US" altLang="zh-CN" sz="2000" i="1" dirty="0"/>
                  <a:t> </a:t>
                </a:r>
                <a:r>
                  <a:rPr lang="en-US" altLang="zh-CN" sz="2000" i="1" dirty="0" smtClean="0"/>
                  <a:t>N</a:t>
                </a:r>
                <a:r>
                  <a:rPr lang="en-US" altLang="zh-CN" sz="2000" i="1" baseline="-25000" dirty="0" smtClean="0"/>
                  <a:t>2</a:t>
                </a:r>
                <a:r>
                  <a:rPr lang="en-US" altLang="zh-CN" sz="2000" i="1" dirty="0"/>
                  <a:t>E</a:t>
                </a:r>
                <a:r>
                  <a:rPr lang="en-US" altLang="zh-CN" sz="2000" i="1" dirty="0" smtClean="0"/>
                  <a:t>C </a:t>
                </a:r>
              </a:p>
              <a:p>
                <a:pPr marL="342900" indent="-342900" algn="l">
                  <a:buFont typeface="Arial" panose="020B0604020202020204" pitchFamily="34" charset="0"/>
                  <a:buChar char="•"/>
                </a:pPr>
                <a:r>
                  <a:rPr lang="el-GR" altLang="zh-CN" sz="2000" dirty="0" smtClean="0"/>
                  <a:t>θ</a:t>
                </a:r>
                <a:r>
                  <a:rPr lang="en-US" altLang="zh-CN" sz="2000" dirty="0" smtClean="0"/>
                  <a:t>: the angle between </a:t>
                </a:r>
                <a:r>
                  <a:rPr lang="en-US" altLang="zh-CN" sz="2000" i="1" dirty="0" smtClean="0"/>
                  <a:t>DE</a:t>
                </a:r>
                <a:r>
                  <a:rPr lang="en-US" altLang="zh-CN" sz="2000" dirty="0" smtClean="0"/>
                  <a:t> and </a:t>
                </a:r>
                <a:r>
                  <a:rPr lang="en-US" altLang="zh-CN" sz="2000" i="1" dirty="0" smtClean="0"/>
                  <a:t>y</a:t>
                </a:r>
                <a:r>
                  <a:rPr lang="en-US" altLang="zh-CN" sz="2000" dirty="0" smtClean="0"/>
                  <a:t>-axis</a:t>
                </a:r>
              </a:p>
              <a:p>
                <a:pPr marL="342900" indent="-342900">
                  <a:buFont typeface="Arial" panose="020B0604020202020204" pitchFamily="34" charset="0"/>
                  <a:buChar char="•"/>
                </a:pPr>
                <a:r>
                  <a:rPr lang="zh-CN" altLang="en-US" sz="2000" i="1" dirty="0" smtClean="0"/>
                  <a:t>∆</a:t>
                </a:r>
                <a:r>
                  <a:rPr lang="en-US" altLang="zh-CN" sz="2000" i="1" baseline="-25000" dirty="0" smtClean="0"/>
                  <a:t>T</a:t>
                </a:r>
                <a:r>
                  <a:rPr lang="en-US" altLang="zh-CN" sz="2000" dirty="0" smtClean="0"/>
                  <a:t>: the length of </a:t>
                </a:r>
                <a:r>
                  <a:rPr lang="en-US" altLang="zh-CN" sz="2000" i="1" dirty="0" smtClean="0"/>
                  <a:t>DE  (</a:t>
                </a:r>
                <a:r>
                  <a:rPr lang="zh-CN" altLang="en-US" sz="2000" i="1" dirty="0"/>
                  <a:t>∆</a:t>
                </a:r>
                <a:r>
                  <a:rPr lang="en-US" altLang="zh-CN" sz="2000" i="1" baseline="-25000" dirty="0" smtClean="0"/>
                  <a:t>T  </a:t>
                </a:r>
                <a14:m>
                  <m:oMath xmlns:m="http://schemas.openxmlformats.org/officeDocument/2006/math">
                    <m:r>
                      <a:rPr lang="en-US" altLang="zh-CN" sz="2000" i="1" smtClean="0">
                        <a:latin typeface="Cambria Math"/>
                        <a:ea typeface="Cambria Math"/>
                      </a:rPr>
                      <m:t>≥</m:t>
                    </m:r>
                  </m:oMath>
                </a14:m>
                <a:r>
                  <a:rPr lang="en-US" altLang="zh-CN" sz="2000" i="1" dirty="0" smtClean="0"/>
                  <a:t> 0)</a:t>
                </a:r>
              </a:p>
              <a:p>
                <a:pPr marL="800100" lvl="1" indent="-342900">
                  <a:buFont typeface="Arial" panose="020B0604020202020204" pitchFamily="34" charset="0"/>
                  <a:buChar char="•"/>
                </a:pPr>
                <a:r>
                  <a:rPr lang="en-US" altLang="zh-CN" sz="2000" dirty="0" smtClean="0"/>
                  <a:t>affect both Cost and </a:t>
                </a:r>
                <a14:m>
                  <m:oMath xmlns:m="http://schemas.openxmlformats.org/officeDocument/2006/math">
                    <m:r>
                      <a:rPr lang="en-US" sz="2000" i="1">
                        <a:latin typeface="Cambria Math"/>
                        <a:cs typeface="Arial" panose="020B0604020202020204" pitchFamily="34" charset="0"/>
                      </a:rPr>
                      <m:t>𝑃</m:t>
                    </m:r>
                    <m:r>
                      <a:rPr lang="en-US" sz="2000" i="1">
                        <a:latin typeface="Cambria Math"/>
                        <a:cs typeface="Arial" panose="020B0604020202020204" pitchFamily="34" charset="0"/>
                      </a:rPr>
                      <m:t>(</m:t>
                    </m:r>
                    <m:r>
                      <a:rPr lang="en-US" sz="2000" i="1">
                        <a:latin typeface="Cambria Math"/>
                        <a:cs typeface="Arial" panose="020B0604020202020204" pitchFamily="34" charset="0"/>
                      </a:rPr>
                      <m:t>𝑏𝑟𝑒𝑎𝑘</m:t>
                    </m:r>
                    <m:r>
                      <a:rPr lang="en-US" sz="2000" b="0" i="1" smtClean="0">
                        <a:latin typeface="Cambria Math"/>
                        <a:cs typeface="Arial" panose="020B0604020202020204" pitchFamily="34" charset="0"/>
                      </a:rPr>
                      <m:t>)</m:t>
                    </m:r>
                  </m:oMath>
                </a14:m>
                <a:endParaRPr lang="en-US" altLang="zh-CN" sz="2000" i="1" dirty="0" smtClean="0"/>
              </a:p>
              <a:p>
                <a:pPr marL="342900" indent="-342900" algn="l">
                  <a:buFont typeface="Arial" panose="020B0604020202020204" pitchFamily="34" charset="0"/>
                  <a:buChar char="•"/>
                </a:pPr>
                <a:endParaRPr lang="en-US" altLang="zh-CN" sz="2000" dirty="0" smtClean="0"/>
              </a:p>
              <a:p>
                <a:pPr marL="342900" indent="-342900" algn="l">
                  <a:buFont typeface="Arial" panose="020B0604020202020204" pitchFamily="34" charset="0"/>
                  <a:buChar char="•"/>
                </a:pPr>
                <a:endParaRPr lang="en-US" altLang="zh-CN" sz="2000" dirty="0"/>
              </a:p>
            </p:txBody>
          </p:sp>
        </mc:Choice>
        <mc:Fallback xmlns="">
          <p:sp>
            <p:nvSpPr>
              <p:cNvPr id="7" name="标题 1"/>
              <p:cNvSpPr txBox="1">
                <a:spLocks noRot="1" noChangeAspect="1" noMove="1" noResize="1" noEditPoints="1" noAdjustHandles="1" noChangeArrowheads="1" noChangeShapeType="1" noTextEdit="1"/>
              </p:cNvSpPr>
              <p:nvPr/>
            </p:nvSpPr>
            <p:spPr bwMode="auto">
              <a:xfrm>
                <a:off x="685800" y="1143000"/>
                <a:ext cx="4724400" cy="2819399"/>
              </a:xfrm>
              <a:prstGeom prst="rect">
                <a:avLst/>
              </a:prstGeom>
              <a:blipFill rotWithShape="1">
                <a:blip r:embed="rId4"/>
                <a:stretch>
                  <a:fillRect l="-1161"/>
                </a:stretch>
              </a:blipFill>
              <a:ln w="9525">
                <a:noFill/>
                <a:miter lim="800000"/>
                <a:headEnd/>
                <a:tailEnd/>
              </a:ln>
            </p:spPr>
            <p:txBody>
              <a:bodyPr/>
              <a:lstStyle/>
              <a:p>
                <a:r>
                  <a:rPr lang="zh-CN" altLang="en-US">
                    <a:noFill/>
                  </a:rPr>
                  <a:t> </a:t>
                </a:r>
              </a:p>
            </p:txBody>
          </p:sp>
        </mc:Fallback>
      </mc:AlternateContent>
      <p:sp>
        <p:nvSpPr>
          <p:cNvPr id="2" name="Title 1"/>
          <p:cNvSpPr>
            <a:spLocks noGrp="1"/>
          </p:cNvSpPr>
          <p:nvPr>
            <p:ph type="title"/>
          </p:nvPr>
        </p:nvSpPr>
        <p:spPr>
          <a:xfrm>
            <a:off x="1036320" y="57150"/>
            <a:ext cx="7650480" cy="1238250"/>
          </a:xfrm>
        </p:spPr>
        <p:txBody>
          <a:bodyPr>
            <a:normAutofit fontScale="90000"/>
          </a:bodyPr>
          <a:lstStyle/>
          <a:p>
            <a:r>
              <a:rPr lang="en-US" sz="2700" dirty="0" smtClean="0"/>
              <a:t>Cable Shape Alternative:</a:t>
            </a:r>
            <a:r>
              <a:rPr lang="en-US" dirty="0" smtClean="0"/>
              <a:t/>
            </a:r>
            <a:br>
              <a:rPr lang="en-US" dirty="0" smtClean="0"/>
            </a:br>
            <a:r>
              <a:rPr lang="en-US" dirty="0" smtClean="0"/>
              <a:t>Three Connected Segments (TCS)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475392470"/>
              </p:ext>
            </p:extLst>
          </p:nvPr>
        </p:nvGraphicFramePr>
        <p:xfrm>
          <a:off x="5181600" y="1371600"/>
          <a:ext cx="3784730" cy="1905000"/>
        </p:xfrm>
        <a:graphic>
          <a:graphicData uri="http://schemas.openxmlformats.org/presentationml/2006/ole">
            <mc:AlternateContent xmlns:mc="http://schemas.openxmlformats.org/markup-compatibility/2006">
              <mc:Choice xmlns:v="urn:schemas-microsoft-com:vml" Requires="v">
                <p:oleObj spid="_x0000_s3526" name="Acrobat Document" r:id="rId5" imgW="5429077" imgH="2447874" progId="AcroExch.Document.11">
                  <p:embed/>
                </p:oleObj>
              </mc:Choice>
              <mc:Fallback>
                <p:oleObj name="Acrobat Document" r:id="rId5" imgW="5429077" imgH="2447874" progId="AcroExch.Document.11">
                  <p:embed/>
                  <p:pic>
                    <p:nvPicPr>
                      <p:cNvPr id="0" name=""/>
                      <p:cNvPicPr/>
                      <p:nvPr/>
                    </p:nvPicPr>
                    <p:blipFill>
                      <a:blip r:embed="rId6"/>
                      <a:stretch>
                        <a:fillRect/>
                      </a:stretch>
                    </p:blipFill>
                    <p:spPr>
                      <a:xfrm>
                        <a:off x="5181600" y="1371600"/>
                        <a:ext cx="3784730" cy="19050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515537723"/>
              </p:ext>
            </p:extLst>
          </p:nvPr>
        </p:nvGraphicFramePr>
        <p:xfrm>
          <a:off x="0" y="3581400"/>
          <a:ext cx="4727068" cy="3276600"/>
        </p:xfrm>
        <a:graphic>
          <a:graphicData uri="http://schemas.openxmlformats.org/presentationml/2006/ole">
            <mc:AlternateContent xmlns:mc="http://schemas.openxmlformats.org/markup-compatibility/2006">
              <mc:Choice xmlns:v="urn:schemas-microsoft-com:vml" Requires="v">
                <p:oleObj spid="_x0000_s3527" name="Acrobat Document" r:id="rId7" imgW="4314603" imgH="2990644" progId="AcroExch.Document.11">
                  <p:embed/>
                </p:oleObj>
              </mc:Choice>
              <mc:Fallback>
                <p:oleObj name="Acrobat Document" r:id="rId7" imgW="4314603" imgH="2990644" progId="AcroExch.Document.11">
                  <p:embed/>
                  <p:pic>
                    <p:nvPicPr>
                      <p:cNvPr id="0" name=""/>
                      <p:cNvPicPr/>
                      <p:nvPr/>
                    </p:nvPicPr>
                    <p:blipFill>
                      <a:blip r:embed="rId8"/>
                      <a:stretch>
                        <a:fillRect/>
                      </a:stretch>
                    </p:blipFill>
                    <p:spPr>
                      <a:xfrm>
                        <a:off x="0" y="3581400"/>
                        <a:ext cx="4727068" cy="32766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744693625"/>
              </p:ext>
            </p:extLst>
          </p:nvPr>
        </p:nvGraphicFramePr>
        <p:xfrm>
          <a:off x="4416933" y="3581400"/>
          <a:ext cx="4727068" cy="3276600"/>
        </p:xfrm>
        <a:graphic>
          <a:graphicData uri="http://schemas.openxmlformats.org/presentationml/2006/ole">
            <mc:AlternateContent xmlns:mc="http://schemas.openxmlformats.org/markup-compatibility/2006">
              <mc:Choice xmlns:v="urn:schemas-microsoft-com:vml" Requires="v">
                <p:oleObj spid="_x0000_s3528" name="Acrobat Document" r:id="rId9" imgW="4314603" imgH="2990644" progId="AcroExch.Document.11">
                  <p:embed/>
                </p:oleObj>
              </mc:Choice>
              <mc:Fallback>
                <p:oleObj name="Acrobat Document" r:id="rId9" imgW="4314603" imgH="2990644" progId="AcroExch.Document.11">
                  <p:embed/>
                  <p:pic>
                    <p:nvPicPr>
                      <p:cNvPr id="0" name=""/>
                      <p:cNvPicPr/>
                      <p:nvPr/>
                    </p:nvPicPr>
                    <p:blipFill>
                      <a:blip r:embed="rId10"/>
                      <a:stretch>
                        <a:fillRect/>
                      </a:stretch>
                    </p:blipFill>
                    <p:spPr>
                      <a:xfrm>
                        <a:off x="4416933" y="3581400"/>
                        <a:ext cx="4727068" cy="3276600"/>
                      </a:xfrm>
                      <a:prstGeom prst="rect">
                        <a:avLst/>
                      </a:prstGeom>
                    </p:spPr>
                  </p:pic>
                </p:oleObj>
              </mc:Fallback>
            </mc:AlternateContent>
          </a:graphicData>
        </a:graphic>
      </p:graphicFrame>
    </p:spTree>
    <p:extLst>
      <p:ext uri="{BB962C8B-B14F-4D97-AF65-F5344CB8AC3E}">
        <p14:creationId xmlns:p14="http://schemas.microsoft.com/office/powerpoint/2010/main" val="35054430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标题 1"/>
              <p:cNvSpPr txBox="1">
                <a:spLocks/>
              </p:cNvSpPr>
              <p:nvPr/>
            </p:nvSpPr>
            <p:spPr bwMode="auto">
              <a:xfrm>
                <a:off x="685800" y="990600"/>
                <a:ext cx="4724400" cy="28193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marL="342900" indent="-342900" algn="l">
                  <a:buFont typeface="Arial" panose="020B0604020202020204" pitchFamily="34" charset="0"/>
                  <a:buChar char="•"/>
                </a:pPr>
                <a:r>
                  <a:rPr lang="en-US" altLang="zh-CN" sz="2000" dirty="0" smtClean="0"/>
                  <a:t>Three cable segments: </a:t>
                </a:r>
                <a:r>
                  <a:rPr lang="en-US" altLang="zh-CN" sz="2000" i="1" dirty="0" smtClean="0"/>
                  <a:t>N</a:t>
                </a:r>
                <a:r>
                  <a:rPr lang="en-US" altLang="zh-CN" sz="2000" i="1" baseline="-25000" dirty="0" smtClean="0"/>
                  <a:t>1</a:t>
                </a:r>
                <a:r>
                  <a:rPr lang="en-US" altLang="zh-CN" sz="2000" i="1" dirty="0" smtClean="0"/>
                  <a:t>D</a:t>
                </a:r>
                <a:r>
                  <a:rPr lang="en-US" altLang="zh-CN" sz="2000" dirty="0" smtClean="0"/>
                  <a:t>, </a:t>
                </a:r>
                <a:r>
                  <a:rPr lang="en-US" altLang="zh-CN" sz="2000" i="1" dirty="0" smtClean="0"/>
                  <a:t>DE</a:t>
                </a:r>
                <a:r>
                  <a:rPr lang="en-US" altLang="zh-CN" sz="2000" dirty="0" smtClean="0"/>
                  <a:t>, </a:t>
                </a:r>
                <a:r>
                  <a:rPr lang="en-US" altLang="zh-CN" sz="2000" i="1" dirty="0" smtClean="0"/>
                  <a:t>EN</a:t>
                </a:r>
                <a:r>
                  <a:rPr lang="en-US" altLang="zh-CN" sz="2000" i="1" baseline="-25000" dirty="0" smtClean="0"/>
                  <a:t>2</a:t>
                </a:r>
                <a:r>
                  <a:rPr lang="en-US" altLang="zh-CN" sz="2000" i="1" dirty="0" smtClean="0"/>
                  <a:t>  </a:t>
                </a:r>
              </a:p>
              <a:p>
                <a:pPr marL="342900" indent="-342900">
                  <a:buFont typeface="Arial" panose="020B0604020202020204" pitchFamily="34" charset="0"/>
                  <a:buChar char="•"/>
                </a:pPr>
                <a:r>
                  <a:rPr lang="en-US" altLang="zh-CN" sz="2000" i="1" dirty="0"/>
                  <a:t>N</a:t>
                </a:r>
                <a:r>
                  <a:rPr lang="en-US" altLang="zh-CN" sz="2000" i="1" baseline="-25000" dirty="0"/>
                  <a:t>1</a:t>
                </a:r>
                <a:r>
                  <a:rPr lang="en-US" altLang="zh-CN" sz="2000" i="1" dirty="0"/>
                  <a:t>D</a:t>
                </a:r>
                <a:r>
                  <a:rPr lang="zh-CN" altLang="en-US" sz="2000" dirty="0"/>
                  <a:t>⊥</a:t>
                </a:r>
                <a:r>
                  <a:rPr lang="en-US" altLang="zh-CN" sz="2000" i="1" dirty="0"/>
                  <a:t>AB,  DE </a:t>
                </a:r>
                <a:r>
                  <a:rPr lang="zh-CN" altLang="en-US" sz="2000" dirty="0"/>
                  <a:t>∥ </a:t>
                </a:r>
                <a:r>
                  <a:rPr lang="en-US" altLang="zh-CN" sz="2000" i="1" dirty="0"/>
                  <a:t>AB ,  EN</a:t>
                </a:r>
                <a:r>
                  <a:rPr lang="en-US" altLang="zh-CN" sz="2000" i="1" baseline="-25000" dirty="0"/>
                  <a:t>2</a:t>
                </a:r>
                <a:r>
                  <a:rPr lang="zh-CN" altLang="en-US" sz="2000" dirty="0"/>
                  <a:t>⊥</a:t>
                </a:r>
                <a:r>
                  <a:rPr lang="en-US" altLang="zh-CN" sz="2000" dirty="0"/>
                  <a:t>DE </a:t>
                </a:r>
              </a:p>
              <a:p>
                <a:pPr marL="342900" indent="-342900">
                  <a:buFont typeface="Arial" panose="020B0604020202020204" pitchFamily="34" charset="0"/>
                  <a:buChar char="•"/>
                </a:pPr>
                <a:r>
                  <a:rPr lang="zh-CN" altLang="en-US" sz="2000" i="1" dirty="0" smtClean="0"/>
                  <a:t>∆</a:t>
                </a:r>
                <a:r>
                  <a:rPr lang="en-US" altLang="zh-CN" sz="2000" i="1" baseline="-25000" dirty="0" smtClean="0"/>
                  <a:t>H</a:t>
                </a:r>
                <a:r>
                  <a:rPr lang="en-US" altLang="zh-CN" sz="2000" dirty="0" smtClean="0"/>
                  <a:t>: the length of </a:t>
                </a:r>
                <a:r>
                  <a:rPr lang="en-US" altLang="zh-CN" sz="2000" i="1" dirty="0"/>
                  <a:t>EN</a:t>
                </a:r>
                <a:r>
                  <a:rPr lang="en-US" altLang="zh-CN" sz="2000" i="1" baseline="-25000" dirty="0"/>
                  <a:t>2</a:t>
                </a:r>
                <a:r>
                  <a:rPr lang="en-US" altLang="zh-CN" sz="2000" i="1" dirty="0" smtClean="0"/>
                  <a:t> </a:t>
                </a:r>
                <a:r>
                  <a:rPr lang="en-US" altLang="zh-CN" sz="2000" i="1" dirty="0"/>
                  <a:t>(</a:t>
                </a:r>
                <a:r>
                  <a:rPr lang="zh-CN" altLang="en-US" sz="2000" i="1" dirty="0" smtClean="0"/>
                  <a:t>∆</a:t>
                </a:r>
                <a:r>
                  <a:rPr lang="en-US" altLang="zh-CN" sz="2000" i="1" baseline="-25000" dirty="0" smtClean="0"/>
                  <a:t>H  </a:t>
                </a:r>
                <a14:m>
                  <m:oMath xmlns:m="http://schemas.openxmlformats.org/officeDocument/2006/math">
                    <m:r>
                      <a:rPr lang="en-US" altLang="zh-CN" sz="2000" i="1">
                        <a:latin typeface="Cambria Math"/>
                        <a:ea typeface="Cambria Math"/>
                      </a:rPr>
                      <m:t>≥</m:t>
                    </m:r>
                  </m:oMath>
                </a14:m>
                <a:r>
                  <a:rPr lang="en-US" altLang="zh-CN" sz="2000" i="1" dirty="0"/>
                  <a:t> 0)</a:t>
                </a:r>
              </a:p>
              <a:p>
                <a:pPr marL="800100" lvl="1" indent="-342900">
                  <a:buFont typeface="Arial" panose="020B0604020202020204" pitchFamily="34" charset="0"/>
                  <a:buChar char="•"/>
                </a:pPr>
                <a:r>
                  <a:rPr lang="en-US" altLang="zh-CN" sz="2000" dirty="0" smtClean="0"/>
                  <a:t>affect both Cost and </a:t>
                </a:r>
                <a14:m>
                  <m:oMath xmlns:m="http://schemas.openxmlformats.org/officeDocument/2006/math">
                    <m:r>
                      <a:rPr lang="en-US" sz="2000" i="1">
                        <a:latin typeface="Cambria Math"/>
                        <a:cs typeface="Arial" panose="020B0604020202020204" pitchFamily="34" charset="0"/>
                      </a:rPr>
                      <m:t>𝑃</m:t>
                    </m:r>
                    <m:r>
                      <a:rPr lang="en-US" sz="2000" i="1">
                        <a:latin typeface="Cambria Math"/>
                        <a:cs typeface="Arial" panose="020B0604020202020204" pitchFamily="34" charset="0"/>
                      </a:rPr>
                      <m:t>(</m:t>
                    </m:r>
                    <m:r>
                      <a:rPr lang="en-US" sz="2000" i="1">
                        <a:latin typeface="Cambria Math"/>
                        <a:cs typeface="Arial" panose="020B0604020202020204" pitchFamily="34" charset="0"/>
                      </a:rPr>
                      <m:t>𝑏𝑟𝑒𝑎𝑘</m:t>
                    </m:r>
                    <m:r>
                      <a:rPr lang="en-US" sz="2000" b="0" i="1" smtClean="0">
                        <a:latin typeface="Cambria Math"/>
                        <a:cs typeface="Arial" panose="020B0604020202020204" pitchFamily="34" charset="0"/>
                      </a:rPr>
                      <m:t>)</m:t>
                    </m:r>
                  </m:oMath>
                </a14:m>
                <a:endParaRPr lang="en-US" altLang="zh-CN" sz="2000" i="1" dirty="0" smtClean="0"/>
              </a:p>
              <a:p>
                <a:pPr marL="342900" indent="-342900" algn="l">
                  <a:buFont typeface="Arial" panose="020B0604020202020204" pitchFamily="34" charset="0"/>
                  <a:buChar char="•"/>
                </a:pPr>
                <a:endParaRPr lang="en-US" altLang="zh-CN" sz="2000" dirty="0" smtClean="0"/>
              </a:p>
              <a:p>
                <a:pPr marL="342900" indent="-342900" algn="l">
                  <a:buFont typeface="Arial" panose="020B0604020202020204" pitchFamily="34" charset="0"/>
                  <a:buChar char="•"/>
                </a:pPr>
                <a:endParaRPr lang="en-US" altLang="zh-CN" sz="2000" dirty="0"/>
              </a:p>
            </p:txBody>
          </p:sp>
        </mc:Choice>
        <mc:Fallback xmlns="">
          <p:sp>
            <p:nvSpPr>
              <p:cNvPr id="7" name="标题 1"/>
              <p:cNvSpPr txBox="1">
                <a:spLocks noRot="1" noChangeAspect="1" noMove="1" noResize="1" noEditPoints="1" noAdjustHandles="1" noChangeArrowheads="1" noChangeShapeType="1" noTextEdit="1"/>
              </p:cNvSpPr>
              <p:nvPr/>
            </p:nvSpPr>
            <p:spPr bwMode="auto">
              <a:xfrm>
                <a:off x="685800" y="990600"/>
                <a:ext cx="4724400" cy="2819399"/>
              </a:xfrm>
              <a:prstGeom prst="rect">
                <a:avLst/>
              </a:prstGeom>
              <a:blipFill rotWithShape="1">
                <a:blip r:embed="rId4"/>
                <a:stretch>
                  <a:fillRect l="-1161"/>
                </a:stretch>
              </a:blipFill>
              <a:ln w="9525">
                <a:noFill/>
                <a:miter lim="800000"/>
                <a:headEnd/>
                <a:tailEnd/>
              </a:ln>
            </p:spPr>
            <p:txBody>
              <a:bodyPr/>
              <a:lstStyle/>
              <a:p>
                <a:r>
                  <a:rPr lang="zh-CN" altLang="en-US">
                    <a:noFill/>
                  </a:rPr>
                  <a:t> </a:t>
                </a:r>
              </a:p>
            </p:txBody>
          </p:sp>
        </mc:Fallback>
      </mc:AlternateContent>
      <p:sp>
        <p:nvSpPr>
          <p:cNvPr id="2" name="Title 1"/>
          <p:cNvSpPr>
            <a:spLocks noGrp="1"/>
          </p:cNvSpPr>
          <p:nvPr>
            <p:ph type="title"/>
          </p:nvPr>
        </p:nvSpPr>
        <p:spPr>
          <a:xfrm>
            <a:off x="1036320" y="57150"/>
            <a:ext cx="7345680" cy="1085850"/>
          </a:xfrm>
        </p:spPr>
        <p:txBody>
          <a:bodyPr>
            <a:normAutofit fontScale="90000"/>
          </a:bodyPr>
          <a:lstStyle/>
          <a:p>
            <a:r>
              <a:rPr lang="en-US" sz="2700" dirty="0" smtClean="0"/>
              <a:t>Cable Shape Alternative:</a:t>
            </a:r>
            <a:r>
              <a:rPr lang="en-US" dirty="0" smtClean="0"/>
              <a:t/>
            </a:r>
            <a:br>
              <a:rPr lang="en-US" dirty="0" smtClean="0"/>
            </a:br>
            <a:r>
              <a:rPr lang="en-US" dirty="0" smtClean="0"/>
              <a:t>Hook with Right Angles (HRA)</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1760034549"/>
              </p:ext>
            </p:extLst>
          </p:nvPr>
        </p:nvGraphicFramePr>
        <p:xfrm>
          <a:off x="5257800" y="1524000"/>
          <a:ext cx="3744767" cy="1691397"/>
        </p:xfrm>
        <a:graphic>
          <a:graphicData uri="http://schemas.openxmlformats.org/presentationml/2006/ole">
            <mc:AlternateContent xmlns:mc="http://schemas.openxmlformats.org/markup-compatibility/2006">
              <mc:Choice xmlns:v="urn:schemas-microsoft-com:vml" Requires="v">
                <p:oleObj spid="_x0000_s4542" name="Acrobat Document" r:id="rId5" imgW="5419632" imgH="2447874" progId="AcroExch.Document.11">
                  <p:embed/>
                </p:oleObj>
              </mc:Choice>
              <mc:Fallback>
                <p:oleObj name="Acrobat Document" r:id="rId5" imgW="5419632" imgH="2447874" progId="AcroExch.Document.11">
                  <p:embed/>
                  <p:pic>
                    <p:nvPicPr>
                      <p:cNvPr id="0" name=""/>
                      <p:cNvPicPr/>
                      <p:nvPr/>
                    </p:nvPicPr>
                    <p:blipFill>
                      <a:blip r:embed="rId6"/>
                      <a:stretch>
                        <a:fillRect/>
                      </a:stretch>
                    </p:blipFill>
                    <p:spPr>
                      <a:xfrm>
                        <a:off x="5257800" y="1524000"/>
                        <a:ext cx="3744767" cy="1691397"/>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357267660"/>
              </p:ext>
            </p:extLst>
          </p:nvPr>
        </p:nvGraphicFramePr>
        <p:xfrm>
          <a:off x="0" y="3583250"/>
          <a:ext cx="4724400" cy="3274750"/>
        </p:xfrm>
        <a:graphic>
          <a:graphicData uri="http://schemas.openxmlformats.org/presentationml/2006/ole">
            <mc:AlternateContent xmlns:mc="http://schemas.openxmlformats.org/markup-compatibility/2006">
              <mc:Choice xmlns:v="urn:schemas-microsoft-com:vml" Requires="v">
                <p:oleObj spid="_x0000_s4543" name="Acrobat Document" r:id="rId7" imgW="4314603" imgH="2990644" progId="AcroExch.Document.11">
                  <p:embed/>
                </p:oleObj>
              </mc:Choice>
              <mc:Fallback>
                <p:oleObj name="Acrobat Document" r:id="rId7" imgW="4314603" imgH="2990644" progId="AcroExch.Document.11">
                  <p:embed/>
                  <p:pic>
                    <p:nvPicPr>
                      <p:cNvPr id="0" name=""/>
                      <p:cNvPicPr/>
                      <p:nvPr/>
                    </p:nvPicPr>
                    <p:blipFill>
                      <a:blip r:embed="rId8"/>
                      <a:stretch>
                        <a:fillRect/>
                      </a:stretch>
                    </p:blipFill>
                    <p:spPr>
                      <a:xfrm>
                        <a:off x="0" y="3583250"/>
                        <a:ext cx="4724400" cy="327475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10027506"/>
              </p:ext>
            </p:extLst>
          </p:nvPr>
        </p:nvGraphicFramePr>
        <p:xfrm>
          <a:off x="4416932" y="3581401"/>
          <a:ext cx="4727069" cy="3276600"/>
        </p:xfrm>
        <a:graphic>
          <a:graphicData uri="http://schemas.openxmlformats.org/presentationml/2006/ole">
            <mc:AlternateContent xmlns:mc="http://schemas.openxmlformats.org/markup-compatibility/2006">
              <mc:Choice xmlns:v="urn:schemas-microsoft-com:vml" Requires="v">
                <p:oleObj spid="_x0000_s4544" name="Acrobat Document" r:id="rId9" imgW="4314603" imgH="2990644" progId="AcroExch.Document.DC">
                  <p:embed/>
                </p:oleObj>
              </mc:Choice>
              <mc:Fallback>
                <p:oleObj name="Acrobat Document" r:id="rId9" imgW="4314603" imgH="2990644" progId="AcroExch.Document.DC">
                  <p:embed/>
                  <p:pic>
                    <p:nvPicPr>
                      <p:cNvPr id="0" name=""/>
                      <p:cNvPicPr/>
                      <p:nvPr/>
                    </p:nvPicPr>
                    <p:blipFill>
                      <a:blip r:embed="rId10"/>
                      <a:stretch>
                        <a:fillRect/>
                      </a:stretch>
                    </p:blipFill>
                    <p:spPr>
                      <a:xfrm>
                        <a:off x="4416932" y="3581401"/>
                        <a:ext cx="4727069" cy="3276600"/>
                      </a:xfrm>
                      <a:prstGeom prst="rect">
                        <a:avLst/>
                      </a:prstGeom>
                    </p:spPr>
                  </p:pic>
                </p:oleObj>
              </mc:Fallback>
            </mc:AlternateContent>
          </a:graphicData>
        </a:graphic>
      </p:graphicFrame>
    </p:spTree>
    <p:extLst>
      <p:ext uri="{BB962C8B-B14F-4D97-AF65-F5344CB8AC3E}">
        <p14:creationId xmlns:p14="http://schemas.microsoft.com/office/powerpoint/2010/main" val="3800816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057400"/>
            <a:ext cx="7498080" cy="2209800"/>
          </a:xfrm>
        </p:spPr>
        <p:txBody>
          <a:bodyPr>
            <a:normAutofit/>
          </a:bodyPr>
          <a:lstStyle/>
          <a:p>
            <a:r>
              <a:rPr lang="en-US" dirty="0" smtClean="0"/>
              <a:t>Survivable Topology Design for 2-Node Networks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17647232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8153400" cy="1143000"/>
          </a:xfrm>
        </p:spPr>
        <p:txBody>
          <a:bodyPr>
            <a:normAutofit fontScale="90000"/>
          </a:bodyPr>
          <a:lstStyle/>
          <a:p>
            <a:r>
              <a:rPr lang="en-US" altLang="zh-CN" sz="4000" dirty="0">
                <a:latin typeface="Arial" panose="020B0604020202020204" pitchFamily="34" charset="0"/>
                <a:cs typeface="Arial" panose="020B0604020202020204" pitchFamily="34" charset="0"/>
              </a:rPr>
              <a:t>Survivable Topology Design for </a:t>
            </a:r>
            <a:r>
              <a:rPr lang="en-US" altLang="zh-CN" sz="4000" dirty="0" smtClean="0">
                <a:latin typeface="Arial" panose="020B0604020202020204" pitchFamily="34" charset="0"/>
                <a:cs typeface="Arial" panose="020B0604020202020204" pitchFamily="34" charset="0"/>
              </a:rPr>
              <a:t>2-Node Networks: </a:t>
            </a:r>
            <a:r>
              <a:rPr lang="en-US" sz="4000" dirty="0" smtClean="0"/>
              <a:t>Problem Description</a:t>
            </a:r>
            <a:endParaRPr lang="en-US" sz="4000" dirty="0"/>
          </a:p>
        </p:txBody>
      </p:sp>
      <p:sp>
        <p:nvSpPr>
          <p:cNvPr id="3" name="Content Placeholder 2"/>
          <p:cNvSpPr>
            <a:spLocks noGrp="1"/>
          </p:cNvSpPr>
          <p:nvPr>
            <p:ph idx="1"/>
          </p:nvPr>
        </p:nvSpPr>
        <p:spPr>
          <a:xfrm>
            <a:off x="921936" y="1371600"/>
            <a:ext cx="8222064" cy="3733800"/>
          </a:xfrm>
        </p:spPr>
        <p:txBody>
          <a:bodyPr>
            <a:normAutofit/>
          </a:bodyPr>
          <a:lstStyle/>
          <a:p>
            <a:r>
              <a:rPr lang="en-US" sz="2000" dirty="0" smtClean="0">
                <a:latin typeface="Arial" panose="020B0604020202020204" pitchFamily="34" charset="0"/>
                <a:cs typeface="Arial" panose="020B0604020202020204" pitchFamily="34" charset="0"/>
              </a:rPr>
              <a:t>Design cable topologies </a:t>
            </a:r>
          </a:p>
          <a:p>
            <a:pPr lvl="1"/>
            <a:r>
              <a:rPr lang="en-US" sz="1600" dirty="0" smtClean="0">
                <a:latin typeface="Arial" panose="020B0604020202020204" pitchFamily="34" charset="0"/>
                <a:cs typeface="Arial" panose="020B0604020202020204" pitchFamily="34" charset="0"/>
              </a:rPr>
              <a:t>where best to lay multiple cables </a:t>
            </a:r>
            <a:r>
              <a:rPr lang="en-US" sz="1600" dirty="0">
                <a:latin typeface="Arial" panose="020B0604020202020204" pitchFamily="34" charset="0"/>
                <a:cs typeface="Arial" panose="020B0604020202020204" pitchFamily="34" charset="0"/>
              </a:rPr>
              <a:t>in a cost effective way to maintain connectivity following </a:t>
            </a:r>
            <a:r>
              <a:rPr lang="en-US" sz="1600" dirty="0" smtClean="0">
                <a:latin typeface="Arial" panose="020B0604020202020204" pitchFamily="34" charset="0"/>
                <a:cs typeface="Arial" panose="020B0604020202020204" pitchFamily="34" charset="0"/>
              </a:rPr>
              <a:t>a major disaster.</a:t>
            </a:r>
            <a:endParaRPr lang="en-US" sz="1600" dirty="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Network Survival Probability</a:t>
            </a:r>
            <a:r>
              <a:rPr lang="en-US" sz="2000" dirty="0" smtClean="0">
                <a:latin typeface="Arial" panose="020B0604020202020204" pitchFamily="34" charset="0"/>
                <a:cs typeface="Arial" panose="020B0604020202020204" pitchFamily="34" charset="0"/>
              </a:rPr>
              <a:t>: </a:t>
            </a:r>
          </a:p>
          <a:p>
            <a:pPr lvl="1"/>
            <a:r>
              <a:rPr lang="en-US" sz="2000" dirty="0" smtClean="0">
                <a:latin typeface="Arial" panose="020B0604020202020204" pitchFamily="34" charset="0"/>
                <a:cs typeface="Arial" panose="020B0604020202020204" pitchFamily="34" charset="0"/>
              </a:rPr>
              <a:t>It </a:t>
            </a:r>
            <a:r>
              <a:rPr lang="en-US" sz="2000" dirty="0">
                <a:latin typeface="Arial" panose="020B0604020202020204" pitchFamily="34" charset="0"/>
                <a:cs typeface="Arial" panose="020B0604020202020204" pitchFamily="34" charset="0"/>
              </a:rPr>
              <a:t>represents the probability </a:t>
            </a:r>
            <a:r>
              <a:rPr lang="en-US" sz="2000" dirty="0" smtClean="0">
                <a:latin typeface="Arial" panose="020B0604020202020204" pitchFamily="34" charset="0"/>
                <a:cs typeface="Arial" panose="020B0604020202020204" pitchFamily="34" charset="0"/>
              </a:rPr>
              <a:t>that all </a:t>
            </a:r>
            <a:r>
              <a:rPr lang="en-US" sz="2000" dirty="0">
                <a:latin typeface="Arial" panose="020B0604020202020204" pitchFamily="34" charset="0"/>
                <a:cs typeface="Arial" panose="020B0604020202020204" pitchFamily="34" charset="0"/>
              </a:rPr>
              <a:t>nodes in the network are </a:t>
            </a:r>
            <a:r>
              <a:rPr lang="en-US" sz="2000" dirty="0" smtClean="0">
                <a:latin typeface="Arial" panose="020B0604020202020204" pitchFamily="34" charset="0"/>
                <a:cs typeface="Arial" panose="020B0604020202020204" pitchFamily="34" charset="0"/>
              </a:rPr>
              <a:t>still connected, when a disaster happens.</a:t>
            </a:r>
          </a:p>
          <a:p>
            <a:pPr lvl="1"/>
            <a:r>
              <a:rPr lang="en-US" sz="2000" dirty="0" smtClean="0">
                <a:latin typeface="Arial" panose="020B0604020202020204" pitchFamily="34" charset="0"/>
                <a:cs typeface="Arial" panose="020B0604020202020204" pitchFamily="34" charset="0"/>
              </a:rPr>
              <a:t>Another related concept is the </a:t>
            </a:r>
            <a:r>
              <a:rPr lang="en-US" sz="2000" i="1" dirty="0" smtClean="0">
                <a:latin typeface="Arial" panose="020B0604020202020204" pitchFamily="34" charset="0"/>
                <a:cs typeface="Arial" panose="020B0604020202020204" pitchFamily="34" charset="0"/>
              </a:rPr>
              <a:t>Network Disconnection Probability</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Cost</a:t>
            </a:r>
            <a:r>
              <a:rPr lang="en-US" sz="2000" dirty="0" smtClean="0">
                <a:latin typeface="Arial" panose="020B0604020202020204" pitchFamily="34" charset="0"/>
                <a:cs typeface="Arial" panose="020B0604020202020204" pitchFamily="34" charset="0"/>
              </a:rPr>
              <a:t>: multiple types </a:t>
            </a:r>
          </a:p>
          <a:p>
            <a:pPr lvl="1"/>
            <a:r>
              <a:rPr lang="en-US" sz="1600" dirty="0" smtClean="0">
                <a:latin typeface="Arial" panose="020B0604020202020204" pitchFamily="34" charset="0"/>
                <a:cs typeface="Arial" panose="020B0604020202020204" pitchFamily="34" charset="0"/>
              </a:rPr>
              <a:t>undersea cable cost.</a:t>
            </a:r>
          </a:p>
          <a:p>
            <a:pPr lvl="1"/>
            <a:r>
              <a:rPr lang="en-US" sz="1600" dirty="0" smtClean="0">
                <a:latin typeface="Arial" panose="020B0604020202020204" pitchFamily="34" charset="0"/>
                <a:cs typeface="Arial" panose="020B0604020202020204" pitchFamily="34" charset="0"/>
              </a:rPr>
              <a:t>inland cable cost.</a:t>
            </a:r>
          </a:p>
          <a:p>
            <a:endParaRPr lang="en-US" sz="2000" dirty="0" smtClean="0">
              <a:latin typeface="Arial" panose="020B0604020202020204" pitchFamily="34" charset="0"/>
              <a:cs typeface="Arial" panose="020B0604020202020204" pitchFamily="34" charset="0"/>
            </a:endParaRPr>
          </a:p>
          <a:p>
            <a:endParaRPr lang="en-US" sz="14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dirty="0"/>
          </a:p>
        </p:txBody>
      </p:sp>
      <p:pic>
        <p:nvPicPr>
          <p:cNvPr id="5122" name="Picture 2" descr="C:\Users\congcao2\Dropbox\Oral Examination PPT\The_worl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771900"/>
            <a:ext cx="3276600" cy="308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9076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517"/>
            <a:ext cx="7772400" cy="1143000"/>
          </a:xfrm>
        </p:spPr>
        <p:txBody>
          <a:bodyPr>
            <a:normAutofit fontScale="90000"/>
          </a:bodyPr>
          <a:lstStyle/>
          <a:p>
            <a:r>
              <a:rPr lang="en-US" sz="4000" dirty="0" smtClean="0"/>
              <a:t>Disaster Model: Circular Disk Failures</a:t>
            </a:r>
            <a:endParaRPr lang="en-US" sz="4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90600" y="1143000"/>
                <a:ext cx="8077200" cy="5486400"/>
              </a:xfrm>
            </p:spPr>
            <p:txBody>
              <a:bodyPr>
                <a:noAutofit/>
              </a:bodyPr>
              <a:lstStyle/>
              <a:p>
                <a:pPr>
                  <a:lnSpc>
                    <a:spcPct val="150000"/>
                  </a:lnSpc>
                </a:pPr>
                <a:r>
                  <a:rPr lang="en-US" sz="1800" dirty="0" smtClean="0">
                    <a:latin typeface="Arial" panose="020B0604020202020204" pitchFamily="34" charset="0"/>
                    <a:cs typeface="Arial" panose="020B0604020202020204" pitchFamily="34" charset="0"/>
                  </a:rPr>
                  <a:t>Reflect key properties of many disasters:</a:t>
                </a:r>
              </a:p>
              <a:p>
                <a:pPr lvl="1">
                  <a:lnSpc>
                    <a:spcPct val="150000"/>
                  </a:lnSpc>
                </a:pPr>
                <a:r>
                  <a:rPr lang="en-US" sz="1600" dirty="0" smtClean="0">
                    <a:latin typeface="Arial" panose="020B0604020202020204" pitchFamily="34" charset="0"/>
                    <a:cs typeface="Arial" panose="020B0604020202020204" pitchFamily="34" charset="0"/>
                  </a:rPr>
                  <a:t>Small-scale earthquakes, WMD, EMP, etc.</a:t>
                </a:r>
              </a:p>
              <a:p>
                <a:pPr>
                  <a:lnSpc>
                    <a:spcPct val="150000"/>
                  </a:lnSpc>
                </a:pPr>
                <a:r>
                  <a:rPr lang="en-US" sz="1800" dirty="0" smtClean="0">
                    <a:latin typeface="Arial" panose="020B0604020202020204" pitchFamily="34" charset="0"/>
                    <a:cs typeface="Arial" panose="020B0604020202020204" pitchFamily="34" charset="0"/>
                  </a:rPr>
                  <a:t>Assume only one major disaster occurs at one time.</a:t>
                </a:r>
              </a:p>
              <a:p>
                <a:pPr>
                  <a:lnSpc>
                    <a:spcPct val="150000"/>
                  </a:lnSpc>
                </a:pPr>
                <a:r>
                  <a:rPr lang="en-US" sz="1800" dirty="0" smtClean="0">
                    <a:latin typeface="Arial" panose="020B0604020202020204" pitchFamily="34" charset="0"/>
                    <a:cs typeface="Arial" panose="020B0604020202020204" pitchFamily="34" charset="0"/>
                  </a:rPr>
                  <a:t>Probability density function:</a:t>
                </a:r>
              </a:p>
              <a:p>
                <a:pPr marL="402336" lvl="1" indent="0" algn="ctr">
                  <a:lnSpc>
                    <a:spcPct val="150000"/>
                  </a:lnSpc>
                  <a:buNone/>
                </a:pPr>
                <a:r>
                  <a:rPr lang="en-US" sz="1600" i="1" dirty="0" err="1" smtClean="0">
                    <a:latin typeface="Arial" panose="020B0604020202020204" pitchFamily="34" charset="0"/>
                    <a:cs typeface="Arial" panose="020B0604020202020204" pitchFamily="34" charset="0"/>
                  </a:rPr>
                  <a:t>f</a:t>
                </a:r>
                <a:r>
                  <a:rPr lang="en-US" sz="1600" i="1" baseline="-25000" dirty="0" err="1" smtClean="0">
                    <a:latin typeface="Arial" panose="020B0604020202020204" pitchFamily="34" charset="0"/>
                    <a:cs typeface="Arial" panose="020B0604020202020204" pitchFamily="34" charset="0"/>
                  </a:rPr>
                  <a:t>S,R</a:t>
                </a:r>
                <a:r>
                  <a:rPr lang="en-US" sz="1600" i="1" baseline="-25000" dirty="0" smtClean="0">
                    <a:latin typeface="Arial" panose="020B0604020202020204" pitchFamily="34" charset="0"/>
                    <a:cs typeface="Arial" panose="020B0604020202020204" pitchFamily="34" charset="0"/>
                  </a:rPr>
                  <a:t> </a:t>
                </a:r>
                <a:r>
                  <a:rPr lang="en-US" sz="1600" i="1" dirty="0" smtClean="0">
                    <a:latin typeface="Arial" panose="020B0604020202020204" pitchFamily="34" charset="0"/>
                    <a:cs typeface="Arial" panose="020B0604020202020204" pitchFamily="34" charset="0"/>
                  </a:rPr>
                  <a:t>(</a:t>
                </a:r>
                <a14:m>
                  <m:oMath xmlns:m="http://schemas.openxmlformats.org/officeDocument/2006/math">
                    <m:r>
                      <a:rPr lang="en-US" sz="1600" i="1">
                        <a:latin typeface="Cambria Math"/>
                        <a:cs typeface="Arial" panose="020B0604020202020204" pitchFamily="34" charset="0"/>
                      </a:rPr>
                      <m:t>𝑆</m:t>
                    </m:r>
                  </m:oMath>
                </a14:m>
                <a:r>
                  <a:rPr lang="en-US" sz="1600" i="1" dirty="0" smtClean="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r</a:t>
                </a:r>
                <a:r>
                  <a:rPr lang="en-US" sz="1600" i="1" dirty="0" smtClean="0">
                    <a:latin typeface="Arial" panose="020B0604020202020204" pitchFamily="34" charset="0"/>
                    <a:cs typeface="Arial" panose="020B0604020202020204" pitchFamily="34" charset="0"/>
                  </a:rPr>
                  <a:t>) = </a:t>
                </a:r>
                <a:r>
                  <a:rPr lang="en-US" sz="1600" i="1" dirty="0" err="1" smtClean="0">
                    <a:latin typeface="Arial" panose="020B0604020202020204" pitchFamily="34" charset="0"/>
                    <a:cs typeface="Arial" panose="020B0604020202020204" pitchFamily="34" charset="0"/>
                  </a:rPr>
                  <a:t>f</a:t>
                </a:r>
                <a:r>
                  <a:rPr lang="en-US" sz="1600" i="1" baseline="-25000" dirty="0" err="1" smtClean="0">
                    <a:latin typeface="Arial" panose="020B0604020202020204" pitchFamily="34" charset="0"/>
                    <a:cs typeface="Arial" panose="020B0604020202020204" pitchFamily="34" charset="0"/>
                  </a:rPr>
                  <a:t>S</a:t>
                </a:r>
                <a:r>
                  <a:rPr lang="en-US" sz="1600" i="1" baseline="-25000" dirty="0" smtClean="0">
                    <a:latin typeface="Arial" panose="020B0604020202020204" pitchFamily="34" charset="0"/>
                    <a:cs typeface="Arial" panose="020B0604020202020204" pitchFamily="34" charset="0"/>
                  </a:rPr>
                  <a:t> </a:t>
                </a:r>
                <a:r>
                  <a:rPr lang="en-US" sz="1600" i="1" dirty="0" smtClean="0">
                    <a:latin typeface="Arial" panose="020B0604020202020204" pitchFamily="34" charset="0"/>
                    <a:cs typeface="Arial" panose="020B0604020202020204" pitchFamily="34" charset="0"/>
                  </a:rPr>
                  <a:t>(</a:t>
                </a:r>
                <a14:m>
                  <m:oMath xmlns:m="http://schemas.openxmlformats.org/officeDocument/2006/math">
                    <m:r>
                      <a:rPr lang="en-US" sz="1600" i="1">
                        <a:latin typeface="Cambria Math"/>
                        <a:cs typeface="Arial" panose="020B0604020202020204" pitchFamily="34" charset="0"/>
                      </a:rPr>
                      <m:t>𝑆</m:t>
                    </m:r>
                  </m:oMath>
                </a14:m>
                <a:r>
                  <a:rPr lang="en-US" sz="1600" i="1" dirty="0" smtClean="0">
                    <a:latin typeface="Arial" panose="020B0604020202020204" pitchFamily="34" charset="0"/>
                    <a:cs typeface="Arial" panose="020B0604020202020204" pitchFamily="34" charset="0"/>
                  </a:rPr>
                  <a:t>)</a:t>
                </a:r>
                <a:r>
                  <a:rPr lang="en-US" sz="1600" dirty="0" smtClean="0">
                    <a:latin typeface="Arial" panose="020B0604020202020204" pitchFamily="34" charset="0"/>
                    <a:cs typeface="Arial" panose="020B0604020202020204" pitchFamily="34" charset="0"/>
                  </a:rPr>
                  <a:t> </a:t>
                </a:r>
                <a:r>
                  <a:rPr lang="en-US" sz="1600" i="1" dirty="0" err="1" smtClean="0">
                    <a:latin typeface="Arial" panose="020B0604020202020204" pitchFamily="34" charset="0"/>
                    <a:cs typeface="Arial" panose="020B0604020202020204" pitchFamily="34" charset="0"/>
                  </a:rPr>
                  <a:t>f</a:t>
                </a:r>
                <a:r>
                  <a:rPr lang="en-US" sz="1600" i="1" baseline="-25000" dirty="0" err="1" smtClean="0">
                    <a:latin typeface="Arial" panose="020B0604020202020204" pitchFamily="34" charset="0"/>
                    <a:cs typeface="Arial" panose="020B0604020202020204" pitchFamily="34" charset="0"/>
                  </a:rPr>
                  <a:t>R</a:t>
                </a:r>
                <a:r>
                  <a:rPr lang="en-US" sz="1600" i="1" baseline="-25000" dirty="0" smtClean="0">
                    <a:latin typeface="Arial" panose="020B0604020202020204" pitchFamily="34" charset="0"/>
                    <a:cs typeface="Arial" panose="020B0604020202020204" pitchFamily="34" charset="0"/>
                  </a:rPr>
                  <a:t> </a:t>
                </a:r>
                <a:r>
                  <a:rPr lang="en-US" sz="1600" i="1" dirty="0" smtClean="0">
                    <a:latin typeface="Arial" panose="020B0604020202020204" pitchFamily="34" charset="0"/>
                    <a:cs typeface="Arial" panose="020B0604020202020204" pitchFamily="34" charset="0"/>
                  </a:rPr>
                  <a:t>(r</a:t>
                </a:r>
                <a:r>
                  <a:rPr lang="en-US" sz="1600" i="1"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a:t>
                </a:r>
                <a:r>
                  <a:rPr lang="en-US" sz="1600" i="1" dirty="0" smtClean="0">
                    <a:latin typeface="Arial"/>
                    <a:cs typeface="Arial"/>
                  </a:rPr>
                  <a:t> </a:t>
                </a:r>
                <a:endParaRPr lang="en-US" sz="1600" i="1" dirty="0" smtClean="0">
                  <a:latin typeface="Arial" panose="020B0604020202020204" pitchFamily="34" charset="0"/>
                  <a:cs typeface="Arial" panose="020B0604020202020204" pitchFamily="34" charset="0"/>
                </a:endParaRPr>
              </a:p>
              <a:p>
                <a:pPr>
                  <a:lnSpc>
                    <a:spcPct val="150000"/>
                  </a:lnSpc>
                </a:pPr>
                <a:r>
                  <a:rPr lang="en-US" sz="1800" dirty="0" smtClean="0">
                    <a:latin typeface="Arial" panose="020B0604020202020204" pitchFamily="34" charset="0"/>
                    <a:cs typeface="Arial" panose="020B0604020202020204" pitchFamily="34" charset="0"/>
                  </a:rPr>
                  <a:t>Epicenter </a:t>
                </a:r>
                <a14:m>
                  <m:oMath xmlns:m="http://schemas.openxmlformats.org/officeDocument/2006/math">
                    <m:r>
                      <a:rPr lang="en-US" sz="1800" i="1">
                        <a:latin typeface="Cambria Math"/>
                        <a:cs typeface="Arial" panose="020B0604020202020204" pitchFamily="34" charset="0"/>
                      </a:rPr>
                      <m:t>𝑆</m:t>
                    </m:r>
                    <m:r>
                      <a:rPr lang="en-US" sz="1800" i="1">
                        <a:latin typeface="Cambria Math"/>
                        <a:cs typeface="Arial" panose="020B0604020202020204" pitchFamily="34" charset="0"/>
                      </a:rPr>
                      <m:t> </m:t>
                    </m:r>
                  </m:oMath>
                </a14:m>
                <a:r>
                  <a:rPr lang="en-US" sz="1800" dirty="0" smtClean="0">
                    <a:latin typeface="Arial" panose="020B0604020202020204" pitchFamily="34" charset="0"/>
                    <a:cs typeface="Arial" panose="020B0604020202020204" pitchFamily="34" charset="0"/>
                  </a:rPr>
                  <a:t>: </a:t>
                </a:r>
              </a:p>
              <a:p>
                <a:pPr lvl="1">
                  <a:lnSpc>
                    <a:spcPct val="150000"/>
                  </a:lnSpc>
                </a:pPr>
                <a:r>
                  <a:rPr lang="en-US" sz="1600" i="1" dirty="0" err="1" smtClean="0">
                    <a:latin typeface="Arial" panose="020B0604020202020204" pitchFamily="34" charset="0"/>
                    <a:cs typeface="Arial" panose="020B0604020202020204" pitchFamily="34" charset="0"/>
                  </a:rPr>
                  <a:t>f</a:t>
                </a:r>
                <a:r>
                  <a:rPr lang="en-US" sz="1600" i="1" baseline="-25000" dirty="0" err="1" smtClean="0">
                    <a:latin typeface="Arial" panose="020B0604020202020204" pitchFamily="34" charset="0"/>
                    <a:cs typeface="Arial" panose="020B0604020202020204" pitchFamily="34" charset="0"/>
                  </a:rPr>
                  <a:t>S</a:t>
                </a:r>
                <a:r>
                  <a:rPr lang="en-US" sz="1600" i="1" baseline="-25000" dirty="0" smtClean="0">
                    <a:latin typeface="Arial" panose="020B0604020202020204" pitchFamily="34" charset="0"/>
                    <a:cs typeface="Arial" panose="020B0604020202020204" pitchFamily="34" charset="0"/>
                  </a:rPr>
                  <a:t> </a:t>
                </a:r>
                <a:r>
                  <a:rPr lang="en-US" sz="1600" i="1" dirty="0" smtClean="0">
                    <a:latin typeface="Arial" panose="020B0604020202020204" pitchFamily="34" charset="0"/>
                    <a:cs typeface="Arial" panose="020B0604020202020204" pitchFamily="34" charset="0"/>
                  </a:rPr>
                  <a:t>(</a:t>
                </a:r>
                <a14:m>
                  <m:oMath xmlns:m="http://schemas.openxmlformats.org/officeDocument/2006/math">
                    <m:r>
                      <a:rPr lang="en-US" sz="1600" i="1">
                        <a:latin typeface="Cambria Math"/>
                        <a:cs typeface="Arial" panose="020B0604020202020204" pitchFamily="34" charset="0"/>
                      </a:rPr>
                      <m:t>𝑆</m:t>
                    </m:r>
                  </m:oMath>
                </a14:m>
                <a:r>
                  <a:rPr lang="en-US" sz="1600" i="1"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is </a:t>
                </a:r>
                <a:r>
                  <a:rPr lang="en-US" sz="1600" dirty="0" smtClean="0">
                    <a:latin typeface="Arial" panose="020B0604020202020204" pitchFamily="34" charset="0"/>
                    <a:cs typeface="Arial" panose="020B0604020202020204" pitchFamily="34" charset="0"/>
                  </a:rPr>
                  <a:t>the density </a:t>
                </a:r>
                <a:r>
                  <a:rPr lang="en-US" sz="1600" dirty="0">
                    <a:latin typeface="Arial" panose="020B0604020202020204" pitchFamily="34" charset="0"/>
                    <a:cs typeface="Arial" panose="020B0604020202020204" pitchFamily="34" charset="0"/>
                  </a:rPr>
                  <a:t>of a uniform distribution of the </a:t>
                </a:r>
                <a:r>
                  <a:rPr lang="en-US" sz="1600" dirty="0" smtClean="0">
                    <a:latin typeface="Arial" panose="020B0604020202020204" pitchFamily="34" charset="0"/>
                    <a:cs typeface="Arial" panose="020B0604020202020204" pitchFamily="34" charset="0"/>
                  </a:rPr>
                  <a:t>world (denoted by </a:t>
                </a:r>
                <a14:m>
                  <m:oMath xmlns:m="http://schemas.openxmlformats.org/officeDocument/2006/math">
                    <m:r>
                      <a:rPr lang="el-GR" sz="1600" i="1" smtClean="0">
                        <a:latin typeface="Cambria Math"/>
                        <a:ea typeface="Cambria Math"/>
                      </a:rPr>
                      <m:t>Ω</m:t>
                    </m:r>
                  </m:oMath>
                </a14:m>
                <a:r>
                  <a:rPr lang="en-US" sz="1600" dirty="0" smtClean="0">
                    <a:latin typeface="Arial" panose="020B0604020202020204" pitchFamily="34" charset="0"/>
                    <a:cs typeface="Arial" panose="020B0604020202020204" pitchFamily="34" charset="0"/>
                  </a:rPr>
                  <a:t>).</a:t>
                </a:r>
              </a:p>
              <a:p>
                <a:pPr>
                  <a:lnSpc>
                    <a:spcPct val="150000"/>
                  </a:lnSpc>
                </a:pPr>
                <a:r>
                  <a:rPr lang="en-US" sz="1800" dirty="0" smtClean="0">
                    <a:latin typeface="Arial" panose="020B0604020202020204" pitchFamily="34" charset="0"/>
                    <a:cs typeface="Arial" panose="020B0604020202020204" pitchFamily="34" charset="0"/>
                  </a:rPr>
                  <a:t>Radius</a:t>
                </a:r>
                <a:r>
                  <a:rPr lang="en-US" sz="1800" i="1" dirty="0" smtClean="0">
                    <a:latin typeface="Arial" panose="020B0604020202020204" pitchFamily="34" charset="0"/>
                    <a:cs typeface="Arial" panose="020B0604020202020204" pitchFamily="34" charset="0"/>
                  </a:rPr>
                  <a:t> </a:t>
                </a:r>
                <a14:m>
                  <m:oMath xmlns:m="http://schemas.openxmlformats.org/officeDocument/2006/math">
                    <m:r>
                      <a:rPr lang="en-US" sz="1800" b="0" i="1" smtClean="0">
                        <a:latin typeface="Cambria Math"/>
                        <a:cs typeface="Arial" panose="020B0604020202020204" pitchFamily="34" charset="0"/>
                      </a:rPr>
                      <m:t>𝑟</m:t>
                    </m:r>
                  </m:oMath>
                </a14:m>
                <a:r>
                  <a:rPr lang="en-US" sz="1800" dirty="0" smtClean="0">
                    <a:latin typeface="Arial" panose="020B0604020202020204" pitchFamily="34" charset="0"/>
                    <a:cs typeface="Arial" panose="020B0604020202020204" pitchFamily="34" charset="0"/>
                  </a:rPr>
                  <a:t>:</a:t>
                </a:r>
              </a:p>
              <a:p>
                <a:pPr lvl="1">
                  <a:lnSpc>
                    <a:spcPct val="150000"/>
                  </a:lnSpc>
                </a:pPr>
                <a:r>
                  <a:rPr lang="en-US" sz="1600" i="1" dirty="0" err="1" smtClean="0">
                    <a:latin typeface="Arial" panose="020B0604020202020204" pitchFamily="34" charset="0"/>
                    <a:cs typeface="Arial" panose="020B0604020202020204" pitchFamily="34" charset="0"/>
                  </a:rPr>
                  <a:t>f</a:t>
                </a:r>
                <a:r>
                  <a:rPr lang="en-US" sz="1600" i="1" baseline="-25000" dirty="0" err="1" smtClean="0">
                    <a:latin typeface="Arial" panose="020B0604020202020204" pitchFamily="34" charset="0"/>
                    <a:cs typeface="Arial" panose="020B0604020202020204" pitchFamily="34" charset="0"/>
                  </a:rPr>
                  <a:t>R</a:t>
                </a:r>
                <a:r>
                  <a:rPr lang="en-US" sz="1600" i="1" baseline="-25000" dirty="0" smtClean="0">
                    <a:latin typeface="Arial" panose="020B0604020202020204" pitchFamily="34" charset="0"/>
                    <a:cs typeface="Arial" panose="020B0604020202020204" pitchFamily="34" charset="0"/>
                  </a:rPr>
                  <a:t> </a:t>
                </a:r>
                <a:r>
                  <a:rPr lang="en-US" sz="1600" i="1" dirty="0" smtClean="0">
                    <a:latin typeface="Arial" panose="020B0604020202020204" pitchFamily="34" charset="0"/>
                    <a:cs typeface="Arial" panose="020B0604020202020204" pitchFamily="34" charset="0"/>
                  </a:rPr>
                  <a:t>(r) </a:t>
                </a:r>
                <a:r>
                  <a:rPr lang="en-US" sz="1600" dirty="0" smtClean="0">
                    <a:latin typeface="Arial" panose="020B0604020202020204" pitchFamily="34" charset="0"/>
                    <a:cs typeface="Arial" panose="020B0604020202020204" pitchFamily="34" charset="0"/>
                  </a:rPr>
                  <a:t>is exponentially distributed with parameter </a:t>
                </a:r>
                <a:r>
                  <a:rPr lang="el-GR" sz="1600" dirty="0" smtClean="0">
                    <a:latin typeface="Arial" panose="020B0604020202020204" pitchFamily="34" charset="0"/>
                    <a:cs typeface="Arial" panose="020B0604020202020204" pitchFamily="34" charset="0"/>
                  </a:rPr>
                  <a:t>λ</a:t>
                </a:r>
                <a:r>
                  <a:rPr lang="en-US" sz="1600" dirty="0" smtClean="0">
                    <a:latin typeface="Arial" panose="020B0604020202020204" pitchFamily="34" charset="0"/>
                    <a:cs typeface="Arial" panose="020B0604020202020204" pitchFamily="34" charset="0"/>
                  </a:rPr>
                  <a:t>, which is  </a:t>
                </a:r>
                <a:r>
                  <a:rPr lang="en-US" sz="1600" i="1" dirty="0" err="1" smtClean="0">
                    <a:latin typeface="Arial" panose="020B0604020202020204" pitchFamily="34" charset="0"/>
                    <a:cs typeface="Arial" panose="020B0604020202020204" pitchFamily="34" charset="0"/>
                  </a:rPr>
                  <a:t>f</a:t>
                </a:r>
                <a:r>
                  <a:rPr lang="en-US" sz="1600" i="1" baseline="-25000" dirty="0" err="1" smtClean="0">
                    <a:latin typeface="Arial" panose="020B0604020202020204" pitchFamily="34" charset="0"/>
                    <a:cs typeface="Arial" panose="020B0604020202020204" pitchFamily="34" charset="0"/>
                  </a:rPr>
                  <a:t>R</a:t>
                </a:r>
                <a:r>
                  <a:rPr lang="en-US" sz="1600" i="1" baseline="-25000" dirty="0" smtClean="0">
                    <a:latin typeface="Arial" panose="020B0604020202020204" pitchFamily="34" charset="0"/>
                    <a:cs typeface="Arial" panose="020B0604020202020204" pitchFamily="34" charset="0"/>
                  </a:rPr>
                  <a:t> </a:t>
                </a:r>
                <a:r>
                  <a:rPr lang="en-US" sz="1600" i="1" dirty="0" smtClean="0">
                    <a:latin typeface="Arial" panose="020B0604020202020204" pitchFamily="34" charset="0"/>
                    <a:cs typeface="Arial" panose="020B0604020202020204" pitchFamily="34" charset="0"/>
                  </a:rPr>
                  <a:t>(r) = </a:t>
                </a:r>
                <a:r>
                  <a:rPr lang="el-GR" sz="1600" i="1" dirty="0" smtClean="0">
                    <a:latin typeface="Arial" panose="020B0604020202020204" pitchFamily="34" charset="0"/>
                    <a:cs typeface="Arial" panose="020B0604020202020204" pitchFamily="34" charset="0"/>
                  </a:rPr>
                  <a:t>λ</a:t>
                </a:r>
                <a:r>
                  <a:rPr lang="en-US" sz="1600" i="1" dirty="0" smtClean="0">
                    <a:latin typeface="Arial" panose="020B0604020202020204" pitchFamily="34" charset="0"/>
                    <a:cs typeface="Arial" panose="020B0604020202020204" pitchFamily="34" charset="0"/>
                  </a:rPr>
                  <a:t>e</a:t>
                </a:r>
                <a:r>
                  <a:rPr lang="en-US" sz="1600" i="1" baseline="30000" dirty="0" smtClean="0">
                    <a:latin typeface="Arial" panose="020B0604020202020204" pitchFamily="34" charset="0"/>
                    <a:cs typeface="Arial" panose="020B0604020202020204" pitchFamily="34" charset="0"/>
                  </a:rPr>
                  <a:t>-</a:t>
                </a:r>
                <a:r>
                  <a:rPr lang="el-GR" sz="1600" i="1" baseline="30000" dirty="0" smtClean="0">
                    <a:latin typeface="Arial" panose="020B0604020202020204" pitchFamily="34" charset="0"/>
                    <a:cs typeface="Arial" panose="020B0604020202020204" pitchFamily="34" charset="0"/>
                  </a:rPr>
                  <a:t>λ</a:t>
                </a:r>
                <a:r>
                  <a:rPr lang="en-US" sz="1600" i="1" baseline="30000" dirty="0" smtClean="0">
                    <a:latin typeface="Arial" panose="020B0604020202020204" pitchFamily="34" charset="0"/>
                    <a:cs typeface="Arial" panose="020B0604020202020204" pitchFamily="34" charset="0"/>
                  </a:rPr>
                  <a:t>r</a:t>
                </a:r>
                <a:r>
                  <a:rPr lang="en-US" sz="1600" i="1" dirty="0" smtClean="0">
                    <a:latin typeface="Arial" panose="020B0604020202020204" pitchFamily="34" charset="0"/>
                    <a:cs typeface="Arial" panose="020B0604020202020204" pitchFamily="34" charset="0"/>
                  </a:rPr>
                  <a:t>.</a:t>
                </a:r>
                <a:endParaRPr lang="en-US" sz="1600" i="1" baseline="30000" dirty="0">
                  <a:latin typeface="Arial" panose="020B0604020202020204" pitchFamily="34" charset="0"/>
                  <a:cs typeface="Arial" panose="020B0604020202020204" pitchFamily="34" charset="0"/>
                </a:endParaRPr>
              </a:p>
              <a:p>
                <a:pPr>
                  <a:lnSpc>
                    <a:spcPct val="150000"/>
                  </a:lnSpc>
                </a:pPr>
                <a:r>
                  <a:rPr lang="en-US" sz="1800" dirty="0" smtClean="0">
                    <a:latin typeface="Arial" panose="020B0604020202020204" pitchFamily="34" charset="0"/>
                    <a:cs typeface="Arial" panose="020B0604020202020204" pitchFamily="34" charset="0"/>
                  </a:rPr>
                  <a:t>Any cable situated in the disaster region will be disconnected.</a:t>
                </a:r>
              </a:p>
              <a:p>
                <a:pPr lvl="1">
                  <a:lnSpc>
                    <a:spcPct val="150000"/>
                  </a:lnSpc>
                </a:pPr>
                <a:endParaRPr lang="en-US" sz="1600" dirty="0" smtClean="0">
                  <a:latin typeface="Arial" panose="020B0604020202020204" pitchFamily="34" charset="0"/>
                  <a:cs typeface="Arial" panose="020B0604020202020204" pitchFamily="34" charset="0"/>
                </a:endParaRPr>
              </a:p>
              <a:p>
                <a:pPr>
                  <a:lnSpc>
                    <a:spcPct val="150000"/>
                  </a:lnSpc>
                </a:pPr>
                <a:endParaRPr lang="en-US" sz="1800" dirty="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90600" y="1143000"/>
                <a:ext cx="8077200" cy="5486400"/>
              </a:xfrm>
              <a:blipFill rotWithShape="1">
                <a:blip r:embed="rId2"/>
                <a:stretch>
                  <a:fillRect/>
                </a:stretch>
              </a:blipFill>
            </p:spPr>
            <p:txBody>
              <a:bodyPr/>
              <a:lstStyle/>
              <a:p>
                <a:r>
                  <a:rPr lang="zh-CN" alt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
        <p:nvSpPr>
          <p:cNvPr id="5" name="Oval 4"/>
          <p:cNvSpPr/>
          <p:nvPr/>
        </p:nvSpPr>
        <p:spPr>
          <a:xfrm>
            <a:off x="7162800" y="1219634"/>
            <a:ext cx="1726256" cy="1675966"/>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074980" y="2134034"/>
            <a:ext cx="204476" cy="221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p>
        </p:txBody>
      </p:sp>
      <p:sp>
        <p:nvSpPr>
          <p:cNvPr id="7" name="Oval 6"/>
          <p:cNvSpPr/>
          <p:nvPr/>
        </p:nvSpPr>
        <p:spPr>
          <a:xfrm>
            <a:off x="8018003" y="2019811"/>
            <a:ext cx="51118" cy="5111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71978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498080" cy="1143000"/>
          </a:xfrm>
        </p:spPr>
        <p:txBody>
          <a:bodyPr>
            <a:normAutofit/>
          </a:bodyPr>
          <a:lstStyle/>
          <a:p>
            <a:r>
              <a:rPr lang="en-US" sz="4000" dirty="0"/>
              <a:t>Network Survival Probability</a:t>
            </a:r>
            <a:endParaRPr lang="en-US" sz="40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066800"/>
                <a:ext cx="8305800" cy="5486400"/>
              </a:xfrm>
            </p:spPr>
            <p:txBody>
              <a:bodyPr>
                <a:normAutofit/>
              </a:bodyPr>
              <a:lstStyle/>
              <a:p>
                <a:pPr>
                  <a:lnSpc>
                    <a:spcPct val="150000"/>
                  </a:lnSpc>
                </a:pPr>
                <a:r>
                  <a:rPr lang="en-US" sz="2200" dirty="0" smtClean="0">
                    <a:latin typeface="Arial" panose="020B0604020202020204" pitchFamily="34" charset="0"/>
                    <a:cs typeface="Arial" panose="020B0604020202020204" pitchFamily="34" charset="0"/>
                  </a:rPr>
                  <a:t>Assume that two nodes are connected by </a:t>
                </a:r>
                <a:r>
                  <a:rPr lang="en-US" sz="2200" i="1" dirty="0" smtClean="0">
                    <a:latin typeface="Arial" panose="020B0604020202020204" pitchFamily="34" charset="0"/>
                    <a:cs typeface="Arial" panose="020B0604020202020204" pitchFamily="34" charset="0"/>
                  </a:rPr>
                  <a:t>K </a:t>
                </a:r>
                <a:r>
                  <a:rPr lang="en-US" sz="2200" dirty="0" smtClean="0">
                    <a:latin typeface="Arial" panose="020B0604020202020204" pitchFamily="34" charset="0"/>
                    <a:cs typeface="Arial" panose="020B0604020202020204" pitchFamily="34" charset="0"/>
                  </a:rPr>
                  <a:t>cables.</a:t>
                </a:r>
              </a:p>
              <a:p>
                <a:pPr>
                  <a:lnSpc>
                    <a:spcPct val="150000"/>
                  </a:lnSpc>
                </a:pPr>
                <a:r>
                  <a:rPr lang="en-US" sz="2200" dirty="0" smtClean="0">
                    <a:latin typeface="Arial" panose="020B0604020202020204" pitchFamily="34" charset="0"/>
                    <a:cs typeface="Arial" panose="020B0604020202020204" pitchFamily="34" charset="0"/>
                  </a:rPr>
                  <a:t>Let </a:t>
                </a:r>
                <a14:m>
                  <m:oMath xmlns:m="http://schemas.openxmlformats.org/officeDocument/2006/math">
                    <m:sSub>
                      <m:sSubPr>
                        <m:ctrlPr>
                          <a:rPr lang="en-US" sz="2200" i="1">
                            <a:latin typeface="Cambria Math"/>
                          </a:rPr>
                        </m:ctrlPr>
                      </m:sSubPr>
                      <m:e>
                        <m:r>
                          <a:rPr lang="en-US" sz="2200" i="1">
                            <a:latin typeface="Cambria Math"/>
                          </a:rPr>
                          <m:t>𝑑</m:t>
                        </m:r>
                      </m:e>
                      <m:sub>
                        <m:r>
                          <a:rPr lang="en-US" sz="2200" b="0" i="1" smtClean="0">
                            <a:latin typeface="Cambria Math"/>
                          </a:rPr>
                          <m:t>𝑖</m:t>
                        </m:r>
                      </m:sub>
                    </m:sSub>
                    <m:d>
                      <m:dPr>
                        <m:ctrlPr>
                          <a:rPr lang="en-US" sz="2200" i="1">
                            <a:latin typeface="Cambria Math"/>
                          </a:rPr>
                        </m:ctrlPr>
                      </m:dPr>
                      <m:e>
                        <m:r>
                          <a:rPr lang="en-US" sz="2200" i="1">
                            <a:latin typeface="Cambria Math"/>
                          </a:rPr>
                          <m:t>𝑆</m:t>
                        </m:r>
                      </m:e>
                    </m:d>
                    <m:r>
                      <a:rPr lang="en-US" sz="2200" i="1">
                        <a:latin typeface="Cambria Math"/>
                      </a:rPr>
                      <m:t> </m:t>
                    </m:r>
                  </m:oMath>
                </a14:m>
                <a:r>
                  <a:rPr lang="en-US" sz="2200" i="1" dirty="0" smtClean="0">
                    <a:latin typeface="Arial" panose="020B0604020202020204" pitchFamily="34" charset="0"/>
                    <a:cs typeface="Arial" panose="020B0604020202020204" pitchFamily="34" charset="0"/>
                  </a:rPr>
                  <a:t>(</a:t>
                </a:r>
                <a:r>
                  <a:rPr lang="en-US" sz="2200" i="1" dirty="0" err="1" smtClean="0">
                    <a:latin typeface="Arial" panose="020B0604020202020204" pitchFamily="34" charset="0"/>
                    <a:cs typeface="Arial" panose="020B0604020202020204" pitchFamily="34" charset="0"/>
                  </a:rPr>
                  <a:t>i</a:t>
                </a:r>
                <a:r>
                  <a:rPr lang="en-US" sz="2200" i="1" dirty="0" smtClean="0">
                    <a:latin typeface="Arial" panose="020B0604020202020204" pitchFamily="34" charset="0"/>
                    <a:cs typeface="Arial" panose="020B0604020202020204" pitchFamily="34" charset="0"/>
                  </a:rPr>
                  <a:t> = 1,2,…, K) </a:t>
                </a:r>
                <a:r>
                  <a:rPr lang="en-US" sz="2200" dirty="0" smtClean="0">
                    <a:latin typeface="Arial" panose="020B0604020202020204" pitchFamily="34" charset="0"/>
                    <a:cs typeface="Arial" panose="020B0604020202020204" pitchFamily="34" charset="0"/>
                  </a:rPr>
                  <a:t>be the shortest distance from the disaster epicenter </a:t>
                </a:r>
                <a14:m>
                  <m:oMath xmlns:m="http://schemas.openxmlformats.org/officeDocument/2006/math">
                    <m:r>
                      <a:rPr lang="en-US" sz="2200" i="1">
                        <a:latin typeface="Cambria Math"/>
                      </a:rPr>
                      <m:t>𝑆</m:t>
                    </m:r>
                  </m:oMath>
                </a14:m>
                <a:r>
                  <a:rPr lang="en-US" sz="2200" dirty="0" smtClean="0">
                    <a:latin typeface="Arial" panose="020B0604020202020204" pitchFamily="34" charset="0"/>
                    <a:cs typeface="Arial" panose="020B0604020202020204" pitchFamily="34" charset="0"/>
                  </a:rPr>
                  <a:t> to the </a:t>
                </a:r>
                <a:r>
                  <a:rPr lang="en-US" sz="2200" i="1" dirty="0" err="1" smtClean="0">
                    <a:latin typeface="Arial" panose="020B0604020202020204" pitchFamily="34" charset="0"/>
                    <a:cs typeface="Arial" panose="020B0604020202020204" pitchFamily="34" charset="0"/>
                  </a:rPr>
                  <a:t>i</a:t>
                </a:r>
                <a:r>
                  <a:rPr lang="en-US" sz="2200" dirty="0" err="1" smtClean="0">
                    <a:latin typeface="Arial" panose="020B0604020202020204" pitchFamily="34" charset="0"/>
                    <a:cs typeface="Arial" panose="020B0604020202020204" pitchFamily="34" charset="0"/>
                  </a:rPr>
                  <a:t>th</a:t>
                </a:r>
                <a:r>
                  <a:rPr lang="en-US" sz="2200"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cable.</a:t>
                </a:r>
              </a:p>
              <a:p>
                <a:pPr>
                  <a:lnSpc>
                    <a:spcPct val="150000"/>
                  </a:lnSpc>
                </a:pPr>
                <a:r>
                  <a:rPr lang="en-US" sz="2200" dirty="0" smtClean="0">
                    <a:latin typeface="Arial" panose="020B0604020202020204" pitchFamily="34" charset="0"/>
                    <a:cs typeface="Arial" panose="020B0604020202020204" pitchFamily="34" charset="0"/>
                  </a:rPr>
                  <a:t>If </a:t>
                </a:r>
                <a14:m>
                  <m:oMath xmlns:m="http://schemas.openxmlformats.org/officeDocument/2006/math">
                    <m:func>
                      <m:funcPr>
                        <m:ctrlPr>
                          <a:rPr lang="en-US" sz="2200" i="1">
                            <a:latin typeface="Cambria Math"/>
                          </a:rPr>
                        </m:ctrlPr>
                      </m:funcPr>
                      <m:fName>
                        <m:r>
                          <m:rPr>
                            <m:sty m:val="p"/>
                            <m:brk m:alnAt="23"/>
                          </m:rPr>
                          <a:rPr lang="en-US" sz="2200">
                            <a:latin typeface="Cambria Math"/>
                          </a:rPr>
                          <m:t>m</m:t>
                        </m:r>
                        <m:r>
                          <m:rPr>
                            <m:sty m:val="p"/>
                          </m:rPr>
                          <a:rPr lang="en-US" sz="2200">
                            <a:latin typeface="Cambria Math"/>
                          </a:rPr>
                          <m:t>ax</m:t>
                        </m:r>
                      </m:fName>
                      <m:e>
                        <m:d>
                          <m:dPr>
                            <m:ctrlPr>
                              <a:rPr lang="en-US" sz="2200" i="1">
                                <a:latin typeface="Cambria Math"/>
                              </a:rPr>
                            </m:ctrlPr>
                          </m:dPr>
                          <m:e>
                            <m:sSub>
                              <m:sSubPr>
                                <m:ctrlPr>
                                  <a:rPr lang="en-US" sz="2200" i="1">
                                    <a:latin typeface="Cambria Math"/>
                                  </a:rPr>
                                </m:ctrlPr>
                              </m:sSubPr>
                              <m:e>
                                <m:r>
                                  <a:rPr lang="en-US" sz="2200" i="1">
                                    <a:latin typeface="Cambria Math"/>
                                  </a:rPr>
                                  <m:t>𝑑</m:t>
                                </m:r>
                              </m:e>
                              <m:sub>
                                <m:r>
                                  <a:rPr lang="en-US" sz="2200" i="1">
                                    <a:latin typeface="Cambria Math"/>
                                  </a:rPr>
                                  <m:t>1</m:t>
                                </m:r>
                              </m:sub>
                            </m:sSub>
                            <m:d>
                              <m:dPr>
                                <m:ctrlPr>
                                  <a:rPr lang="en-US" sz="2200" i="1">
                                    <a:latin typeface="Cambria Math"/>
                                  </a:rPr>
                                </m:ctrlPr>
                              </m:dPr>
                              <m:e>
                                <m:r>
                                  <a:rPr lang="en-US" sz="2200" b="0" i="1" smtClean="0">
                                    <a:latin typeface="Cambria Math"/>
                                  </a:rPr>
                                  <m:t>𝑆</m:t>
                                </m:r>
                              </m:e>
                            </m:d>
                            <m:r>
                              <m:rPr>
                                <m:brk m:alnAt="23"/>
                              </m:rPr>
                              <a:rPr lang="en-US" sz="2200" i="1">
                                <a:latin typeface="Cambria Math"/>
                              </a:rPr>
                              <m:t>,</m:t>
                            </m:r>
                            <m:r>
                              <a:rPr lang="en-US" sz="2200" i="1">
                                <a:latin typeface="Cambria Math"/>
                              </a:rPr>
                              <m:t>…, </m:t>
                            </m:r>
                            <m:sSub>
                              <m:sSubPr>
                                <m:ctrlPr>
                                  <a:rPr lang="en-US" sz="2200" i="1">
                                    <a:latin typeface="Cambria Math"/>
                                  </a:rPr>
                                </m:ctrlPr>
                              </m:sSubPr>
                              <m:e>
                                <m:r>
                                  <a:rPr lang="en-US" sz="2200" i="1">
                                    <a:latin typeface="Cambria Math"/>
                                  </a:rPr>
                                  <m:t>𝑑</m:t>
                                </m:r>
                              </m:e>
                              <m:sub>
                                <m:r>
                                  <a:rPr lang="en-US" sz="2200" i="1">
                                    <a:latin typeface="Cambria Math"/>
                                  </a:rPr>
                                  <m:t>𝐾</m:t>
                                </m:r>
                              </m:sub>
                            </m:sSub>
                            <m:d>
                              <m:dPr>
                                <m:ctrlPr>
                                  <a:rPr lang="en-US" sz="2200" i="1">
                                    <a:latin typeface="Cambria Math"/>
                                  </a:rPr>
                                </m:ctrlPr>
                              </m:dPr>
                              <m:e>
                                <m:r>
                                  <a:rPr lang="en-US" sz="2200" b="0" i="1" smtClean="0">
                                    <a:latin typeface="Cambria Math"/>
                                  </a:rPr>
                                  <m:t>𝑆</m:t>
                                </m:r>
                              </m:e>
                            </m:d>
                          </m:e>
                        </m:d>
                      </m:e>
                    </m:func>
                  </m:oMath>
                </a14:m>
                <a:r>
                  <a:rPr lang="en-US" sz="2200" dirty="0" smtClean="0">
                    <a:latin typeface="Arial" panose="020B0604020202020204" pitchFamily="34" charset="0"/>
                    <a:cs typeface="Arial" panose="020B0604020202020204" pitchFamily="34" charset="0"/>
                  </a:rPr>
                  <a:t> &lt; </a:t>
                </a:r>
                <a14:m>
                  <m:oMath xmlns:m="http://schemas.openxmlformats.org/officeDocument/2006/math">
                    <m:r>
                      <a:rPr lang="en-US" sz="2400" i="1">
                        <a:latin typeface="Cambria Math"/>
                      </a:rPr>
                      <m:t>𝑟</m:t>
                    </m:r>
                  </m:oMath>
                </a14:m>
                <a:r>
                  <a:rPr lang="en-US" sz="2200" dirty="0" smtClean="0">
                    <a:latin typeface="Arial" panose="020B0604020202020204" pitchFamily="34" charset="0"/>
                    <a:cs typeface="Arial" panose="020B0604020202020204" pitchFamily="34" charset="0"/>
                  </a:rPr>
                  <a:t> ,  the network is disconnected.</a:t>
                </a:r>
              </a:p>
              <a:p>
                <a:pPr>
                  <a:lnSpc>
                    <a:spcPct val="150000"/>
                  </a:lnSpc>
                </a:pPr>
                <a:endParaRPr lang="en-US" sz="2000" dirty="0" smtClean="0"/>
              </a:p>
              <a:p>
                <a:pPr marL="82296" indent="0">
                  <a:buNone/>
                </a:pPr>
                <a14:m>
                  <m:oMathPara xmlns:m="http://schemas.openxmlformats.org/officeDocument/2006/math">
                    <m:oMathParaPr>
                      <m:jc m:val="centerGroup"/>
                    </m:oMathParaPr>
                    <m:oMath xmlns:m="http://schemas.openxmlformats.org/officeDocument/2006/math">
                      <m:r>
                        <a:rPr lang="en-US" sz="2000" b="0" i="1" smtClean="0">
                          <a:latin typeface="Cambria Math"/>
                        </a:rPr>
                        <m:t>𝑃</m:t>
                      </m:r>
                      <m:d>
                        <m:dPr>
                          <m:ctrlPr>
                            <a:rPr lang="en-US" sz="2000" b="0" i="1" smtClean="0">
                              <a:latin typeface="Cambria Math"/>
                            </a:rPr>
                          </m:ctrlPr>
                        </m:dPr>
                        <m:e>
                          <m:r>
                            <a:rPr lang="en-US" sz="2000" b="0" i="1" smtClean="0">
                              <a:latin typeface="Cambria Math"/>
                            </a:rPr>
                            <m:t>𝑆𝑢𝑟𝑣𝑖𝑣𝑎𝑙</m:t>
                          </m:r>
                        </m:e>
                      </m:d>
                      <m:r>
                        <a:rPr lang="en-US" sz="2000" b="0" i="1" smtClean="0">
                          <a:latin typeface="Cambria Math"/>
                        </a:rPr>
                        <m:t>=1 −</m:t>
                      </m:r>
                      <m:r>
                        <a:rPr lang="en-US" sz="2000" b="0" i="1" smtClean="0">
                          <a:latin typeface="Cambria Math"/>
                        </a:rPr>
                        <m:t>𝑃</m:t>
                      </m:r>
                      <m:d>
                        <m:dPr>
                          <m:ctrlPr>
                            <a:rPr lang="en-US" sz="2000" b="0" i="1" smtClean="0">
                              <a:latin typeface="Cambria Math"/>
                            </a:rPr>
                          </m:ctrlPr>
                        </m:dPr>
                        <m:e>
                          <m:r>
                            <a:rPr lang="en-US" sz="2000" b="0" i="1" smtClean="0">
                              <a:latin typeface="Cambria Math"/>
                            </a:rPr>
                            <m:t>𝐷𝑖𝑠𝑐𝑜𝑛𝑛𝑒𝑐𝑡𝑖𝑜𝑛</m:t>
                          </m:r>
                        </m:e>
                      </m:d>
                    </m:oMath>
                  </m:oMathPara>
                </a14:m>
                <a:endParaRPr lang="en-US" sz="2000" b="0" i="1" dirty="0" smtClean="0">
                  <a:latin typeface="Cambria Math"/>
                </a:endParaRPr>
              </a:p>
              <a:p>
                <a:pPr marL="82296" indent="0">
                  <a:buNone/>
                </a:pPr>
                <a14:m>
                  <m:oMathPara xmlns:m="http://schemas.openxmlformats.org/officeDocument/2006/math">
                    <m:oMathParaPr>
                      <m:jc m:val="centerGroup"/>
                    </m:oMathParaPr>
                    <m:oMath xmlns:m="http://schemas.openxmlformats.org/officeDocument/2006/math">
                      <m:r>
                        <a:rPr lang="en-US" sz="2000" b="0" i="1" smtClean="0">
                          <a:latin typeface="Cambria Math"/>
                        </a:rPr>
                        <m:t>=1−</m:t>
                      </m:r>
                      <m:nary>
                        <m:naryPr>
                          <m:limLoc m:val="undOvr"/>
                          <m:ctrlPr>
                            <a:rPr lang="en-US" sz="2000" b="0" i="1" smtClean="0">
                              <a:latin typeface="Cambria Math"/>
                            </a:rPr>
                          </m:ctrlPr>
                        </m:naryPr>
                        <m:sub>
                          <m:r>
                            <m:rPr>
                              <m:brk m:alnAt="24"/>
                            </m:rPr>
                            <a:rPr lang="en-US" sz="2000" b="0" i="1" smtClean="0">
                              <a:latin typeface="Cambria Math"/>
                            </a:rPr>
                            <m:t>𝑠</m:t>
                          </m:r>
                          <m:r>
                            <a:rPr lang="en-US" sz="2000" b="0" i="1" smtClean="0">
                              <a:latin typeface="Cambria Math"/>
                              <a:ea typeface="Cambria Math"/>
                            </a:rPr>
                            <m:t>∈</m:t>
                          </m:r>
                          <m:r>
                            <a:rPr lang="el-GR" sz="2000" i="1">
                              <a:latin typeface="Cambria Math"/>
                              <a:ea typeface="Cambria Math"/>
                            </a:rPr>
                            <m:t>Ω</m:t>
                          </m:r>
                        </m:sub>
                        <m:sup/>
                        <m:e>
                          <m:d>
                            <m:dPr>
                              <m:begChr m:val="["/>
                              <m:endChr m:val="]"/>
                              <m:ctrlPr>
                                <a:rPr lang="en-US" sz="2000" b="0" i="1" smtClean="0">
                                  <a:latin typeface="Cambria Math"/>
                                </a:rPr>
                              </m:ctrlPr>
                            </m:dPr>
                            <m:e>
                              <m:nary>
                                <m:naryPr>
                                  <m:ctrlPr>
                                    <a:rPr lang="en-US" sz="2000" b="0" i="1" smtClean="0">
                                      <a:latin typeface="Cambria Math"/>
                                    </a:rPr>
                                  </m:ctrlPr>
                                </m:naryPr>
                                <m:sub>
                                  <m:func>
                                    <m:funcPr>
                                      <m:ctrlPr>
                                        <a:rPr lang="en-US" sz="2000" b="0" i="1" smtClean="0">
                                          <a:latin typeface="Cambria Math"/>
                                        </a:rPr>
                                      </m:ctrlPr>
                                    </m:funcPr>
                                    <m:fName>
                                      <m:r>
                                        <m:rPr>
                                          <m:sty m:val="p"/>
                                          <m:brk m:alnAt="23"/>
                                        </m:rPr>
                                        <a:rPr lang="en-US" sz="2000" b="0" i="0" smtClean="0">
                                          <a:latin typeface="Cambria Math"/>
                                        </a:rPr>
                                        <m:t>m</m:t>
                                      </m:r>
                                      <m:r>
                                        <m:rPr>
                                          <m:sty m:val="p"/>
                                        </m:rPr>
                                        <a:rPr lang="en-US" sz="2000" b="0" i="0" smtClean="0">
                                          <a:latin typeface="Cambria Math"/>
                                        </a:rPr>
                                        <m:t>ax</m:t>
                                      </m:r>
                                    </m:fName>
                                    <m:e>
                                      <m:d>
                                        <m:dPr>
                                          <m:ctrlPr>
                                            <a:rPr lang="en-US" sz="2000" b="0" i="1" smtClean="0">
                                              <a:latin typeface="Cambria Math"/>
                                            </a:rPr>
                                          </m:ctrlPr>
                                        </m:dPr>
                                        <m:e>
                                          <m:sSub>
                                            <m:sSubPr>
                                              <m:ctrlPr>
                                                <a:rPr lang="en-US" sz="2000" b="0" i="1" smtClean="0">
                                                  <a:latin typeface="Cambria Math"/>
                                                </a:rPr>
                                              </m:ctrlPr>
                                            </m:sSubPr>
                                            <m:e>
                                              <m:r>
                                                <a:rPr lang="en-US" sz="2000" b="0" i="1" smtClean="0">
                                                  <a:latin typeface="Cambria Math"/>
                                                </a:rPr>
                                                <m:t>𝑑</m:t>
                                              </m:r>
                                            </m:e>
                                            <m:sub>
                                              <m:r>
                                                <a:rPr lang="en-US" sz="2000" b="0" i="1" smtClean="0">
                                                  <a:latin typeface="Cambria Math"/>
                                                </a:rPr>
                                                <m:t>1</m:t>
                                              </m:r>
                                            </m:sub>
                                          </m:sSub>
                                          <m:d>
                                            <m:dPr>
                                              <m:ctrlPr>
                                                <a:rPr lang="en-US" sz="2000" b="0" i="1" smtClean="0">
                                                  <a:latin typeface="Cambria Math"/>
                                                </a:rPr>
                                              </m:ctrlPr>
                                            </m:dPr>
                                            <m:e>
                                              <m:r>
                                                <a:rPr lang="en-US" sz="2000" b="0" i="1" smtClean="0">
                                                  <a:latin typeface="Cambria Math"/>
                                                </a:rPr>
                                                <m:t>𝑆</m:t>
                                              </m:r>
                                            </m:e>
                                          </m:d>
                                          <m:r>
                                            <m:rPr>
                                              <m:brk m:alnAt="23"/>
                                            </m:rPr>
                                            <a:rPr lang="en-US" sz="2000" b="0" i="1" smtClean="0">
                                              <a:latin typeface="Cambria Math"/>
                                            </a:rPr>
                                            <m:t>,</m:t>
                                          </m:r>
                                          <m:r>
                                            <a:rPr lang="en-US" sz="2000" b="0" i="1" smtClean="0">
                                              <a:latin typeface="Cambria Math"/>
                                            </a:rPr>
                                            <m:t>…, </m:t>
                                          </m:r>
                                          <m:sSub>
                                            <m:sSubPr>
                                              <m:ctrlPr>
                                                <a:rPr lang="en-US" sz="2000" b="0" i="1" smtClean="0">
                                                  <a:latin typeface="Cambria Math"/>
                                                </a:rPr>
                                              </m:ctrlPr>
                                            </m:sSubPr>
                                            <m:e>
                                              <m:r>
                                                <a:rPr lang="en-US" sz="2000" b="0" i="1" smtClean="0">
                                                  <a:latin typeface="Cambria Math"/>
                                                </a:rPr>
                                                <m:t>𝑑</m:t>
                                              </m:r>
                                            </m:e>
                                            <m:sub>
                                              <m:r>
                                                <a:rPr lang="en-US" sz="2000" b="0" i="1" smtClean="0">
                                                  <a:latin typeface="Cambria Math"/>
                                                </a:rPr>
                                                <m:t>𝐾</m:t>
                                              </m:r>
                                            </m:sub>
                                          </m:sSub>
                                          <m:d>
                                            <m:dPr>
                                              <m:ctrlPr>
                                                <a:rPr lang="en-US" sz="2000" b="0" i="1" smtClean="0">
                                                  <a:latin typeface="Cambria Math"/>
                                                </a:rPr>
                                              </m:ctrlPr>
                                            </m:dPr>
                                            <m:e>
                                              <m:r>
                                                <a:rPr lang="en-US" sz="2000" b="0" i="1" smtClean="0">
                                                  <a:latin typeface="Cambria Math"/>
                                                </a:rPr>
                                                <m:t>𝑆</m:t>
                                              </m:r>
                                            </m:e>
                                          </m:d>
                                        </m:e>
                                      </m:d>
                                    </m:e>
                                  </m:func>
                                </m:sub>
                                <m:sup>
                                  <m:r>
                                    <a:rPr lang="en-US" sz="2000" b="0" i="1" smtClean="0">
                                      <a:latin typeface="Cambria Math"/>
                                      <a:ea typeface="Cambria Math"/>
                                    </a:rPr>
                                    <m:t>∞</m:t>
                                  </m:r>
                                </m:sup>
                                <m:e>
                                  <m:sSub>
                                    <m:sSubPr>
                                      <m:ctrlPr>
                                        <a:rPr lang="en-US" sz="2000" b="0" i="1" smtClean="0">
                                          <a:latin typeface="Cambria Math"/>
                                        </a:rPr>
                                      </m:ctrlPr>
                                    </m:sSubPr>
                                    <m:e>
                                      <m:r>
                                        <a:rPr lang="en-US" sz="2000" b="0" i="1" smtClean="0">
                                          <a:latin typeface="Cambria Math"/>
                                        </a:rPr>
                                        <m:t>𝑓</m:t>
                                      </m:r>
                                    </m:e>
                                    <m:sub>
                                      <m:r>
                                        <a:rPr lang="en-US" sz="2000" b="0" i="1" smtClean="0">
                                          <a:latin typeface="Cambria Math"/>
                                        </a:rPr>
                                        <m:t>𝑆</m:t>
                                      </m:r>
                                    </m:sub>
                                  </m:sSub>
                                  <m:d>
                                    <m:dPr>
                                      <m:ctrlPr>
                                        <a:rPr lang="en-US" sz="2000" b="0" i="1" smtClean="0">
                                          <a:latin typeface="Cambria Math"/>
                                        </a:rPr>
                                      </m:ctrlPr>
                                    </m:dPr>
                                    <m:e>
                                      <m:r>
                                        <a:rPr lang="en-US" sz="2000" b="0" i="1" smtClean="0">
                                          <a:latin typeface="Cambria Math"/>
                                        </a:rPr>
                                        <m:t>𝑆</m:t>
                                      </m:r>
                                    </m:e>
                                  </m:d>
                                  <m:sSub>
                                    <m:sSubPr>
                                      <m:ctrlPr>
                                        <a:rPr lang="en-US" sz="2000" i="1">
                                          <a:latin typeface="Cambria Math"/>
                                        </a:rPr>
                                      </m:ctrlPr>
                                    </m:sSubPr>
                                    <m:e>
                                      <m:r>
                                        <a:rPr lang="en-US" sz="2000" i="1">
                                          <a:latin typeface="Cambria Math"/>
                                        </a:rPr>
                                        <m:t>𝑓</m:t>
                                      </m:r>
                                    </m:e>
                                    <m:sub>
                                      <m:r>
                                        <a:rPr lang="en-US" sz="2000" b="0" i="1" smtClean="0">
                                          <a:latin typeface="Cambria Math"/>
                                        </a:rPr>
                                        <m:t>𝑟</m:t>
                                      </m:r>
                                    </m:sub>
                                  </m:sSub>
                                  <m:d>
                                    <m:dPr>
                                      <m:ctrlPr>
                                        <a:rPr lang="en-US" sz="2000" i="1">
                                          <a:latin typeface="Cambria Math"/>
                                        </a:rPr>
                                      </m:ctrlPr>
                                    </m:dPr>
                                    <m:e>
                                      <m:r>
                                        <a:rPr lang="en-US" sz="2000" b="0" i="1" smtClean="0">
                                          <a:latin typeface="Cambria Math"/>
                                        </a:rPr>
                                        <m:t>𝑟</m:t>
                                      </m:r>
                                    </m:e>
                                  </m:d>
                                  <m:r>
                                    <a:rPr lang="en-US" sz="2000" b="0" i="1" smtClean="0">
                                      <a:latin typeface="Cambria Math"/>
                                    </a:rPr>
                                    <m:t>𝑑𝑟</m:t>
                                  </m:r>
                                </m:e>
                              </m:nary>
                            </m:e>
                          </m:d>
                          <m:r>
                            <a:rPr lang="en-US" sz="2000" b="0" i="1" smtClean="0">
                              <a:latin typeface="Cambria Math"/>
                            </a:rPr>
                            <m:t>𝑑𝑆</m:t>
                          </m:r>
                          <m:r>
                            <a:rPr lang="en-US" sz="2000" b="0" i="1" smtClean="0">
                              <a:latin typeface="Cambria Math"/>
                            </a:rPr>
                            <m:t>.</m:t>
                          </m:r>
                        </m:e>
                      </m:nary>
                      <m:r>
                        <a:rPr lang="en-US" sz="2000" b="0" i="1" smtClean="0">
                          <a:latin typeface="Cambria Math"/>
                        </a:rPr>
                        <m:t> </m:t>
                      </m:r>
                    </m:oMath>
                  </m:oMathPara>
                </a14:m>
                <a:endParaRPr lang="en-US" sz="2000" dirty="0" smtClean="0"/>
              </a:p>
              <a:p>
                <a:pPr>
                  <a:lnSpc>
                    <a:spcPct val="150000"/>
                  </a:lnSpc>
                </a:pP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066800"/>
                <a:ext cx="8305800" cy="5486400"/>
              </a:xfrm>
              <a:blipFill rotWithShape="1">
                <a:blip r:embed="rId3"/>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41955783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C:\Users\congcao2\Dropbox\matlab_work\PHD Thesis\Chapter 3\rec_sim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1333" y="1005466"/>
            <a:ext cx="4392667" cy="31093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90600" y="0"/>
            <a:ext cx="7498080" cy="1143000"/>
          </a:xfrm>
        </p:spPr>
        <p:txBody>
          <a:bodyPr>
            <a:normAutofit/>
          </a:bodyPr>
          <a:lstStyle/>
          <a:p>
            <a:r>
              <a:rPr lang="en-US" sz="4000" dirty="0" smtClean="0"/>
              <a:t>Rectangular Topology</a:t>
            </a:r>
            <a:endParaRPr lang="en-US" sz="4000" dirty="0"/>
          </a:p>
        </p:txBody>
      </p:sp>
      <p:pic>
        <p:nvPicPr>
          <p:cNvPr id="20" name="Content Placeholder 1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5176" y="1046421"/>
            <a:ext cx="3810000" cy="2894455"/>
          </a:xfrm>
        </p:spPr>
      </p:pic>
      <p:sp>
        <p:nvSpPr>
          <p:cNvPr id="25" name="TextBox 24"/>
          <p:cNvSpPr txBox="1"/>
          <p:nvPr/>
        </p:nvSpPr>
        <p:spPr>
          <a:xfrm>
            <a:off x="1981200" y="3404903"/>
            <a:ext cx="2971800" cy="369332"/>
          </a:xfrm>
          <a:prstGeom prst="rect">
            <a:avLst/>
          </a:prstGeom>
          <a:noFill/>
        </p:spPr>
        <p:txBody>
          <a:bodyPr wrap="square" rtlCol="0">
            <a:spAutoFit/>
          </a:bodyPr>
          <a:lstStyle/>
          <a:p>
            <a:r>
              <a:rPr lang="en-US" dirty="0" smtClean="0"/>
              <a:t>K = 2 </a:t>
            </a:r>
            <a:endParaRPr lang="en-US" dirty="0"/>
          </a:p>
        </p:txBody>
      </p:sp>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3962400"/>
            <a:ext cx="3888432" cy="2871913"/>
          </a:xfrm>
          <a:prstGeom prst="rect">
            <a:avLst/>
          </a:prstGeom>
        </p:spPr>
      </p:pic>
      <p:sp>
        <p:nvSpPr>
          <p:cNvPr id="27" name="TextBox 26"/>
          <p:cNvSpPr txBox="1"/>
          <p:nvPr/>
        </p:nvSpPr>
        <p:spPr>
          <a:xfrm>
            <a:off x="1981200" y="6324600"/>
            <a:ext cx="2971800" cy="369332"/>
          </a:xfrm>
          <a:prstGeom prst="rect">
            <a:avLst/>
          </a:prstGeom>
          <a:noFill/>
        </p:spPr>
        <p:txBody>
          <a:bodyPr wrap="square" rtlCol="0">
            <a:spAutoFit/>
          </a:bodyPr>
          <a:lstStyle/>
          <a:p>
            <a:r>
              <a:rPr lang="en-US" dirty="0" smtClean="0"/>
              <a:t>K &gt; 2</a:t>
            </a:r>
            <a:endParaRPr lang="en-US" dirty="0"/>
          </a:p>
        </p:txBody>
      </p:sp>
      <p:sp>
        <p:nvSpPr>
          <p:cNvPr id="28" name="TextBox 27"/>
          <p:cNvSpPr txBox="1"/>
          <p:nvPr/>
        </p:nvSpPr>
        <p:spPr>
          <a:xfrm>
            <a:off x="5070637" y="4572000"/>
            <a:ext cx="4073363" cy="1754326"/>
          </a:xfrm>
          <a:prstGeom prst="rect">
            <a:avLst/>
          </a:prstGeom>
          <a:noFill/>
        </p:spPr>
        <p:txBody>
          <a:bodyPr wrap="square" rtlCol="0">
            <a:spAutoFit/>
          </a:bodyPr>
          <a:lstStyle/>
          <a:p>
            <a:r>
              <a:rPr lang="en-US" dirty="0" smtClean="0"/>
              <a:t>Recall the assumptions:</a:t>
            </a:r>
          </a:p>
          <a:p>
            <a:pPr marL="342900" indent="-342900">
              <a:buAutoNum type="arabicPeriod"/>
            </a:pPr>
            <a:r>
              <a:rPr lang="en-US" dirty="0" smtClean="0"/>
              <a:t>Only one major disaster at one time.</a:t>
            </a:r>
          </a:p>
          <a:p>
            <a:pPr marL="342900" indent="-342900">
              <a:buAutoNum type="arabicPeriod"/>
            </a:pPr>
            <a:r>
              <a:rPr lang="en-US" dirty="0" smtClean="0"/>
              <a:t>All cables within disaster area break.</a:t>
            </a:r>
          </a:p>
          <a:p>
            <a:pPr marL="342900" indent="-342900">
              <a:buAutoNum type="arabicPeriod"/>
            </a:pPr>
            <a:r>
              <a:rPr lang="en-US" dirty="0" smtClean="0"/>
              <a:t>Unlimited capacity of each cable.</a:t>
            </a:r>
          </a:p>
          <a:p>
            <a:pPr marL="342900" indent="-342900">
              <a:buAutoNum type="arabicPeriod"/>
            </a:pPr>
            <a:endParaRPr lang="en-US" dirty="0"/>
          </a:p>
          <a:p>
            <a:r>
              <a:rPr lang="en-US" dirty="0" smtClean="0"/>
              <a:t>Then, P</a:t>
            </a:r>
            <a:r>
              <a:rPr lang="en-US" baseline="-25000" dirty="0" smtClean="0"/>
              <a:t>K</a:t>
            </a:r>
            <a:r>
              <a:rPr lang="en-US" dirty="0" smtClean="0"/>
              <a:t>(Survivability) = P</a:t>
            </a:r>
            <a:r>
              <a:rPr lang="en-US" baseline="-25000" dirty="0" smtClean="0"/>
              <a:t>2</a:t>
            </a:r>
            <a:r>
              <a:rPr lang="en-US" dirty="0" smtClean="0"/>
              <a:t>(Survivability).</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19</a:t>
            </a:fld>
            <a:endParaRPr lang="en-US"/>
          </a:p>
        </p:txBody>
      </p:sp>
      <p:cxnSp>
        <p:nvCxnSpPr>
          <p:cNvPr id="6" name="Straight Arrow Connector 5"/>
          <p:cNvCxnSpPr/>
          <p:nvPr/>
        </p:nvCxnSpPr>
        <p:spPr>
          <a:xfrm>
            <a:off x="2819400" y="1752600"/>
            <a:ext cx="0" cy="609600"/>
          </a:xfrm>
          <a:prstGeom prst="straightConnector1">
            <a:avLst/>
          </a:prstGeom>
          <a:ln>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743200" y="1872734"/>
            <a:ext cx="312906" cy="369332"/>
          </a:xfrm>
          <a:prstGeom prst="rect">
            <a:avLst/>
          </a:prstGeom>
        </p:spPr>
        <p:txBody>
          <a:bodyPr wrap="none">
            <a:spAutoFit/>
          </a:bodyPr>
          <a:lstStyle/>
          <a:p>
            <a:r>
              <a:rPr lang="en-US" altLang="zh-CN" i="1" dirty="0">
                <a:solidFill>
                  <a:srgbClr val="FF0000"/>
                </a:solidFill>
                <a:latin typeface="Arial" panose="020B0604020202020204" pitchFamily="34" charset="0"/>
                <a:cs typeface="Arial" panose="020B0604020202020204" pitchFamily="34" charset="0"/>
              </a:rPr>
              <a:t>a</a:t>
            </a:r>
            <a:endParaRPr lang="en-US" i="1" dirty="0"/>
          </a:p>
        </p:txBody>
      </p:sp>
    </p:spTree>
    <p:extLst>
      <p:ext uri="{BB962C8B-B14F-4D97-AF65-F5344CB8AC3E}">
        <p14:creationId xmlns:p14="http://schemas.microsoft.com/office/powerpoint/2010/main" val="49956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down)">
                                      <p:cBhvr>
                                        <p:cTn id="10" dur="500"/>
                                        <p:tgtEl>
                                          <p:spTgt spid="2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90600" y="76200"/>
            <a:ext cx="7498080" cy="990600"/>
          </a:xfrm>
        </p:spPr>
        <p:txBody>
          <a:bodyPr/>
          <a:lstStyle/>
          <a:p>
            <a:r>
              <a:rPr lang="en-US" altLang="zh-CN" dirty="0" smtClean="0"/>
              <a:t>Outlines</a:t>
            </a:r>
            <a:endParaRPr lang="zh-CN" altLang="en-US" dirty="0"/>
          </a:p>
        </p:txBody>
      </p:sp>
      <p:sp>
        <p:nvSpPr>
          <p:cNvPr id="3" name="内容占位符 2"/>
          <p:cNvSpPr>
            <a:spLocks noGrp="1"/>
          </p:cNvSpPr>
          <p:nvPr>
            <p:ph idx="1"/>
          </p:nvPr>
        </p:nvSpPr>
        <p:spPr>
          <a:xfrm>
            <a:off x="990600" y="1295400"/>
            <a:ext cx="8077200" cy="5029200"/>
          </a:xfrm>
        </p:spPr>
        <p:txBody>
          <a:bodyPr>
            <a:noAutofit/>
          </a:bodyPr>
          <a:lstStyle/>
          <a:p>
            <a:pPr>
              <a:lnSpc>
                <a:spcPct val="150000"/>
              </a:lnSpc>
            </a:pPr>
            <a:r>
              <a:rPr lang="en-US" altLang="zh-CN" sz="1800" dirty="0" smtClean="0">
                <a:latin typeface="Arial" panose="020B0604020202020204" pitchFamily="34" charset="0"/>
                <a:cs typeface="Arial" panose="020B0604020202020204" pitchFamily="34" charset="0"/>
              </a:rPr>
              <a:t>Introduction</a:t>
            </a:r>
          </a:p>
          <a:p>
            <a:pPr>
              <a:lnSpc>
                <a:spcPct val="150000"/>
              </a:lnSpc>
            </a:pPr>
            <a:r>
              <a:rPr lang="en-US" altLang="zh-CN" sz="1800" dirty="0" smtClean="0">
                <a:latin typeface="Arial" panose="020B0604020202020204" pitchFamily="34" charset="0"/>
                <a:cs typeface="Arial" panose="020B0604020202020204" pitchFamily="34" charset="0"/>
              </a:rPr>
              <a:t>Optimal Laying of a Single Cable Across an Earthquake Fault Line</a:t>
            </a:r>
          </a:p>
          <a:p>
            <a:pPr lvl="1">
              <a:lnSpc>
                <a:spcPct val="150000"/>
              </a:lnSpc>
            </a:pPr>
            <a:r>
              <a:rPr lang="en-US" altLang="zh-CN" sz="1600" dirty="0" smtClean="0">
                <a:latin typeface="Arial" panose="020B0604020202020204" pitchFamily="34" charset="0"/>
                <a:cs typeface="Arial" panose="020B0604020202020204" pitchFamily="34" charset="0"/>
              </a:rPr>
              <a:t>Three Connected Segments</a:t>
            </a:r>
          </a:p>
          <a:p>
            <a:pPr lvl="1">
              <a:lnSpc>
                <a:spcPct val="150000"/>
              </a:lnSpc>
            </a:pPr>
            <a:r>
              <a:rPr lang="en-US" altLang="zh-CN" sz="1600" dirty="0" smtClean="0">
                <a:latin typeface="Arial" panose="020B0604020202020204" pitchFamily="34" charset="0"/>
                <a:cs typeface="Arial" panose="020B0604020202020204" pitchFamily="34" charset="0"/>
              </a:rPr>
              <a:t>Hook with Right Angles</a:t>
            </a:r>
          </a:p>
          <a:p>
            <a:pPr>
              <a:lnSpc>
                <a:spcPct val="150000"/>
              </a:lnSpc>
            </a:pPr>
            <a:r>
              <a:rPr lang="en-US" altLang="zh-CN" sz="1800" dirty="0" smtClean="0">
                <a:latin typeface="Arial" panose="020B0604020202020204" pitchFamily="34" charset="0"/>
                <a:cs typeface="Arial" panose="020B0604020202020204" pitchFamily="34" charset="0"/>
              </a:rPr>
              <a:t>Survivable Topology Design for 2-Node Networks</a:t>
            </a:r>
          </a:p>
          <a:p>
            <a:pPr lvl="1">
              <a:lnSpc>
                <a:spcPct val="150000"/>
              </a:lnSpc>
            </a:pPr>
            <a:r>
              <a:rPr lang="en-US" altLang="zh-CN" sz="1600" dirty="0" smtClean="0">
                <a:latin typeface="Arial" panose="020B0604020202020204" pitchFamily="34" charset="0"/>
                <a:cs typeface="Arial" panose="020B0604020202020204" pitchFamily="34" charset="0"/>
              </a:rPr>
              <a:t>Rectangular Topology</a:t>
            </a:r>
          </a:p>
          <a:p>
            <a:pPr lvl="1">
              <a:lnSpc>
                <a:spcPct val="150000"/>
              </a:lnSpc>
            </a:pPr>
            <a:r>
              <a:rPr lang="en-US" altLang="zh-CN" sz="1600" dirty="0" smtClean="0">
                <a:latin typeface="Arial" panose="020B0604020202020204" pitchFamily="34" charset="0"/>
                <a:cs typeface="Arial" panose="020B0604020202020204" pitchFamily="34" charset="0"/>
              </a:rPr>
              <a:t>Other simple Topologies</a:t>
            </a:r>
          </a:p>
          <a:p>
            <a:pPr>
              <a:lnSpc>
                <a:spcPct val="150000"/>
              </a:lnSpc>
            </a:pPr>
            <a:r>
              <a:rPr lang="en-US" altLang="zh-CN" sz="1800" dirty="0">
                <a:latin typeface="Arial" panose="020B0604020202020204" pitchFamily="34" charset="0"/>
                <a:cs typeface="Arial" panose="020B0604020202020204" pitchFamily="34" charset="0"/>
              </a:rPr>
              <a:t>Survivable Topology </a:t>
            </a:r>
            <a:r>
              <a:rPr lang="en-US" altLang="zh-CN" sz="1800" dirty="0" smtClean="0">
                <a:latin typeface="Arial" panose="020B0604020202020204" pitchFamily="34" charset="0"/>
                <a:cs typeface="Arial" panose="020B0604020202020204" pitchFamily="34" charset="0"/>
              </a:rPr>
              <a:t>Design for N-Node Networks</a:t>
            </a:r>
          </a:p>
          <a:p>
            <a:pPr lvl="1">
              <a:lnSpc>
                <a:spcPct val="150000"/>
              </a:lnSpc>
            </a:pPr>
            <a:r>
              <a:rPr lang="en-US" altLang="zh-CN" sz="1600" dirty="0">
                <a:latin typeface="Arial" panose="020B0604020202020204" pitchFamily="34" charset="0"/>
                <a:cs typeface="Arial" panose="020B0604020202020204" pitchFamily="34" charset="0"/>
              </a:rPr>
              <a:t>An N-Node Convex Polygon </a:t>
            </a:r>
            <a:r>
              <a:rPr lang="en-US" altLang="zh-CN" sz="1600" dirty="0" smtClean="0">
                <a:latin typeface="Arial" panose="020B0604020202020204" pitchFamily="34" charset="0"/>
                <a:cs typeface="Arial" panose="020B0604020202020204" pitchFamily="34" charset="0"/>
              </a:rPr>
              <a:t>Topology</a:t>
            </a:r>
          </a:p>
          <a:p>
            <a:pPr lvl="1">
              <a:lnSpc>
                <a:spcPct val="150000"/>
              </a:lnSpc>
            </a:pPr>
            <a:r>
              <a:rPr lang="en-US" altLang="zh-CN" sz="1600" dirty="0">
                <a:latin typeface="Arial" panose="020B0604020202020204" pitchFamily="34" charset="0"/>
                <a:cs typeface="Arial" panose="020B0604020202020204" pitchFamily="34" charset="0"/>
              </a:rPr>
              <a:t>An General N-Node </a:t>
            </a:r>
            <a:r>
              <a:rPr lang="en-US" altLang="zh-CN" sz="1600" dirty="0" smtClean="0">
                <a:latin typeface="Arial" panose="020B0604020202020204" pitchFamily="34" charset="0"/>
                <a:cs typeface="Arial" panose="020B0604020202020204" pitchFamily="34" charset="0"/>
              </a:rPr>
              <a:t>topology</a:t>
            </a:r>
          </a:p>
          <a:p>
            <a:pPr>
              <a:lnSpc>
                <a:spcPct val="150000"/>
              </a:lnSpc>
            </a:pPr>
            <a:r>
              <a:rPr lang="en-US" altLang="zh-CN" sz="1800" dirty="0" smtClean="0">
                <a:latin typeface="Arial" panose="020B0604020202020204" pitchFamily="34" charset="0"/>
                <a:cs typeface="Arial" panose="020B0604020202020204" pitchFamily="34" charset="0"/>
              </a:rPr>
              <a:t>Conclusion</a:t>
            </a:r>
            <a:endParaRPr lang="zh-CN" alt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37305080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descr="C:\Users\congcao2\Dropbox\matlab_work\PHD Thesis\Chapter 3\compare_cos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3" y="1828803"/>
            <a:ext cx="5402857" cy="3640286"/>
          </a:xfrm>
          <a:prstGeom prst="rect">
            <a:avLst/>
          </a:prstGeom>
          <a:noFill/>
          <a:extLst/>
        </p:spPr>
      </p:pic>
      <p:sp>
        <p:nvSpPr>
          <p:cNvPr id="2" name="Title 1"/>
          <p:cNvSpPr>
            <a:spLocks noGrp="1"/>
          </p:cNvSpPr>
          <p:nvPr>
            <p:ph type="title"/>
          </p:nvPr>
        </p:nvSpPr>
        <p:spPr>
          <a:xfrm>
            <a:off x="990600" y="32951"/>
            <a:ext cx="7924800" cy="1143000"/>
          </a:xfrm>
        </p:spPr>
        <p:txBody>
          <a:bodyPr>
            <a:normAutofit/>
          </a:bodyPr>
          <a:lstStyle/>
          <a:p>
            <a:r>
              <a:rPr lang="en-US" altLang="zh-CN" sz="4000" dirty="0" smtClean="0"/>
              <a:t>Other Network T</a:t>
            </a:r>
            <a:r>
              <a:rPr lang="en-US" sz="4000" dirty="0" smtClean="0"/>
              <a:t>opologies</a:t>
            </a:r>
            <a:endParaRPr lang="en-US" sz="4000" dirty="0"/>
          </a:p>
        </p:txBody>
      </p:sp>
      <p:pic>
        <p:nvPicPr>
          <p:cNvPr id="4" name="内容占位符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64855" y="990600"/>
            <a:ext cx="3049945" cy="2343150"/>
          </a:xfr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609" y="3775181"/>
            <a:ext cx="3056191" cy="2244619"/>
          </a:xfrm>
          <a:prstGeom prst="rect">
            <a:avLst/>
          </a:prstGeom>
        </p:spPr>
      </p:pic>
      <p:sp>
        <p:nvSpPr>
          <p:cNvPr id="8" name="TextBox 7"/>
          <p:cNvSpPr txBox="1"/>
          <p:nvPr/>
        </p:nvSpPr>
        <p:spPr>
          <a:xfrm>
            <a:off x="1600200" y="2971800"/>
            <a:ext cx="2971800" cy="369332"/>
          </a:xfrm>
          <a:prstGeom prst="rect">
            <a:avLst/>
          </a:prstGeom>
          <a:noFill/>
        </p:spPr>
        <p:txBody>
          <a:bodyPr wrap="square" rtlCol="0">
            <a:spAutoFit/>
          </a:bodyPr>
          <a:lstStyle/>
          <a:p>
            <a:r>
              <a:rPr lang="en-US" dirty="0" smtClean="0"/>
              <a:t>Rhombus topology</a:t>
            </a:r>
            <a:endParaRPr lang="en-US" dirty="0"/>
          </a:p>
        </p:txBody>
      </p:sp>
      <p:sp>
        <p:nvSpPr>
          <p:cNvPr id="9" name="TextBox 8"/>
          <p:cNvSpPr txBox="1"/>
          <p:nvPr/>
        </p:nvSpPr>
        <p:spPr>
          <a:xfrm>
            <a:off x="1600200" y="5602069"/>
            <a:ext cx="2971800" cy="646331"/>
          </a:xfrm>
          <a:prstGeom prst="rect">
            <a:avLst/>
          </a:prstGeom>
          <a:noFill/>
        </p:spPr>
        <p:txBody>
          <a:bodyPr wrap="square" rtlCol="0">
            <a:spAutoFit/>
          </a:bodyPr>
          <a:lstStyle/>
          <a:p>
            <a:r>
              <a:rPr lang="en-US" dirty="0" smtClean="0"/>
              <a:t>Rounded-corner </a:t>
            </a:r>
          </a:p>
          <a:p>
            <a:r>
              <a:rPr lang="en-US" dirty="0"/>
              <a:t>r</a:t>
            </a:r>
            <a:r>
              <a:rPr lang="en-US" dirty="0" smtClean="0"/>
              <a:t>ectangular topology</a:t>
            </a:r>
            <a:endParaRPr lang="en-US" dirty="0"/>
          </a:p>
        </p:txBody>
      </p:sp>
      <p:sp>
        <p:nvSpPr>
          <p:cNvPr id="10" name="TextBox 9"/>
          <p:cNvSpPr txBox="1"/>
          <p:nvPr/>
        </p:nvSpPr>
        <p:spPr>
          <a:xfrm>
            <a:off x="4572000" y="5795302"/>
            <a:ext cx="4572000" cy="369332"/>
          </a:xfrm>
          <a:prstGeom prst="rect">
            <a:avLst/>
          </a:prstGeom>
          <a:noFill/>
        </p:spPr>
        <p:txBody>
          <a:bodyPr wrap="square" rtlCol="0">
            <a:spAutoFit/>
          </a:bodyPr>
          <a:lstStyle/>
          <a:p>
            <a:r>
              <a:rPr lang="en-US" altLang="zh-CN" dirty="0"/>
              <a:t>Pareto </a:t>
            </a:r>
            <a:r>
              <a:rPr lang="en-US" altLang="zh-CN" dirty="0" smtClean="0"/>
              <a:t>Fronts </a:t>
            </a:r>
            <a:r>
              <a:rPr lang="en-US" dirty="0" smtClean="0"/>
              <a:t>for the three </a:t>
            </a:r>
            <a:r>
              <a:rPr lang="en-US" dirty="0" smtClean="0"/>
              <a:t>topologies</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39351346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6692" y="4935834"/>
            <a:ext cx="3475025" cy="1904581"/>
          </a:xfrm>
          <a:prstGeom prst="rect">
            <a:avLst/>
          </a:prstGeom>
        </p:spPr>
      </p:pic>
      <p:sp>
        <p:nvSpPr>
          <p:cNvPr id="2" name="标题 1"/>
          <p:cNvSpPr>
            <a:spLocks noGrp="1"/>
          </p:cNvSpPr>
          <p:nvPr>
            <p:ph type="title"/>
          </p:nvPr>
        </p:nvSpPr>
        <p:spPr>
          <a:xfrm>
            <a:off x="990600" y="76200"/>
            <a:ext cx="7924800" cy="762000"/>
          </a:xfrm>
        </p:spPr>
        <p:txBody>
          <a:bodyPr>
            <a:noAutofit/>
          </a:bodyPr>
          <a:lstStyle/>
          <a:p>
            <a:r>
              <a:rPr lang="en-US" altLang="zh-CN" sz="4000" dirty="0" smtClean="0"/>
              <a:t>Insights </a:t>
            </a:r>
            <a:r>
              <a:rPr lang="en-US" altLang="zh-CN" sz="4000" dirty="0" smtClean="0"/>
              <a:t>Gained From 2-Node Cases</a:t>
            </a:r>
            <a:endParaRPr lang="zh-CN" altLang="en-US" sz="4000" dirty="0"/>
          </a:p>
        </p:txBody>
      </p:sp>
      <p:sp>
        <p:nvSpPr>
          <p:cNvPr id="5" name="内容占位符 4"/>
          <p:cNvSpPr>
            <a:spLocks noGrp="1"/>
          </p:cNvSpPr>
          <p:nvPr>
            <p:ph idx="1"/>
          </p:nvPr>
        </p:nvSpPr>
        <p:spPr>
          <a:xfrm>
            <a:off x="914400" y="1295400"/>
            <a:ext cx="8077200" cy="5257800"/>
          </a:xfrm>
        </p:spPr>
        <p:txBody>
          <a:bodyPr>
            <a:normAutofit/>
          </a:bodyPr>
          <a:lstStyle/>
          <a:p>
            <a:r>
              <a:rPr lang="en-US" altLang="zh-CN" sz="2400" dirty="0" smtClean="0">
                <a:latin typeface="Arial" panose="020B0604020202020204" pitchFamily="34" charset="0"/>
                <a:cs typeface="Arial" panose="020B0604020202020204" pitchFamily="34" charset="0"/>
              </a:rPr>
              <a:t>Cable Segmentation:</a:t>
            </a:r>
          </a:p>
          <a:p>
            <a:pPr lvl="1"/>
            <a:r>
              <a:rPr lang="en-US" altLang="zh-CN" sz="2000" dirty="0" smtClean="0">
                <a:latin typeface="Arial" panose="020B0604020202020204" pitchFamily="34" charset="0"/>
                <a:cs typeface="Arial" panose="020B0604020202020204" pitchFamily="34" charset="0"/>
              </a:rPr>
              <a:t>City Segment</a:t>
            </a:r>
          </a:p>
          <a:p>
            <a:pPr lvl="1"/>
            <a:r>
              <a:rPr lang="en-US" altLang="zh-CN" sz="2000" dirty="0" smtClean="0">
                <a:latin typeface="Arial" panose="020B0604020202020204" pitchFamily="34" charset="0"/>
                <a:cs typeface="Arial" panose="020B0604020202020204" pitchFamily="34" charset="0"/>
              </a:rPr>
              <a:t>Main Segment</a:t>
            </a:r>
            <a:endParaRPr lang="en-US" altLang="zh-CN" sz="2000" dirty="0">
              <a:latin typeface="Arial" panose="020B0604020202020204" pitchFamily="34" charset="0"/>
              <a:cs typeface="Arial" panose="020B0604020202020204" pitchFamily="34" charset="0"/>
            </a:endParaRPr>
          </a:p>
          <a:p>
            <a:r>
              <a:rPr lang="en-US" altLang="zh-CN" sz="2400" dirty="0" smtClean="0">
                <a:latin typeface="Arial" panose="020B0604020202020204" pitchFamily="34" charset="0"/>
                <a:cs typeface="Arial" panose="020B0604020202020204" pitchFamily="34" charset="0"/>
              </a:rPr>
              <a:t>Variable </a:t>
            </a:r>
            <a:r>
              <a:rPr lang="en-US" altLang="zh-CN" sz="2400" b="1" i="1" dirty="0" smtClean="0">
                <a:solidFill>
                  <a:srgbClr val="FF0000"/>
                </a:solidFill>
                <a:latin typeface="Arial" panose="020B0604020202020204" pitchFamily="34" charset="0"/>
                <a:cs typeface="Arial" panose="020B0604020202020204" pitchFamily="34" charset="0"/>
              </a:rPr>
              <a:t>a</a:t>
            </a:r>
            <a:r>
              <a:rPr lang="en-US" altLang="zh-CN" sz="2400" i="1" dirty="0" smtClean="0">
                <a:latin typeface="Arial" panose="020B0604020202020204" pitchFamily="34" charset="0"/>
                <a:cs typeface="Arial" panose="020B0604020202020204" pitchFamily="34" charset="0"/>
              </a:rPr>
              <a:t> </a:t>
            </a:r>
            <a:r>
              <a:rPr lang="en-US" altLang="zh-CN" sz="2400" dirty="0" smtClean="0">
                <a:latin typeface="Arial" panose="020B0604020202020204" pitchFamily="34" charset="0"/>
                <a:cs typeface="Arial" panose="020B0604020202020204" pitchFamily="34" charset="0"/>
              </a:rPr>
              <a:t>: </a:t>
            </a:r>
          </a:p>
          <a:p>
            <a:pPr lvl="1"/>
            <a:r>
              <a:rPr lang="en-US" altLang="zh-CN" sz="2000" dirty="0" smtClean="0">
                <a:latin typeface="Arial" panose="020B0604020202020204" pitchFamily="34" charset="0"/>
                <a:cs typeface="Arial" panose="020B0604020202020204" pitchFamily="34" charset="0"/>
              </a:rPr>
              <a:t>The distance between main segment and the line that connects two cities.</a:t>
            </a:r>
          </a:p>
          <a:p>
            <a:pPr lvl="1"/>
            <a:r>
              <a:rPr lang="en-US" altLang="zh-CN" sz="2000" dirty="0" smtClean="0">
                <a:latin typeface="Arial" panose="020B0604020202020204" pitchFamily="34" charset="0"/>
                <a:cs typeface="Arial" panose="020B0604020202020204" pitchFamily="34" charset="0"/>
              </a:rPr>
              <a:t>Affect both </a:t>
            </a:r>
            <a:r>
              <a:rPr lang="en-US" altLang="zh-CN" sz="2000" i="1" dirty="0" smtClean="0">
                <a:latin typeface="Arial" panose="020B0604020202020204" pitchFamily="34" charset="0"/>
                <a:cs typeface="Arial" panose="020B0604020202020204" pitchFamily="34" charset="0"/>
              </a:rPr>
              <a:t>cost</a:t>
            </a:r>
            <a:r>
              <a:rPr lang="en-US" altLang="zh-CN" sz="2000" dirty="0" smtClean="0">
                <a:latin typeface="Arial" panose="020B0604020202020204" pitchFamily="34" charset="0"/>
                <a:cs typeface="Arial" panose="020B0604020202020204" pitchFamily="34" charset="0"/>
              </a:rPr>
              <a:t> and </a:t>
            </a:r>
            <a:r>
              <a:rPr lang="en-US" altLang="zh-CN" sz="2000" i="1" dirty="0" smtClean="0">
                <a:latin typeface="Arial" panose="020B0604020202020204" pitchFamily="34" charset="0"/>
                <a:cs typeface="Arial" panose="020B0604020202020204" pitchFamily="34" charset="0"/>
              </a:rPr>
              <a:t>network survival probability</a:t>
            </a:r>
            <a:r>
              <a:rPr lang="en-US" altLang="zh-CN" sz="2000" dirty="0" smtClean="0">
                <a:latin typeface="Arial" panose="020B0604020202020204" pitchFamily="34" charset="0"/>
                <a:cs typeface="Arial" panose="020B0604020202020204" pitchFamily="34" charset="0"/>
              </a:rPr>
              <a:t>.</a:t>
            </a:r>
          </a:p>
          <a:p>
            <a:pPr lvl="1"/>
            <a:endParaRPr lang="en-US" altLang="zh-CN" sz="2000" dirty="0">
              <a:latin typeface="Arial" panose="020B0604020202020204" pitchFamily="34" charset="0"/>
              <a:cs typeface="Arial" panose="020B0604020202020204" pitchFamily="34" charset="0"/>
            </a:endParaRPr>
          </a:p>
          <a:p>
            <a:r>
              <a:rPr lang="en-US" altLang="zh-CN" sz="2400" dirty="0" smtClean="0">
                <a:latin typeface="Arial" panose="020B0604020202020204" pitchFamily="34" charset="0"/>
                <a:cs typeface="Arial" panose="020B0604020202020204" pitchFamily="34" charset="0"/>
              </a:rPr>
              <a:t>Angle between two city segments</a:t>
            </a: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611" y="1905000"/>
            <a:ext cx="2813189" cy="1066800"/>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800" y="1905000"/>
            <a:ext cx="2689173" cy="1099396"/>
          </a:xfrm>
          <a:prstGeom prst="rect">
            <a:avLst/>
          </a:prstGeom>
        </p:spPr>
      </p:pic>
      <p:sp>
        <p:nvSpPr>
          <p:cNvPr id="3" name="Slide Number Placeholder 2"/>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29550891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057400"/>
            <a:ext cx="7391400" cy="1524000"/>
          </a:xfrm>
        </p:spPr>
        <p:txBody>
          <a:bodyPr>
            <a:normAutofit/>
          </a:bodyPr>
          <a:lstStyle/>
          <a:p>
            <a:r>
              <a:rPr lang="en-US" dirty="0" smtClean="0"/>
              <a:t>Survivable Topology Design for N-Node Networks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40554067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90600" y="8238"/>
            <a:ext cx="8153400" cy="1143000"/>
          </a:xfrm>
        </p:spPr>
        <p:txBody>
          <a:bodyPr>
            <a:noAutofit/>
          </a:bodyPr>
          <a:lstStyle/>
          <a:p>
            <a:r>
              <a:rPr lang="en-US" altLang="zh-CN" sz="2800" dirty="0">
                <a:latin typeface="Arial" panose="020B0604020202020204" pitchFamily="34" charset="0"/>
                <a:cs typeface="Arial" panose="020B0604020202020204" pitchFamily="34" charset="0"/>
              </a:rPr>
              <a:t>Survivable Topology Design for N-Node </a:t>
            </a:r>
            <a:r>
              <a:rPr lang="en-US" altLang="zh-CN" sz="2800" dirty="0" smtClean="0">
                <a:latin typeface="Arial" panose="020B0604020202020204" pitchFamily="34" charset="0"/>
                <a:cs typeface="Arial" panose="020B0604020202020204" pitchFamily="34" charset="0"/>
              </a:rPr>
              <a:t>Networks</a:t>
            </a:r>
            <a:r>
              <a:rPr lang="en-US" altLang="zh-CN" sz="2800" dirty="0" smtClean="0"/>
              <a:t>:</a:t>
            </a:r>
            <a:br>
              <a:rPr lang="en-US" altLang="zh-CN" sz="2800" dirty="0" smtClean="0"/>
            </a:br>
            <a:r>
              <a:rPr lang="en-US" altLang="zh-CN" sz="2800" dirty="0" smtClean="0"/>
              <a:t>An N-node Convex Polygon Topology</a:t>
            </a:r>
            <a:endParaRPr lang="zh-CN" altLang="en-US" sz="2800" dirty="0"/>
          </a:p>
        </p:txBody>
      </p:sp>
      <p:sp>
        <p:nvSpPr>
          <p:cNvPr id="9" name="内容占位符 4"/>
          <p:cNvSpPr txBox="1">
            <a:spLocks/>
          </p:cNvSpPr>
          <p:nvPr/>
        </p:nvSpPr>
        <p:spPr>
          <a:xfrm>
            <a:off x="838200" y="1143000"/>
            <a:ext cx="8305800" cy="32766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lnSpc>
                <a:spcPct val="200000"/>
              </a:lnSpc>
              <a:buNone/>
            </a:pPr>
            <a:r>
              <a:rPr lang="en-US" altLang="zh-CN" sz="2000" dirty="0" smtClean="0">
                <a:latin typeface="Arial" panose="020B0604020202020204" pitchFamily="34" charset="0"/>
                <a:cs typeface="Arial" panose="020B0604020202020204" pitchFamily="34" charset="0"/>
              </a:rPr>
              <a:t>For N-node (N </a:t>
            </a:r>
            <a:r>
              <a:rPr lang="en-US" altLang="zh-CN" sz="2000" dirty="0">
                <a:latin typeface="Arial" panose="020B0604020202020204" pitchFamily="34" charset="0"/>
                <a:cs typeface="Arial" panose="020B0604020202020204" pitchFamily="34" charset="0"/>
              </a:rPr>
              <a:t>≥ </a:t>
            </a:r>
            <a:r>
              <a:rPr lang="en-US" altLang="zh-CN" sz="2000" dirty="0" smtClean="0">
                <a:latin typeface="Arial" panose="020B0604020202020204" pitchFamily="34" charset="0"/>
                <a:cs typeface="Arial" panose="020B0604020202020204" pitchFamily="34" charset="0"/>
              </a:rPr>
              <a:t>3) models  (the N nodes must form a convex polygon) :</a:t>
            </a:r>
          </a:p>
          <a:p>
            <a:r>
              <a:rPr lang="en-US" altLang="zh-CN" sz="1800" dirty="0" smtClean="0">
                <a:latin typeface="Arial" panose="020B0604020202020204" pitchFamily="34" charset="0"/>
                <a:cs typeface="Arial" panose="020B0604020202020204" pitchFamily="34" charset="0"/>
              </a:rPr>
              <a:t>The </a:t>
            </a:r>
            <a:r>
              <a:rPr lang="en-US" altLang="zh-CN" sz="1800" dirty="0" smtClean="0">
                <a:solidFill>
                  <a:srgbClr val="00B0F0"/>
                </a:solidFill>
                <a:latin typeface="Arial" panose="020B0604020202020204" pitchFamily="34" charset="0"/>
                <a:cs typeface="Arial" panose="020B0604020202020204" pitchFamily="34" charset="0"/>
              </a:rPr>
              <a:t>main segments </a:t>
            </a:r>
            <a:r>
              <a:rPr lang="en-US" altLang="zh-CN" sz="1800" dirty="0" smtClean="0">
                <a:latin typeface="Arial" panose="020B0604020202020204" pitchFamily="34" charset="0"/>
                <a:cs typeface="Arial" panose="020B0604020202020204" pitchFamily="34" charset="0"/>
              </a:rPr>
              <a:t>are laid parallel to the corresponding edges of the polygon with distance </a:t>
            </a:r>
            <a:r>
              <a:rPr lang="en-US" altLang="zh-CN" sz="1800" b="1" i="1" dirty="0" smtClean="0">
                <a:latin typeface="Arial" panose="020B0604020202020204" pitchFamily="34" charset="0"/>
                <a:cs typeface="Arial" panose="020B0604020202020204" pitchFamily="34" charset="0"/>
              </a:rPr>
              <a:t>a</a:t>
            </a:r>
            <a:r>
              <a:rPr lang="en-US" altLang="zh-CN" sz="1800" dirty="0" smtClean="0">
                <a:latin typeface="Arial" panose="020B0604020202020204" pitchFamily="34" charset="0"/>
                <a:cs typeface="Arial" panose="020B0604020202020204" pitchFamily="34" charset="0"/>
              </a:rPr>
              <a:t>.</a:t>
            </a:r>
          </a:p>
          <a:p>
            <a:r>
              <a:rPr lang="en-US" altLang="zh-CN" sz="1800" dirty="0" smtClean="0">
                <a:latin typeface="Arial" panose="020B0604020202020204" pitchFamily="34" charset="0"/>
                <a:cs typeface="Arial" panose="020B0604020202020204" pitchFamily="34" charset="0"/>
              </a:rPr>
              <a:t>The </a:t>
            </a:r>
            <a:r>
              <a:rPr lang="en-US" altLang="zh-CN" sz="1800" dirty="0" smtClean="0">
                <a:solidFill>
                  <a:srgbClr val="00B050"/>
                </a:solidFill>
                <a:latin typeface="Arial" panose="020B0604020202020204" pitchFamily="34" charset="0"/>
                <a:cs typeface="Arial" panose="020B0604020202020204" pitchFamily="34" charset="0"/>
              </a:rPr>
              <a:t>city segments </a:t>
            </a:r>
            <a:r>
              <a:rPr lang="en-US" altLang="zh-CN" sz="1800" dirty="0" smtClean="0">
                <a:latin typeface="Arial" panose="020B0604020202020204" pitchFamily="34" charset="0"/>
                <a:cs typeface="Arial" panose="020B0604020202020204" pitchFamily="34" charset="0"/>
              </a:rPr>
              <a:t>are laid perpendicular to the bisector of each angle of the polygon.</a:t>
            </a:r>
          </a:p>
          <a:p>
            <a:r>
              <a:rPr lang="en-US" altLang="zh-CN" sz="1800" dirty="0" smtClean="0">
                <a:latin typeface="Arial" panose="020B0604020202020204" pitchFamily="34" charset="0"/>
                <a:cs typeface="Arial" panose="020B0604020202020204" pitchFamily="34" charset="0"/>
              </a:rPr>
              <a:t>Obtain the optimal value of variable </a:t>
            </a:r>
            <a:r>
              <a:rPr lang="en-US" altLang="zh-CN" sz="1800" b="1" i="1" dirty="0" smtClean="0">
                <a:latin typeface="Arial" panose="020B0604020202020204" pitchFamily="34" charset="0"/>
                <a:cs typeface="Arial" panose="020B0604020202020204" pitchFamily="34" charset="0"/>
              </a:rPr>
              <a:t>a</a:t>
            </a:r>
            <a:r>
              <a:rPr lang="en-US" altLang="zh-CN" sz="1800" i="1" dirty="0">
                <a:latin typeface="Arial" panose="020B0604020202020204" pitchFamily="34" charset="0"/>
                <a:cs typeface="Arial" panose="020B0604020202020204" pitchFamily="34" charset="0"/>
              </a:rPr>
              <a:t> </a:t>
            </a:r>
            <a:r>
              <a:rPr lang="en-US" altLang="zh-CN" sz="1800" dirty="0" smtClean="0">
                <a:latin typeface="Arial" panose="020B0604020202020204" pitchFamily="34" charset="0"/>
                <a:cs typeface="Arial" panose="020B0604020202020204" pitchFamily="34" charset="0"/>
              </a:rPr>
              <a:t>subject to meeting network survival probability requirement.</a:t>
            </a:r>
            <a:endParaRPr lang="en-US" altLang="zh-CN" sz="2000" dirty="0" smtClean="0">
              <a:latin typeface="Arial" panose="020B0604020202020204" pitchFamily="34" charset="0"/>
              <a:cs typeface="Arial" panose="020B0604020202020204" pitchFamily="34" charset="0"/>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513" y="3733800"/>
            <a:ext cx="4732092" cy="2536501"/>
          </a:xfrm>
          <a:prstGeom prst="rect">
            <a:avLst/>
          </a:prstGeom>
        </p:spPr>
      </p:pic>
      <p:sp>
        <p:nvSpPr>
          <p:cNvPr id="13" name="TextBox 12"/>
          <p:cNvSpPr txBox="1"/>
          <p:nvPr/>
        </p:nvSpPr>
        <p:spPr>
          <a:xfrm>
            <a:off x="1056503" y="6270301"/>
            <a:ext cx="4584356" cy="369332"/>
          </a:xfrm>
          <a:prstGeom prst="rect">
            <a:avLst/>
          </a:prstGeom>
          <a:noFill/>
        </p:spPr>
        <p:txBody>
          <a:bodyPr wrap="square" rtlCol="0">
            <a:spAutoFit/>
          </a:bodyPr>
          <a:lstStyle/>
          <a:p>
            <a:r>
              <a:rPr lang="en-US" dirty="0" smtClean="0"/>
              <a:t>The hexagon topology for a general triangle.</a:t>
            </a:r>
            <a:endParaRPr lang="en-US" dirty="0"/>
          </a:p>
        </p:txBody>
      </p:sp>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653118"/>
            <a:ext cx="3048000" cy="2976282"/>
          </a:xfrm>
          <a:prstGeom prst="rect">
            <a:avLst/>
          </a:prstGeom>
        </p:spPr>
      </p:pic>
      <p:sp>
        <p:nvSpPr>
          <p:cNvPr id="3" name="Slide Number Placeholder 2"/>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30689948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90600" y="8238"/>
            <a:ext cx="8153400" cy="1143000"/>
          </a:xfrm>
        </p:spPr>
        <p:txBody>
          <a:bodyPr>
            <a:noAutofit/>
          </a:bodyPr>
          <a:lstStyle/>
          <a:p>
            <a:r>
              <a:rPr lang="en-US" altLang="zh-CN" sz="2800" dirty="0">
                <a:latin typeface="Arial" panose="020B0604020202020204" pitchFamily="34" charset="0"/>
                <a:cs typeface="Arial" panose="020B0604020202020204" pitchFamily="34" charset="0"/>
              </a:rPr>
              <a:t>Survivable Topology Design for N-Node </a:t>
            </a:r>
            <a:r>
              <a:rPr lang="en-US" altLang="zh-CN" sz="2800" dirty="0" smtClean="0">
                <a:latin typeface="Arial" panose="020B0604020202020204" pitchFamily="34" charset="0"/>
                <a:cs typeface="Arial" panose="020B0604020202020204" pitchFamily="34" charset="0"/>
              </a:rPr>
              <a:t>Networks:</a:t>
            </a:r>
            <a:r>
              <a:rPr lang="en-US" altLang="zh-CN" sz="2800" dirty="0" smtClean="0"/>
              <a:t/>
            </a:r>
            <a:br>
              <a:rPr lang="en-US" altLang="zh-CN" sz="2800" dirty="0" smtClean="0"/>
            </a:br>
            <a:r>
              <a:rPr lang="en-US" altLang="zh-CN" sz="2800" dirty="0" smtClean="0"/>
              <a:t>A General N-Node Case</a:t>
            </a:r>
            <a:endParaRPr lang="zh-CN" altLang="en-US" sz="2800"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3124200"/>
            <a:ext cx="3581400" cy="3539389"/>
          </a:xfrm>
        </p:spPr>
      </p:pic>
      <p:sp>
        <p:nvSpPr>
          <p:cNvPr id="3" name="Slide Number Placeholder 2"/>
          <p:cNvSpPr>
            <a:spLocks noGrp="1"/>
          </p:cNvSpPr>
          <p:nvPr>
            <p:ph type="sldNum" sz="quarter" idx="12"/>
          </p:nvPr>
        </p:nvSpPr>
        <p:spPr/>
        <p:txBody>
          <a:bodyPr/>
          <a:lstStyle/>
          <a:p>
            <a:fld id="{B6F15528-21DE-4FAA-801E-634DDDAF4B2B}" type="slidenum">
              <a:rPr lang="en-US" smtClean="0"/>
              <a:pPr/>
              <a:t>24</a:t>
            </a:fld>
            <a:endParaRPr lang="en-US"/>
          </a:p>
        </p:txBody>
      </p:sp>
      <p:sp>
        <p:nvSpPr>
          <p:cNvPr id="6" name="TextBox 5"/>
          <p:cNvSpPr txBox="1"/>
          <p:nvPr/>
        </p:nvSpPr>
        <p:spPr>
          <a:xfrm>
            <a:off x="1081873" y="1219200"/>
            <a:ext cx="7772400" cy="1815882"/>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How to lay cables for a general N-Node case,</a:t>
            </a:r>
          </a:p>
          <a:p>
            <a:r>
              <a:rPr lang="en-US" sz="2800" dirty="0" smtClean="0">
                <a:latin typeface="Arial" panose="020B0604020202020204" pitchFamily="34" charset="0"/>
                <a:cs typeface="Arial" panose="020B0604020202020204" pitchFamily="34" charset="0"/>
              </a:rPr>
              <a:t>if the N nodes can’t form a </a:t>
            </a:r>
            <a:r>
              <a:rPr lang="en-US" altLang="zh-CN" sz="2800" dirty="0" smtClean="0">
                <a:latin typeface="Arial" panose="020B0604020202020204" pitchFamily="34" charset="0"/>
                <a:cs typeface="Arial" panose="020B0604020202020204" pitchFamily="34" charset="0"/>
              </a:rPr>
              <a:t>convex polygon?</a:t>
            </a:r>
            <a:r>
              <a:rPr lang="en-US" sz="2800" dirty="0" smtClean="0">
                <a:latin typeface="Arial" panose="020B0604020202020204" pitchFamily="34" charset="0"/>
                <a:cs typeface="Arial" panose="020B0604020202020204" pitchFamily="34" charset="0"/>
              </a:rPr>
              <a:t> </a:t>
            </a:r>
          </a:p>
          <a:p>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
        <p:nvSpPr>
          <p:cNvPr id="7" name="TextBox 6"/>
          <p:cNvSpPr txBox="1"/>
          <p:nvPr/>
        </p:nvSpPr>
        <p:spPr>
          <a:xfrm>
            <a:off x="1022419" y="2526268"/>
            <a:ext cx="1828800" cy="369332"/>
          </a:xfrm>
          <a:prstGeom prst="rect">
            <a:avLst/>
          </a:prstGeom>
          <a:noFill/>
        </p:spPr>
        <p:txBody>
          <a:bodyPr wrap="square" rtlCol="0">
            <a:spAutoFit/>
          </a:bodyPr>
          <a:lstStyle/>
          <a:p>
            <a:r>
              <a:rPr lang="en-US" dirty="0" smtClean="0"/>
              <a:t>For Example :</a:t>
            </a:r>
            <a:endParaRPr lang="en-US" dirty="0"/>
          </a:p>
        </p:txBody>
      </p:sp>
      <p:sp>
        <p:nvSpPr>
          <p:cNvPr id="8" name="TextBox 7"/>
          <p:cNvSpPr txBox="1"/>
          <p:nvPr/>
        </p:nvSpPr>
        <p:spPr>
          <a:xfrm>
            <a:off x="4800600" y="6248400"/>
            <a:ext cx="609600" cy="307777"/>
          </a:xfrm>
          <a:prstGeom prst="rect">
            <a:avLst/>
          </a:prstGeom>
          <a:noFill/>
        </p:spPr>
        <p:txBody>
          <a:bodyPr wrap="square" rtlCol="0">
            <a:spAutoFit/>
          </a:bodyPr>
          <a:lstStyle/>
          <a:p>
            <a:r>
              <a:rPr lang="en-US" sz="1400" dirty="0" smtClean="0"/>
              <a:t>x</a:t>
            </a:r>
            <a:endParaRPr lang="en-US" sz="1400" dirty="0"/>
          </a:p>
        </p:txBody>
      </p:sp>
      <p:sp>
        <p:nvSpPr>
          <p:cNvPr id="9" name="TextBox 8"/>
          <p:cNvSpPr txBox="1"/>
          <p:nvPr/>
        </p:nvSpPr>
        <p:spPr>
          <a:xfrm>
            <a:off x="1447800" y="2895600"/>
            <a:ext cx="609600" cy="307777"/>
          </a:xfrm>
          <a:prstGeom prst="rect">
            <a:avLst/>
          </a:prstGeom>
          <a:noFill/>
        </p:spPr>
        <p:txBody>
          <a:bodyPr wrap="square" rtlCol="0">
            <a:spAutoFit/>
          </a:bodyPr>
          <a:lstStyle/>
          <a:p>
            <a:r>
              <a:rPr lang="en-US" sz="1400" dirty="0" smtClean="0"/>
              <a:t>y</a:t>
            </a:r>
            <a:endParaRPr lang="en-US" sz="1400" dirty="0"/>
          </a:p>
        </p:txBody>
      </p:sp>
      <p:sp>
        <p:nvSpPr>
          <p:cNvPr id="5" name="TextBox 4"/>
          <p:cNvSpPr txBox="1"/>
          <p:nvPr/>
        </p:nvSpPr>
        <p:spPr>
          <a:xfrm>
            <a:off x="5158573" y="4687669"/>
            <a:ext cx="3756827" cy="646331"/>
          </a:xfrm>
          <a:prstGeom prst="rect">
            <a:avLst/>
          </a:prstGeom>
          <a:noFill/>
        </p:spPr>
        <p:txBody>
          <a:bodyPr wrap="square" rtlCol="0">
            <a:spAutoFit/>
          </a:bodyPr>
          <a:lstStyle/>
          <a:p>
            <a:r>
              <a:rPr lang="en-US" altLang="zh-CN" dirty="0" smtClean="0">
                <a:latin typeface="Arial" panose="020B0604020202020204" pitchFamily="34" charset="0"/>
                <a:cs typeface="Arial" panose="020B0604020202020204" pitchFamily="34" charset="0"/>
              </a:rPr>
              <a:t>The network survival </a:t>
            </a:r>
            <a:r>
              <a:rPr lang="en-US" altLang="zh-CN" dirty="0">
                <a:latin typeface="Arial" panose="020B0604020202020204" pitchFamily="34" charset="0"/>
                <a:cs typeface="Arial" panose="020B0604020202020204" pitchFamily="34" charset="0"/>
              </a:rPr>
              <a:t>probability r</a:t>
            </a:r>
            <a:r>
              <a:rPr lang="en-US" altLang="zh-CN" dirty="0" smtClean="0">
                <a:latin typeface="Arial" panose="020B0604020202020204" pitchFamily="34" charset="0"/>
                <a:cs typeface="Arial" panose="020B0604020202020204" pitchFamily="34" charset="0"/>
              </a:rPr>
              <a:t>equirement is given 0.93.</a:t>
            </a:r>
            <a:endParaRPr lang="en-US" dirty="0"/>
          </a:p>
        </p:txBody>
      </p:sp>
    </p:spTree>
    <p:extLst>
      <p:ext uri="{BB962C8B-B14F-4D97-AF65-F5344CB8AC3E}">
        <p14:creationId xmlns:p14="http://schemas.microsoft.com/office/powerpoint/2010/main" val="20654658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90600" y="8238"/>
            <a:ext cx="7924800" cy="1143000"/>
          </a:xfrm>
        </p:spPr>
        <p:txBody>
          <a:bodyPr>
            <a:normAutofit/>
          </a:bodyPr>
          <a:lstStyle/>
          <a:p>
            <a:r>
              <a:rPr lang="en-US" altLang="zh-CN" dirty="0" smtClean="0"/>
              <a:t>A general N-node case </a:t>
            </a:r>
            <a:r>
              <a:rPr lang="en-US" altLang="zh-CN" sz="4400" dirty="0"/>
              <a:t>(cont’d)</a:t>
            </a:r>
            <a:endParaRPr lang="zh-CN" altLang="en-US" dirty="0"/>
          </a:p>
        </p:txBody>
      </p:sp>
      <p:sp>
        <p:nvSpPr>
          <p:cNvPr id="5" name="内容占位符 4"/>
          <p:cNvSpPr txBox="1">
            <a:spLocks/>
          </p:cNvSpPr>
          <p:nvPr/>
        </p:nvSpPr>
        <p:spPr>
          <a:xfrm>
            <a:off x="914400" y="1447800"/>
            <a:ext cx="8229600" cy="51054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altLang="zh-CN" sz="2000" dirty="0" smtClean="0">
                <a:latin typeface="Arial" panose="020B0604020202020204" pitchFamily="34" charset="0"/>
                <a:cs typeface="Arial" panose="020B0604020202020204" pitchFamily="34" charset="0"/>
              </a:rPr>
              <a:t>Even all cables between any pair of nodes are straight lines, the number of possible topologies is 2</a:t>
            </a:r>
            <a:r>
              <a:rPr lang="en-US" altLang="zh-CN" sz="2000" baseline="30000" dirty="0" smtClean="0">
                <a:latin typeface="Arial" panose="020B0604020202020204" pitchFamily="34" charset="0"/>
                <a:cs typeface="Arial" panose="020B0604020202020204" pitchFamily="34" charset="0"/>
              </a:rPr>
              <a:t>N(N-1)/2 </a:t>
            </a:r>
            <a:r>
              <a:rPr lang="en-US" altLang="zh-CN" sz="2000" dirty="0" smtClean="0">
                <a:latin typeface="Arial" panose="020B0604020202020204" pitchFamily="34" charset="0"/>
                <a:cs typeface="Arial" panose="020B0604020202020204" pitchFamily="34" charset="0"/>
              </a:rPr>
              <a:t>. </a:t>
            </a:r>
            <a:endParaRPr lang="en-US" altLang="zh-CN" sz="2000" dirty="0">
              <a:latin typeface="Arial" panose="020B0604020202020204" pitchFamily="34" charset="0"/>
              <a:cs typeface="Arial" panose="020B0604020202020204" pitchFamily="34" charset="0"/>
            </a:endParaRPr>
          </a:p>
          <a:p>
            <a:endParaRPr lang="en-US" altLang="zh-CN" sz="2000" dirty="0" smtClean="0">
              <a:latin typeface="Arial" panose="020B0604020202020204" pitchFamily="34" charset="0"/>
              <a:cs typeface="Arial" panose="020B0604020202020204" pitchFamily="34" charset="0"/>
            </a:endParaRPr>
          </a:p>
          <a:p>
            <a:r>
              <a:rPr lang="en-US" altLang="zh-CN" sz="2000" dirty="0" smtClean="0">
                <a:latin typeface="Arial" panose="020B0604020202020204" pitchFamily="34" charset="0"/>
                <a:cs typeface="Arial" panose="020B0604020202020204" pitchFamily="34" charset="0"/>
              </a:rPr>
              <a:t>We allow cables to be segmented (not to be straight lines).</a:t>
            </a:r>
          </a:p>
          <a:p>
            <a:endParaRPr lang="en-US" altLang="zh-CN" sz="2000" dirty="0" smtClean="0">
              <a:latin typeface="Arial" panose="020B0604020202020204" pitchFamily="34" charset="0"/>
              <a:cs typeface="Arial" panose="020B0604020202020204" pitchFamily="34" charset="0"/>
            </a:endParaRPr>
          </a:p>
          <a:p>
            <a:r>
              <a:rPr lang="en-US" altLang="zh-CN" sz="2000" dirty="0" smtClean="0">
                <a:latin typeface="Arial" panose="020B0604020202020204" pitchFamily="34" charset="0"/>
                <a:cs typeface="Arial" panose="020B0604020202020204" pitchFamily="34" charset="0"/>
              </a:rPr>
              <a:t>Difficult to obtain analytical results.  Rely on simulations.</a:t>
            </a:r>
          </a:p>
          <a:p>
            <a:endParaRPr lang="en-US" altLang="zh-CN" sz="2000" dirty="0">
              <a:latin typeface="Arial" panose="020B0604020202020204" pitchFamily="34" charset="0"/>
              <a:cs typeface="Arial" panose="020B0604020202020204" pitchFamily="34" charset="0"/>
            </a:endParaRPr>
          </a:p>
          <a:p>
            <a:r>
              <a:rPr lang="en-US" altLang="zh-CN" sz="2000" dirty="0" smtClean="0">
                <a:latin typeface="Arial" panose="020B0604020202020204" pitchFamily="34" charset="0"/>
                <a:cs typeface="Arial" panose="020B0604020202020204" pitchFamily="34" charset="0"/>
              </a:rPr>
              <a:t>The </a:t>
            </a:r>
            <a:r>
              <a:rPr lang="en-US" altLang="zh-CN" sz="2000" dirty="0">
                <a:latin typeface="Arial" panose="020B0604020202020204" pitchFamily="34" charset="0"/>
                <a:cs typeface="Arial" panose="020B0604020202020204" pitchFamily="34" charset="0"/>
              </a:rPr>
              <a:t>optimization </a:t>
            </a:r>
            <a:r>
              <a:rPr lang="en-US" altLang="zh-CN" sz="2000" dirty="0" smtClean="0">
                <a:latin typeface="Arial" panose="020B0604020202020204" pitchFamily="34" charset="0"/>
                <a:cs typeface="Arial" panose="020B0604020202020204" pitchFamily="34" charset="0"/>
              </a:rPr>
              <a:t>problem (where </a:t>
            </a:r>
            <a:r>
              <a:rPr lang="en-US" altLang="zh-CN" sz="2000" dirty="0">
                <a:latin typeface="Arial" panose="020B0604020202020204" pitchFamily="34" charset="0"/>
                <a:cs typeface="Arial" panose="020B0604020202020204" pitchFamily="34" charset="0"/>
              </a:rPr>
              <a:t>a simulation is used to compute the value of </a:t>
            </a:r>
            <a:r>
              <a:rPr lang="en-US" altLang="zh-CN" sz="2000" dirty="0" smtClean="0">
                <a:latin typeface="Arial" panose="020B0604020202020204" pitchFamily="34" charset="0"/>
                <a:cs typeface="Arial" panose="020B0604020202020204" pitchFamily="34" charset="0"/>
              </a:rPr>
              <a:t>the objective </a:t>
            </a:r>
            <a:r>
              <a:rPr lang="en-US" altLang="zh-CN" sz="2000" dirty="0">
                <a:latin typeface="Arial" panose="020B0604020202020204" pitchFamily="34" charset="0"/>
                <a:cs typeface="Arial" panose="020B0604020202020204" pitchFamily="34" charset="0"/>
              </a:rPr>
              <a:t>function) is computationally </a:t>
            </a:r>
            <a:r>
              <a:rPr lang="en-US" altLang="zh-CN" sz="2000" dirty="0" smtClean="0">
                <a:latin typeface="Arial" panose="020B0604020202020204" pitchFamily="34" charset="0"/>
                <a:cs typeface="Arial" panose="020B0604020202020204" pitchFamily="34" charset="0"/>
              </a:rPr>
              <a:t>prohibitive.</a:t>
            </a:r>
          </a:p>
          <a:p>
            <a:endParaRPr lang="en-US" altLang="zh-CN" sz="2000" dirty="0">
              <a:latin typeface="Arial" panose="020B0604020202020204" pitchFamily="34" charset="0"/>
              <a:cs typeface="Arial" panose="020B0604020202020204" pitchFamily="34" charset="0"/>
            </a:endParaRPr>
          </a:p>
          <a:p>
            <a:pPr marL="82296" indent="0">
              <a:buNone/>
            </a:pPr>
            <a:r>
              <a:rPr lang="en-US" altLang="zh-CN" sz="2000" dirty="0" smtClean="0">
                <a:latin typeface="Arial" panose="020B0604020202020204" pitchFamily="34" charset="0"/>
                <a:cs typeface="Arial" panose="020B0604020202020204" pitchFamily="34" charset="0"/>
              </a:rPr>
              <a:t>Therefore, we resort to a </a:t>
            </a:r>
            <a:r>
              <a:rPr lang="en-US" altLang="zh-CN" sz="2000" b="1" dirty="0" smtClean="0">
                <a:latin typeface="Arial" panose="020B0604020202020204" pitchFamily="34" charset="0"/>
                <a:cs typeface="Arial" panose="020B0604020202020204" pitchFamily="34" charset="0"/>
              </a:rPr>
              <a:t>heuristic algorithm</a:t>
            </a:r>
            <a:r>
              <a:rPr lang="en-US" altLang="zh-CN" sz="2000" dirty="0" smtClean="0">
                <a:latin typeface="Arial" panose="020B0604020202020204" pitchFamily="34" charset="0"/>
                <a:cs typeface="Arial" panose="020B0604020202020204" pitchFamily="34" charset="0"/>
              </a:rPr>
              <a:t>.</a:t>
            </a:r>
          </a:p>
          <a:p>
            <a:pPr lvl="1"/>
            <a:r>
              <a:rPr lang="en-US" altLang="zh-CN" sz="1600" dirty="0">
                <a:latin typeface="Arial" panose="020B0604020202020204" pitchFamily="34" charset="0"/>
                <a:cs typeface="Arial" panose="020B0604020202020204" pitchFamily="34" charset="0"/>
              </a:rPr>
              <a:t>	</a:t>
            </a:r>
            <a:r>
              <a:rPr lang="en-US" altLang="zh-CN" sz="1600" dirty="0" smtClean="0">
                <a:latin typeface="Arial" panose="020B0604020202020204" pitchFamily="34" charset="0"/>
                <a:cs typeface="Arial" panose="020B0604020202020204" pitchFamily="34" charset="0"/>
              </a:rPr>
              <a:t>due to limited computing time and computing power.</a:t>
            </a:r>
          </a:p>
          <a:p>
            <a:pPr lvl="1"/>
            <a:r>
              <a:rPr lang="en-US" altLang="zh-CN" sz="1600" dirty="0">
                <a:latin typeface="Arial" panose="020B0604020202020204" pitchFamily="34" charset="0"/>
                <a:cs typeface="Arial" panose="020B0604020202020204" pitchFamily="34" charset="0"/>
              </a:rPr>
              <a:t>	</a:t>
            </a:r>
            <a:r>
              <a:rPr lang="en-US" altLang="zh-CN" sz="1600" dirty="0" smtClean="0">
                <a:latin typeface="Arial" panose="020B0604020202020204" pitchFamily="34" charset="0"/>
                <a:cs typeface="Arial" panose="020B0604020202020204" pitchFamily="34" charset="0"/>
              </a:rPr>
              <a:t>get feasible solutions (not optimal solution).</a:t>
            </a:r>
          </a:p>
          <a:p>
            <a:pPr lvl="1"/>
            <a:r>
              <a:rPr lang="en-US" altLang="zh-CN" sz="1600" dirty="0">
                <a:latin typeface="Arial" panose="020B0604020202020204" pitchFamily="34" charset="0"/>
                <a:cs typeface="Arial" panose="020B0604020202020204" pitchFamily="34" charset="0"/>
              </a:rPr>
              <a:t>	</a:t>
            </a:r>
            <a:r>
              <a:rPr lang="en-US" altLang="zh-CN" sz="1600" dirty="0" smtClean="0">
                <a:latin typeface="Arial" panose="020B0604020202020204" pitchFamily="34" charset="0"/>
                <a:cs typeface="Arial" panose="020B0604020202020204" pitchFamily="34" charset="0"/>
              </a:rPr>
              <a:t>can be further improved by human sense.</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27569087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90600" y="8238"/>
            <a:ext cx="7924800" cy="1143000"/>
          </a:xfrm>
        </p:spPr>
        <p:txBody>
          <a:bodyPr>
            <a:normAutofit/>
          </a:bodyPr>
          <a:lstStyle/>
          <a:p>
            <a:r>
              <a:rPr lang="en-US" altLang="zh-CN" sz="2800" dirty="0" smtClean="0"/>
              <a:t>The Heuristic Algorithm</a:t>
            </a:r>
            <a:r>
              <a:rPr lang="en-US" altLang="zh-CN" sz="2800" dirty="0"/>
              <a:t/>
            </a:r>
            <a:br>
              <a:rPr lang="en-US" altLang="zh-CN" sz="2800" dirty="0"/>
            </a:br>
            <a:r>
              <a:rPr lang="en-US" altLang="zh-CN" sz="2800" dirty="0"/>
              <a:t>Stage 1: </a:t>
            </a:r>
            <a:r>
              <a:rPr lang="en-US" altLang="zh-CN" sz="2800" dirty="0" smtClean="0"/>
              <a:t>connecting </a:t>
            </a:r>
            <a:r>
              <a:rPr lang="en-US" altLang="zh-CN" sz="2800" dirty="0"/>
              <a:t>the external nodes</a:t>
            </a:r>
            <a:endParaRPr lang="zh-CN" altLang="en-US" sz="2800" dirty="0"/>
          </a:p>
        </p:txBody>
      </p:sp>
      <p:sp>
        <p:nvSpPr>
          <p:cNvPr id="5" name="内容占位符 4"/>
          <p:cNvSpPr>
            <a:spLocks noGrp="1"/>
          </p:cNvSpPr>
          <p:nvPr>
            <p:ph idx="1"/>
          </p:nvPr>
        </p:nvSpPr>
        <p:spPr>
          <a:xfrm>
            <a:off x="990600" y="1219200"/>
            <a:ext cx="8153400" cy="1944914"/>
          </a:xfrm>
        </p:spPr>
        <p:txBody>
          <a:bodyPr>
            <a:normAutofit/>
          </a:bodyPr>
          <a:lstStyle/>
          <a:p>
            <a:r>
              <a:rPr lang="en-US" altLang="zh-CN" sz="2000" dirty="0" smtClean="0">
                <a:latin typeface="Arial" panose="020B0604020202020204" pitchFamily="34" charset="0"/>
                <a:cs typeface="Arial" panose="020B0604020202020204" pitchFamily="34" charset="0"/>
              </a:rPr>
              <a:t>Divide N nodes into two set.</a:t>
            </a:r>
          </a:p>
          <a:p>
            <a:pPr lvl="1"/>
            <a:r>
              <a:rPr lang="en-US" altLang="zh-CN" sz="1600" dirty="0" smtClean="0">
                <a:latin typeface="Arial" panose="020B0604020202020204" pitchFamily="34" charset="0"/>
                <a:cs typeface="Arial" panose="020B0604020202020204" pitchFamily="34" charset="0"/>
              </a:rPr>
              <a:t>External Nodes</a:t>
            </a:r>
            <a:r>
              <a:rPr lang="en-US" altLang="zh-CN" sz="1600" dirty="0">
                <a:latin typeface="Arial" panose="020B0604020202020204" pitchFamily="34" charset="0"/>
                <a:cs typeface="Arial" panose="020B0604020202020204" pitchFamily="34" charset="0"/>
              </a:rPr>
              <a:t>: </a:t>
            </a:r>
            <a:r>
              <a:rPr lang="en-US" altLang="zh-CN" sz="1600" dirty="0" smtClean="0">
                <a:latin typeface="Arial" panose="020B0604020202020204" pitchFamily="34" charset="0"/>
                <a:cs typeface="Arial" panose="020B0604020202020204" pitchFamily="34" charset="0"/>
              </a:rPr>
              <a:t>The </a:t>
            </a:r>
            <a:r>
              <a:rPr lang="en-US" altLang="zh-CN" sz="1600" dirty="0">
                <a:latin typeface="Arial" panose="020B0604020202020204" pitchFamily="34" charset="0"/>
                <a:cs typeface="Arial" panose="020B0604020202020204" pitchFamily="34" charset="0"/>
              </a:rPr>
              <a:t>maximal set of nodes </a:t>
            </a:r>
            <a:r>
              <a:rPr lang="en-US" altLang="zh-CN" sz="1600" dirty="0" smtClean="0">
                <a:latin typeface="Arial" panose="020B0604020202020204" pitchFamily="34" charset="0"/>
                <a:cs typeface="Arial" panose="020B0604020202020204" pitchFamily="34" charset="0"/>
              </a:rPr>
              <a:t>that can form </a:t>
            </a:r>
            <a:r>
              <a:rPr lang="en-US" altLang="zh-CN" sz="1600" dirty="0">
                <a:latin typeface="Arial" panose="020B0604020202020204" pitchFamily="34" charset="0"/>
                <a:cs typeface="Arial" panose="020B0604020202020204" pitchFamily="34" charset="0"/>
              </a:rPr>
              <a:t>a convex </a:t>
            </a:r>
            <a:r>
              <a:rPr lang="en-US" altLang="zh-CN" sz="1600" dirty="0" smtClean="0">
                <a:latin typeface="Arial" panose="020B0604020202020204" pitchFamily="34" charset="0"/>
                <a:cs typeface="Arial" panose="020B0604020202020204" pitchFamily="34" charset="0"/>
              </a:rPr>
              <a:t>polygon.</a:t>
            </a:r>
          </a:p>
          <a:p>
            <a:pPr lvl="1"/>
            <a:r>
              <a:rPr lang="en-US" altLang="zh-CN" sz="1600" dirty="0" smtClean="0">
                <a:latin typeface="Arial" panose="020B0604020202020204" pitchFamily="34" charset="0"/>
                <a:cs typeface="Arial" panose="020B0604020202020204" pitchFamily="34" charset="0"/>
              </a:rPr>
              <a:t>Internal Nodes: The remaining nodes that are located inside the polygon.</a:t>
            </a:r>
          </a:p>
          <a:p>
            <a:pPr marL="402336" lvl="1" indent="0">
              <a:buNone/>
            </a:pPr>
            <a:r>
              <a:rPr lang="en-US" altLang="zh-CN" sz="1600" dirty="0" smtClean="0">
                <a:latin typeface="Arial" panose="020B0604020202020204" pitchFamily="34" charset="0"/>
                <a:cs typeface="Arial" panose="020B0604020202020204" pitchFamily="34" charset="0"/>
              </a:rPr>
              <a:t>			</a:t>
            </a:r>
          </a:p>
        </p:txBody>
      </p:sp>
      <p:sp>
        <p:nvSpPr>
          <p:cNvPr id="8" name="内容占位符 4"/>
          <p:cNvSpPr txBox="1">
            <a:spLocks/>
          </p:cNvSpPr>
          <p:nvPr/>
        </p:nvSpPr>
        <p:spPr>
          <a:xfrm>
            <a:off x="990600" y="2438400"/>
            <a:ext cx="7848600" cy="2529999"/>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342900" indent="-342900">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Connect all external nodes by using the previous </a:t>
            </a:r>
            <a:r>
              <a:rPr lang="en-US" altLang="zh-CN" sz="2000" dirty="0" smtClean="0">
                <a:latin typeface="Arial" panose="020B0604020202020204" pitchFamily="34" charset="0"/>
                <a:cs typeface="Arial" panose="020B0604020202020204" pitchFamily="34" charset="0"/>
              </a:rPr>
              <a:t>approach.</a:t>
            </a:r>
          </a:p>
          <a:p>
            <a:pPr marL="617220" lvl="1" indent="-342900">
              <a:buFont typeface="Arial" panose="020B0604020202020204" pitchFamily="34" charset="0"/>
              <a:buChar char="•"/>
            </a:pPr>
            <a:r>
              <a:rPr lang="en-US" altLang="zh-CN" sz="1600" dirty="0">
                <a:latin typeface="Arial" panose="020B0604020202020204" pitchFamily="34" charset="0"/>
                <a:cs typeface="Arial" panose="020B0604020202020204" pitchFamily="34" charset="0"/>
              </a:rPr>
              <a:t>the approach of  N-Node Convex Polygon </a:t>
            </a:r>
            <a:r>
              <a:rPr lang="en-US" altLang="zh-CN" sz="1600" dirty="0" smtClean="0">
                <a:latin typeface="Arial" panose="020B0604020202020204" pitchFamily="34" charset="0"/>
                <a:cs typeface="Arial" panose="020B0604020202020204" pitchFamily="34" charset="0"/>
              </a:rPr>
              <a:t>Topology.</a:t>
            </a:r>
            <a:endParaRPr lang="en-US" altLang="zh-CN"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zh-CN" sz="2000" dirty="0" smtClean="0">
                <a:latin typeface="Arial" panose="020B0604020202020204" pitchFamily="34" charset="0"/>
                <a:cs typeface="Arial" panose="020B0604020202020204" pitchFamily="34" charset="0"/>
              </a:rPr>
              <a:t>Find the minimum </a:t>
            </a:r>
            <a:r>
              <a:rPr lang="en-US" altLang="zh-CN" sz="2000" i="1" dirty="0" err="1" smtClean="0">
                <a:latin typeface="Arial" panose="020B0604020202020204" pitchFamily="34" charset="0"/>
                <a:cs typeface="Arial" panose="020B0604020202020204" pitchFamily="34" charset="0"/>
              </a:rPr>
              <a:t>a</a:t>
            </a:r>
            <a:r>
              <a:rPr lang="en-US" altLang="zh-CN" sz="2000" i="1" baseline="-25000" dirty="0" err="1" smtClean="0">
                <a:latin typeface="Arial" panose="020B0604020202020204" pitchFamily="34" charset="0"/>
                <a:cs typeface="Arial" panose="020B0604020202020204" pitchFamily="34" charset="0"/>
              </a:rPr>
              <a:t>out</a:t>
            </a:r>
            <a:r>
              <a:rPr lang="en-US" altLang="zh-CN" sz="2000" dirty="0" smtClean="0">
                <a:latin typeface="Arial" panose="020B0604020202020204" pitchFamily="34" charset="0"/>
                <a:cs typeface="Arial" panose="020B0604020202020204" pitchFamily="34" charset="0"/>
              </a:rPr>
              <a:t> such that the survival probability meets the requirement.</a:t>
            </a:r>
            <a:endParaRPr lang="en-US" altLang="zh-CN" sz="2000" dirty="0">
              <a:latin typeface="Arial" panose="020B0604020202020204" pitchFamily="34" charset="0"/>
              <a:cs typeface="Arial" panose="020B0604020202020204" pitchFamily="34" charset="0"/>
            </a:endParaRPr>
          </a:p>
        </p:txBody>
      </p:sp>
      <p:pic>
        <p:nvPicPr>
          <p:cNvPr id="9" name="内容占位符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46188"/>
            <a:ext cx="2744000" cy="2711812"/>
          </a:xfrm>
          <a:prstGeom prst="rect">
            <a:avLst/>
          </a:prstGeom>
        </p:spPr>
      </p:pic>
      <p:sp>
        <p:nvSpPr>
          <p:cNvPr id="3" name="Slide Number Placeholder 2"/>
          <p:cNvSpPr>
            <a:spLocks noGrp="1"/>
          </p:cNvSpPr>
          <p:nvPr>
            <p:ph type="sldNum" sz="quarter" idx="12"/>
          </p:nvPr>
        </p:nvSpPr>
        <p:spPr/>
        <p:txBody>
          <a:bodyPr/>
          <a:lstStyle/>
          <a:p>
            <a:fld id="{B6F15528-21DE-4FAA-801E-634DDDAF4B2B}" type="slidenum">
              <a:rPr lang="en-US" smtClean="0"/>
              <a:pPr/>
              <a:t>26</a:t>
            </a:fld>
            <a:endParaRPr lang="en-US"/>
          </a:p>
        </p:txBody>
      </p:sp>
      <p:pic>
        <p:nvPicPr>
          <p:cNvPr id="7" name="内容占位符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8051" y="4184776"/>
            <a:ext cx="2763149" cy="2673224"/>
          </a:xfrm>
          <a:prstGeom prst="rect">
            <a:avLst/>
          </a:prstGeom>
        </p:spPr>
      </p:pic>
      <p:sp>
        <p:nvSpPr>
          <p:cNvPr id="4" name="Rectangle 3"/>
          <p:cNvSpPr/>
          <p:nvPr/>
        </p:nvSpPr>
        <p:spPr>
          <a:xfrm>
            <a:off x="5638800" y="5105400"/>
            <a:ext cx="3505200" cy="830997"/>
          </a:xfrm>
          <a:prstGeom prst="rect">
            <a:avLst/>
          </a:prstGeom>
        </p:spPr>
        <p:txBody>
          <a:bodyPr wrap="square">
            <a:spAutoFit/>
          </a:bodyPr>
          <a:lstStyle/>
          <a:p>
            <a:r>
              <a:rPr lang="en-US" altLang="zh-CN" sz="1600" dirty="0" smtClean="0">
                <a:latin typeface="Arial" panose="020B0604020202020204" pitchFamily="34" charset="0"/>
                <a:cs typeface="Arial" panose="020B0604020202020204" pitchFamily="34" charset="0"/>
              </a:rPr>
              <a:t>When </a:t>
            </a:r>
            <a:r>
              <a:rPr lang="en-US" altLang="zh-CN" sz="1600" b="1" i="1" dirty="0" err="1">
                <a:latin typeface="Arial" panose="020B0604020202020204" pitchFamily="34" charset="0"/>
                <a:cs typeface="Arial" panose="020B0604020202020204" pitchFamily="34" charset="0"/>
              </a:rPr>
              <a:t>a</a:t>
            </a:r>
            <a:r>
              <a:rPr lang="en-US" altLang="zh-CN" sz="1600" b="1" i="1" baseline="-25000" dirty="0" err="1">
                <a:latin typeface="Arial" panose="020B0604020202020204" pitchFamily="34" charset="0"/>
                <a:cs typeface="Arial" panose="020B0604020202020204" pitchFamily="34" charset="0"/>
              </a:rPr>
              <a:t>out</a:t>
            </a:r>
            <a:r>
              <a:rPr lang="en-US" altLang="zh-CN" sz="1600" b="1" i="1"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 0, the network survival probability is 0.936.</a:t>
            </a:r>
          </a:p>
          <a:p>
            <a:r>
              <a:rPr lang="en-US" altLang="zh-CN" sz="1600" dirty="0">
                <a:latin typeface="Arial" panose="020B0604020202020204" pitchFamily="34" charset="0"/>
                <a:cs typeface="Arial" panose="020B0604020202020204" pitchFamily="34" charset="0"/>
              </a:rPr>
              <a:t>Meet the </a:t>
            </a:r>
            <a:r>
              <a:rPr lang="en-US" altLang="zh-CN" sz="1600" dirty="0" smtClean="0">
                <a:latin typeface="Arial" panose="020B0604020202020204" pitchFamily="34" charset="0"/>
                <a:cs typeface="Arial" panose="020B0604020202020204" pitchFamily="34" charset="0"/>
              </a:rPr>
              <a:t>requirement </a:t>
            </a:r>
            <a:r>
              <a:rPr lang="en-US" altLang="zh-CN" sz="1600" dirty="0" smtClean="0">
                <a:latin typeface="Arial" panose="020B0604020202020204" pitchFamily="34" charset="0"/>
                <a:cs typeface="Arial" panose="020B0604020202020204" pitchFamily="34" charset="0"/>
              </a:rPr>
              <a:t>(0.93).</a:t>
            </a:r>
            <a:endParaRPr lang="zh-CN" altLang="en-US" sz="1600" dirty="0">
              <a:latin typeface="Arial" panose="020B0604020202020204" pitchFamily="34" charset="0"/>
              <a:cs typeface="Arial" panose="020B0604020202020204" pitchFamily="34" charset="0"/>
            </a:endParaRPr>
          </a:p>
        </p:txBody>
      </p:sp>
      <p:sp>
        <p:nvSpPr>
          <p:cNvPr id="10" name="Right Arrow 9"/>
          <p:cNvSpPr/>
          <p:nvPr/>
        </p:nvSpPr>
        <p:spPr>
          <a:xfrm>
            <a:off x="2743200" y="5410200"/>
            <a:ext cx="304800" cy="304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039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90600" y="8238"/>
            <a:ext cx="8153400" cy="1143000"/>
          </a:xfrm>
        </p:spPr>
        <p:txBody>
          <a:bodyPr>
            <a:noAutofit/>
          </a:bodyPr>
          <a:lstStyle/>
          <a:p>
            <a:r>
              <a:rPr lang="en-US" altLang="zh-CN" sz="2800" dirty="0" smtClean="0"/>
              <a:t>Stage 2</a:t>
            </a:r>
            <a:r>
              <a:rPr lang="en-US" altLang="zh-CN" sz="2800" dirty="0"/>
              <a:t>: Connecting the internal nodes by straight lines</a:t>
            </a:r>
            <a:endParaRPr lang="zh-CN" altLang="en-US" sz="2800" dirty="0"/>
          </a:p>
        </p:txBody>
      </p:sp>
      <p:sp>
        <p:nvSpPr>
          <p:cNvPr id="5" name="内容占位符 4"/>
          <p:cNvSpPr>
            <a:spLocks noGrp="1"/>
          </p:cNvSpPr>
          <p:nvPr>
            <p:ph idx="1"/>
          </p:nvPr>
        </p:nvSpPr>
        <p:spPr>
          <a:xfrm>
            <a:off x="838200" y="1143000"/>
            <a:ext cx="8229600" cy="2766195"/>
          </a:xfrm>
        </p:spPr>
        <p:txBody>
          <a:bodyPr>
            <a:normAutofit/>
          </a:bodyPr>
          <a:lstStyle/>
          <a:p>
            <a:r>
              <a:rPr lang="en-US" altLang="zh-CN" sz="1800" dirty="0" smtClean="0">
                <a:latin typeface="Arial" panose="020B0604020202020204" pitchFamily="34" charset="0"/>
                <a:cs typeface="Arial" panose="020B0604020202020204" pitchFamily="34" charset="0"/>
              </a:rPr>
              <a:t>Connect each internal node to two nodes that are already connected </a:t>
            </a:r>
          </a:p>
          <a:p>
            <a:pPr lvl="1"/>
            <a:r>
              <a:rPr lang="en-US" altLang="zh-CN" sz="1400" dirty="0" smtClean="0">
                <a:latin typeface="Arial" panose="020B0604020202020204" pitchFamily="34" charset="0"/>
                <a:cs typeface="Arial" panose="020B0604020202020204" pitchFamily="34" charset="0"/>
              </a:rPr>
              <a:t>use </a:t>
            </a:r>
            <a:r>
              <a:rPr lang="en-US" altLang="zh-CN" sz="1400" dirty="0">
                <a:latin typeface="Arial" panose="020B0604020202020204" pitchFamily="34" charset="0"/>
                <a:cs typeface="Arial" panose="020B0604020202020204" pitchFamily="34" charset="0"/>
              </a:rPr>
              <a:t>two straight </a:t>
            </a:r>
            <a:r>
              <a:rPr lang="en-US" altLang="zh-CN" sz="1400" dirty="0" smtClean="0">
                <a:latin typeface="Arial" panose="020B0604020202020204" pitchFamily="34" charset="0"/>
                <a:cs typeface="Arial" panose="020B0604020202020204" pitchFamily="34" charset="0"/>
              </a:rPr>
              <a:t>lines.</a:t>
            </a:r>
          </a:p>
          <a:p>
            <a:pPr lvl="1"/>
            <a:r>
              <a:rPr lang="en-US" altLang="zh-CN" sz="1400" dirty="0" smtClean="0">
                <a:latin typeface="Arial" panose="020B0604020202020204" pitchFamily="34" charset="0"/>
                <a:cs typeface="Arial" panose="020B0604020202020204" pitchFamily="34" charset="0"/>
              </a:rPr>
              <a:t>In </a:t>
            </a:r>
            <a:r>
              <a:rPr lang="en-US" altLang="zh-CN" sz="1400" dirty="0">
                <a:latin typeface="Arial" panose="020B0604020202020204" pitchFamily="34" charset="0"/>
                <a:cs typeface="Arial" panose="020B0604020202020204" pitchFamily="34" charset="0"/>
              </a:rPr>
              <a:t>each </a:t>
            </a:r>
            <a:r>
              <a:rPr lang="en-US" altLang="zh-CN" sz="1400" dirty="0" smtClean="0">
                <a:latin typeface="Arial" panose="020B0604020202020204" pitchFamily="34" charset="0"/>
                <a:cs typeface="Arial" panose="020B0604020202020204" pitchFamily="34" charset="0"/>
              </a:rPr>
              <a:t>step, choose </a:t>
            </a:r>
            <a:r>
              <a:rPr lang="en-US" altLang="zh-CN" sz="1400" dirty="0">
                <a:latin typeface="Arial" panose="020B0604020202020204" pitchFamily="34" charset="0"/>
                <a:cs typeface="Arial" panose="020B0604020202020204" pitchFamily="34" charset="0"/>
              </a:rPr>
              <a:t>the internal node that incurs the minimal </a:t>
            </a:r>
            <a:r>
              <a:rPr lang="en-US" altLang="zh-CN" sz="1400" dirty="0" smtClean="0">
                <a:latin typeface="Arial" panose="020B0604020202020204" pitchFamily="34" charset="0"/>
                <a:cs typeface="Arial" panose="020B0604020202020204" pitchFamily="34" charset="0"/>
              </a:rPr>
              <a:t>cost to connect it.</a:t>
            </a:r>
          </a:p>
          <a:p>
            <a:r>
              <a:rPr lang="en-US" altLang="zh-CN" sz="1800" dirty="0" smtClean="0">
                <a:latin typeface="Arial" panose="020B0604020202020204" pitchFamily="34" charset="0"/>
                <a:cs typeface="Arial" panose="020B0604020202020204" pitchFamily="34" charset="0"/>
              </a:rPr>
              <a:t>After all nodes are connected, compute the network survival probability </a:t>
            </a:r>
          </a:p>
          <a:p>
            <a:pPr lvl="1"/>
            <a:r>
              <a:rPr lang="en-US" altLang="zh-CN" sz="1400" dirty="0" smtClean="0">
                <a:latin typeface="Arial" panose="020B0604020202020204" pitchFamily="34" charset="0"/>
                <a:cs typeface="Arial" panose="020B0604020202020204" pitchFamily="34" charset="0"/>
              </a:rPr>
              <a:t>by simulations.</a:t>
            </a:r>
          </a:p>
          <a:p>
            <a:pPr marL="365760" lvl="1" indent="-283464">
              <a:spcBef>
                <a:spcPts val="600"/>
              </a:spcBef>
              <a:buSzPct val="80000"/>
              <a:buFont typeface="Wingdings 2"/>
              <a:buChar char=""/>
            </a:pPr>
            <a:r>
              <a:rPr lang="en-US" altLang="zh-CN" sz="1800" dirty="0" smtClean="0">
                <a:latin typeface="Arial" panose="020B0604020202020204" pitchFamily="34" charset="0"/>
                <a:cs typeface="Arial" panose="020B0604020202020204" pitchFamily="34" charset="0"/>
              </a:rPr>
              <a:t>If </a:t>
            </a:r>
            <a:r>
              <a:rPr lang="en-US" altLang="zh-CN" sz="1800" dirty="0">
                <a:latin typeface="Arial" panose="020B0604020202020204" pitchFamily="34" charset="0"/>
                <a:cs typeface="Arial" panose="020B0604020202020204" pitchFamily="34" charset="0"/>
              </a:rPr>
              <a:t>the survivability constraint is not met, choose the next least cost option, and continue.</a:t>
            </a:r>
          </a:p>
          <a:p>
            <a:pPr lvl="1"/>
            <a:r>
              <a:rPr lang="en-US" altLang="zh-CN" sz="1400" dirty="0" smtClean="0">
                <a:latin typeface="Arial" panose="020B0604020202020204" pitchFamily="34" charset="0"/>
                <a:cs typeface="Arial" panose="020B0604020202020204" pitchFamily="34" charset="0"/>
              </a:rPr>
              <a:t>Given </a:t>
            </a:r>
            <a:r>
              <a:rPr lang="en-US" altLang="zh-CN" sz="1400" dirty="0">
                <a:latin typeface="Arial" panose="020B0604020202020204" pitchFamily="34" charset="0"/>
                <a:cs typeface="Arial" panose="020B0604020202020204" pitchFamily="34" charset="0"/>
              </a:rPr>
              <a:t>that the number of options is </a:t>
            </a:r>
            <a:r>
              <a:rPr lang="en-US" altLang="zh-CN" sz="1400" dirty="0" smtClean="0">
                <a:latin typeface="Arial" panose="020B0604020202020204" pitchFamily="34" charset="0"/>
                <a:cs typeface="Arial" panose="020B0604020202020204" pitchFamily="34" charset="0"/>
              </a:rPr>
              <a:t>large, we limit </a:t>
            </a:r>
            <a:r>
              <a:rPr lang="en-US" altLang="zh-CN" sz="1400" dirty="0">
                <a:latin typeface="Arial" panose="020B0604020202020204" pitchFamily="34" charset="0"/>
                <a:cs typeface="Arial" panose="020B0604020202020204" pitchFamily="34" charset="0"/>
              </a:rPr>
              <a:t>the </a:t>
            </a:r>
            <a:r>
              <a:rPr lang="en-US" altLang="zh-CN" sz="1400" dirty="0" smtClean="0">
                <a:latin typeface="Arial" panose="020B0604020202020204" pitchFamily="34" charset="0"/>
                <a:cs typeface="Arial" panose="020B0604020202020204" pitchFamily="34" charset="0"/>
              </a:rPr>
              <a:t>number of </a:t>
            </a:r>
            <a:r>
              <a:rPr lang="en-US" altLang="zh-CN" sz="1400" dirty="0">
                <a:latin typeface="Arial" panose="020B0604020202020204" pitchFamily="34" charset="0"/>
                <a:cs typeface="Arial" panose="020B0604020202020204" pitchFamily="34" charset="0"/>
              </a:rPr>
              <a:t>attempts to </a:t>
            </a:r>
            <a:r>
              <a:rPr lang="en-US" altLang="zh-CN" sz="1400" i="1" dirty="0">
                <a:latin typeface="Arial" panose="020B0604020202020204" pitchFamily="34" charset="0"/>
                <a:cs typeface="Arial" panose="020B0604020202020204" pitchFamily="34" charset="0"/>
              </a:rPr>
              <a:t>M</a:t>
            </a:r>
            <a:r>
              <a:rPr lang="en-US" altLang="zh-CN" sz="1400" dirty="0">
                <a:latin typeface="Arial" panose="020B0604020202020204" pitchFamily="34" charset="0"/>
                <a:cs typeface="Arial" panose="020B0604020202020204" pitchFamily="34" charset="0"/>
              </a:rPr>
              <a:t> in each </a:t>
            </a:r>
            <a:r>
              <a:rPr lang="en-US" altLang="zh-CN" sz="1400" dirty="0" smtClean="0">
                <a:latin typeface="Arial" panose="020B0604020202020204" pitchFamily="34" charset="0"/>
                <a:cs typeface="Arial" panose="020B0604020202020204" pitchFamily="34" charset="0"/>
              </a:rPr>
              <a:t>step</a:t>
            </a:r>
            <a:r>
              <a:rPr lang="en-US" altLang="zh-CN" sz="1400" dirty="0">
                <a:latin typeface="Arial" panose="020B0604020202020204" pitchFamily="34" charset="0"/>
                <a:cs typeface="Arial" panose="020B0604020202020204" pitchFamily="34" charset="0"/>
              </a:rPr>
              <a:t> </a:t>
            </a:r>
            <a:r>
              <a:rPr lang="en-US" altLang="zh-CN" sz="1400" dirty="0" smtClean="0">
                <a:latin typeface="Arial" panose="020B0604020202020204" pitchFamily="34" charset="0"/>
                <a:cs typeface="Arial" panose="020B0604020202020204" pitchFamily="34" charset="0"/>
              </a:rPr>
              <a:t>(</a:t>
            </a:r>
            <a:r>
              <a:rPr lang="en-US" altLang="zh-CN" sz="1400" i="1" dirty="0" smtClean="0">
                <a:latin typeface="Arial" panose="020B0604020202020204" pitchFamily="34" charset="0"/>
                <a:cs typeface="Arial" panose="020B0604020202020204" pitchFamily="34" charset="0"/>
              </a:rPr>
              <a:t>M</a:t>
            </a:r>
            <a:r>
              <a:rPr lang="en-US" altLang="zh-CN" sz="1400" dirty="0" smtClean="0">
                <a:latin typeface="Arial" panose="020B0604020202020204" pitchFamily="34" charset="0"/>
                <a:cs typeface="Arial" panose="020B0604020202020204" pitchFamily="34" charset="0"/>
              </a:rPr>
              <a:t> is based </a:t>
            </a:r>
            <a:r>
              <a:rPr lang="en-US" altLang="zh-CN" sz="1400" dirty="0">
                <a:latin typeface="Arial" panose="020B0604020202020204" pitchFamily="34" charset="0"/>
                <a:cs typeface="Arial" panose="020B0604020202020204" pitchFamily="34" charset="0"/>
              </a:rPr>
              <a:t>on </a:t>
            </a:r>
            <a:r>
              <a:rPr lang="en-US" altLang="zh-CN" sz="1400" dirty="0" smtClean="0">
                <a:latin typeface="Arial" panose="020B0604020202020204" pitchFamily="34" charset="0"/>
                <a:cs typeface="Arial" panose="020B0604020202020204" pitchFamily="34" charset="0"/>
              </a:rPr>
              <a:t>the computing power).</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27</a:t>
            </a:fld>
            <a:endParaRPr lang="en-US"/>
          </a:p>
        </p:txBody>
      </p:sp>
      <p:pic>
        <p:nvPicPr>
          <p:cNvPr id="6" name="内容占位符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909195"/>
            <a:ext cx="3048000" cy="2948805"/>
          </a:xfrm>
          <a:prstGeom prst="rect">
            <a:avLst/>
          </a:prstGeom>
        </p:spPr>
      </p:pic>
      <p:sp>
        <p:nvSpPr>
          <p:cNvPr id="4" name="Rectangle 3"/>
          <p:cNvSpPr/>
          <p:nvPr/>
        </p:nvSpPr>
        <p:spPr>
          <a:xfrm>
            <a:off x="3048000" y="4191000"/>
            <a:ext cx="6019800" cy="646331"/>
          </a:xfrm>
          <a:prstGeom prst="rect">
            <a:avLst/>
          </a:prstGeom>
        </p:spPr>
        <p:txBody>
          <a:bodyPr wrap="square">
            <a:spAutoFit/>
          </a:bodyPr>
          <a:lstStyle/>
          <a:p>
            <a:pPr marL="82296" indent="0">
              <a:buNone/>
            </a:pPr>
            <a:r>
              <a:rPr lang="en-US" altLang="zh-CN" dirty="0">
                <a:latin typeface="Arial" panose="020B0604020202020204" pitchFamily="34" charset="0"/>
                <a:cs typeface="Arial" panose="020B0604020202020204" pitchFamily="34" charset="0"/>
              </a:rPr>
              <a:t>Then we have a list of instances to connect all the nodes with or without meeting the </a:t>
            </a:r>
            <a:r>
              <a:rPr lang="en-US" altLang="zh-CN" dirty="0" smtClean="0">
                <a:latin typeface="Arial" panose="020B0604020202020204" pitchFamily="34" charset="0"/>
                <a:cs typeface="Arial" panose="020B0604020202020204" pitchFamily="34" charset="0"/>
              </a:rPr>
              <a:t>survival probability </a:t>
            </a:r>
            <a:r>
              <a:rPr lang="en-US" altLang="zh-CN" dirty="0">
                <a:latin typeface="Arial" panose="020B0604020202020204" pitchFamily="34" charset="0"/>
                <a:cs typeface="Arial" panose="020B0604020202020204" pitchFamily="34" charset="0"/>
              </a:rPr>
              <a:t>constraint.</a:t>
            </a:r>
            <a:endParaRPr lang="en-US" altLang="zh-CN" sz="1400" dirty="0">
              <a:latin typeface="Arial" panose="020B0604020202020204" pitchFamily="34" charset="0"/>
              <a:cs typeface="Arial" panose="020B0604020202020204" pitchFamily="34" charset="0"/>
            </a:endParaRPr>
          </a:p>
        </p:txBody>
      </p:sp>
      <p:pic>
        <p:nvPicPr>
          <p:cNvPr id="5123" name="Picture 3" descr="C:\Users\congcao2\Dropbox\Oral Examination PPT\Tab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250" y="5267325"/>
            <a:ext cx="4933950" cy="12858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343400" y="6400800"/>
            <a:ext cx="3276600" cy="369332"/>
          </a:xfrm>
          <a:prstGeom prst="rect">
            <a:avLst/>
          </a:prstGeom>
          <a:noFill/>
        </p:spPr>
        <p:txBody>
          <a:bodyPr wrap="square" rtlCol="0">
            <a:spAutoFit/>
          </a:bodyPr>
          <a:lstStyle/>
          <a:p>
            <a:r>
              <a:rPr lang="en-US" altLang="zh-CN" dirty="0" smtClean="0"/>
              <a:t>Table 1: six instances in </a:t>
            </a:r>
            <a:r>
              <a:rPr lang="en-US" altLang="zh-CN" dirty="0"/>
              <a:t>S</a:t>
            </a:r>
            <a:r>
              <a:rPr lang="en-US" altLang="zh-CN" dirty="0" smtClean="0"/>
              <a:t>tage 2</a:t>
            </a:r>
            <a:endParaRPr lang="zh-CN" altLang="en-US" dirty="0"/>
          </a:p>
        </p:txBody>
      </p:sp>
    </p:spTree>
    <p:extLst>
      <p:ext uri="{BB962C8B-B14F-4D97-AF65-F5344CB8AC3E}">
        <p14:creationId xmlns:p14="http://schemas.microsoft.com/office/powerpoint/2010/main" val="39471206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90600" y="8238"/>
            <a:ext cx="8153400" cy="1143000"/>
          </a:xfrm>
        </p:spPr>
        <p:txBody>
          <a:bodyPr>
            <a:noAutofit/>
          </a:bodyPr>
          <a:lstStyle/>
          <a:p>
            <a:r>
              <a:rPr lang="en-US" altLang="zh-CN" sz="2800" dirty="0" smtClean="0"/>
              <a:t>Stage </a:t>
            </a:r>
            <a:r>
              <a:rPr lang="en-US" altLang="zh-CN" sz="2800" dirty="0"/>
              <a:t>3: Improvement by multiple segments per link</a:t>
            </a:r>
            <a:endParaRPr lang="zh-CN" altLang="en-US" sz="2800" dirty="0"/>
          </a:p>
        </p:txBody>
      </p:sp>
      <p:sp>
        <p:nvSpPr>
          <p:cNvPr id="5" name="内容占位符 4"/>
          <p:cNvSpPr>
            <a:spLocks noGrp="1"/>
          </p:cNvSpPr>
          <p:nvPr>
            <p:ph idx="1"/>
          </p:nvPr>
        </p:nvSpPr>
        <p:spPr>
          <a:xfrm>
            <a:off x="838200" y="1219200"/>
            <a:ext cx="8305800" cy="5181600"/>
          </a:xfrm>
        </p:spPr>
        <p:txBody>
          <a:bodyPr>
            <a:normAutofit/>
          </a:bodyPr>
          <a:lstStyle/>
          <a:p>
            <a:r>
              <a:rPr lang="en-US" altLang="zh-CN" sz="2000" dirty="0" smtClean="0">
                <a:latin typeface="Arial" panose="020B0604020202020204" pitchFamily="34" charset="0"/>
                <a:cs typeface="Arial" panose="020B0604020202020204" pitchFamily="34" charset="0"/>
              </a:rPr>
              <a:t>For each Stage 2 instance, consider </a:t>
            </a:r>
            <a:r>
              <a:rPr lang="en-US" altLang="zh-CN" sz="2000" dirty="0" smtClean="0">
                <a:latin typeface="Arial" panose="020B0604020202020204" pitchFamily="34" charset="0"/>
                <a:cs typeface="Arial" panose="020B0604020202020204" pitchFamily="34" charset="0"/>
              </a:rPr>
              <a:t>segmented links.</a:t>
            </a:r>
            <a:endParaRPr lang="en-US" altLang="zh-CN" sz="2000" dirty="0" smtClean="0">
              <a:latin typeface="Arial" panose="020B0604020202020204" pitchFamily="34" charset="0"/>
              <a:cs typeface="Arial" panose="020B0604020202020204" pitchFamily="34" charset="0"/>
            </a:endParaRPr>
          </a:p>
          <a:p>
            <a:pPr lvl="1"/>
            <a:r>
              <a:rPr lang="en-US" altLang="zh-CN" sz="1600" dirty="0" smtClean="0">
                <a:latin typeface="Arial" panose="020B0604020202020204" pitchFamily="34" charset="0"/>
                <a:cs typeface="Arial" panose="020B0604020202020204" pitchFamily="34" charset="0"/>
              </a:rPr>
              <a:t>Use 2 city segments and 1 main segment to replace </a:t>
            </a:r>
            <a:r>
              <a:rPr lang="en-US" altLang="zh-CN" sz="1600" dirty="0" smtClean="0">
                <a:latin typeface="Arial" panose="020B0604020202020204" pitchFamily="34" charset="0"/>
                <a:cs typeface="Arial" panose="020B0604020202020204" pitchFamily="34" charset="0"/>
              </a:rPr>
              <a:t>the straight-line </a:t>
            </a:r>
            <a:r>
              <a:rPr lang="en-US" altLang="zh-CN" sz="1600" dirty="0" smtClean="0">
                <a:latin typeface="Arial" panose="020B0604020202020204" pitchFamily="34" charset="0"/>
                <a:cs typeface="Arial" panose="020B0604020202020204" pitchFamily="34" charset="0"/>
              </a:rPr>
              <a:t>links.</a:t>
            </a:r>
          </a:p>
          <a:p>
            <a:pPr lvl="1"/>
            <a:r>
              <a:rPr lang="en-US" altLang="zh-CN" sz="1600" dirty="0" smtClean="0">
                <a:latin typeface="Arial" panose="020B0604020202020204" pitchFamily="34" charset="0"/>
                <a:cs typeface="Arial" panose="020B0604020202020204" pitchFamily="34" charset="0"/>
              </a:rPr>
              <a:t>Consider different </a:t>
            </a:r>
            <a:r>
              <a:rPr lang="en-US" altLang="zh-CN" sz="1600" b="1" i="1" dirty="0" err="1" smtClean="0">
                <a:latin typeface="Arial" panose="020B0604020202020204" pitchFamily="34" charset="0"/>
                <a:cs typeface="Arial" panose="020B0604020202020204" pitchFamily="34" charset="0"/>
              </a:rPr>
              <a:t>a</a:t>
            </a:r>
            <a:r>
              <a:rPr lang="en-US" altLang="zh-CN" sz="1600" b="1" i="1" baseline="-25000" dirty="0" err="1" smtClean="0">
                <a:latin typeface="Arial" panose="020B0604020202020204" pitchFamily="34" charset="0"/>
                <a:cs typeface="Arial" panose="020B0604020202020204" pitchFamily="34" charset="0"/>
              </a:rPr>
              <a:t>in</a:t>
            </a:r>
            <a:r>
              <a:rPr lang="en-US" altLang="zh-CN" sz="1600" dirty="0" smtClean="0">
                <a:latin typeface="Arial" panose="020B0604020202020204" pitchFamily="34" charset="0"/>
                <a:cs typeface="Arial" panose="020B0604020202020204" pitchFamily="34" charset="0"/>
              </a:rPr>
              <a:t> and </a:t>
            </a:r>
            <a:r>
              <a:rPr lang="en-US" altLang="zh-CN" sz="1600" b="1" i="1" dirty="0" err="1" smtClean="0">
                <a:latin typeface="Arial" panose="020B0604020202020204" pitchFamily="34" charset="0"/>
                <a:cs typeface="Arial" panose="020B0604020202020204" pitchFamily="34" charset="0"/>
              </a:rPr>
              <a:t>a</a:t>
            </a:r>
            <a:r>
              <a:rPr lang="en-US" altLang="zh-CN" sz="1600" b="1" i="1" baseline="-25000" dirty="0" err="1" smtClean="0">
                <a:latin typeface="Arial" panose="020B0604020202020204" pitchFamily="34" charset="0"/>
                <a:cs typeface="Arial" panose="020B0604020202020204" pitchFamily="34" charset="0"/>
              </a:rPr>
              <a:t>out</a:t>
            </a:r>
            <a:r>
              <a:rPr lang="en-US" altLang="zh-CN" sz="1600" dirty="0" smtClean="0">
                <a:latin typeface="Arial" panose="020B0604020202020204" pitchFamily="34" charset="0"/>
                <a:cs typeface="Arial" panose="020B0604020202020204" pitchFamily="34" charset="0"/>
              </a:rPr>
              <a:t> for internal and external links.</a:t>
            </a:r>
          </a:p>
          <a:p>
            <a:pPr lvl="1"/>
            <a:endParaRPr lang="en-US" altLang="zh-CN" sz="1600" dirty="0" smtClean="0">
              <a:latin typeface="Arial" panose="020B0604020202020204" pitchFamily="34" charset="0"/>
              <a:cs typeface="Arial" panose="020B0604020202020204" pitchFamily="34" charset="0"/>
            </a:endParaRPr>
          </a:p>
          <a:p>
            <a:r>
              <a:rPr lang="en-US" altLang="zh-CN" sz="2000" dirty="0" smtClean="0">
                <a:latin typeface="Arial" panose="020B0604020202020204" pitchFamily="34" charset="0"/>
                <a:cs typeface="Arial" panose="020B0604020202020204" pitchFamily="34" charset="0"/>
              </a:rPr>
              <a:t>Begin with the instance of low cost in the </a:t>
            </a:r>
            <a:r>
              <a:rPr lang="en-US" altLang="zh-CN" sz="2000" dirty="0" smtClean="0">
                <a:latin typeface="Arial" panose="020B0604020202020204" pitchFamily="34" charset="0"/>
                <a:cs typeface="Arial" panose="020B0604020202020204" pitchFamily="34" charset="0"/>
              </a:rPr>
              <a:t>list.</a:t>
            </a:r>
            <a:endParaRPr lang="en-US" altLang="zh-CN" sz="2000" dirty="0" smtClean="0">
              <a:latin typeface="Arial" panose="020B0604020202020204" pitchFamily="34" charset="0"/>
              <a:cs typeface="Arial" panose="020B0604020202020204" pitchFamily="34" charset="0"/>
            </a:endParaRPr>
          </a:p>
          <a:p>
            <a:endParaRPr lang="en-US" altLang="zh-CN" sz="2000" dirty="0" smtClean="0">
              <a:latin typeface="Arial" panose="020B0604020202020204" pitchFamily="34" charset="0"/>
              <a:cs typeface="Arial" panose="020B0604020202020204" pitchFamily="34" charset="0"/>
            </a:endParaRPr>
          </a:p>
          <a:p>
            <a:r>
              <a:rPr lang="en-US" altLang="zh-CN" sz="2000" dirty="0" smtClean="0">
                <a:latin typeface="Arial" panose="020B0604020202020204" pitchFamily="34" charset="0"/>
                <a:cs typeface="Arial" panose="020B0604020202020204" pitchFamily="34" charset="0"/>
              </a:rPr>
              <a:t>Use a branch and bound approach.</a:t>
            </a:r>
          </a:p>
          <a:p>
            <a:endParaRPr lang="en-US" altLang="zh-CN" sz="2000" dirty="0" smtClean="0">
              <a:latin typeface="Arial" panose="020B0604020202020204" pitchFamily="34" charset="0"/>
              <a:cs typeface="Arial" panose="020B0604020202020204" pitchFamily="34" charset="0"/>
            </a:endParaRPr>
          </a:p>
          <a:p>
            <a:r>
              <a:rPr lang="en-US" altLang="zh-CN" sz="2000" dirty="0" smtClean="0">
                <a:latin typeface="Arial" panose="020B0604020202020204" pitchFamily="34" charset="0"/>
                <a:cs typeface="Arial" panose="020B0604020202020204" pitchFamily="34" charset="0"/>
              </a:rPr>
              <a:t>Increase the parameters </a:t>
            </a:r>
            <a:r>
              <a:rPr lang="en-US" altLang="zh-CN" sz="2000" b="1" i="1" dirty="0" err="1">
                <a:latin typeface="Arial" panose="020B0604020202020204" pitchFamily="34" charset="0"/>
                <a:cs typeface="Arial" panose="020B0604020202020204" pitchFamily="34" charset="0"/>
              </a:rPr>
              <a:t>a</a:t>
            </a:r>
            <a:r>
              <a:rPr lang="en-US" altLang="zh-CN" sz="2000" b="1" i="1" baseline="-25000" dirty="0" err="1">
                <a:latin typeface="Arial" panose="020B0604020202020204" pitchFamily="34" charset="0"/>
                <a:cs typeface="Arial" panose="020B0604020202020204" pitchFamily="34" charset="0"/>
              </a:rPr>
              <a:t>in</a:t>
            </a:r>
            <a:r>
              <a:rPr lang="en-US" altLang="zh-CN" sz="2000" dirty="0">
                <a:latin typeface="Arial" panose="020B0604020202020204" pitchFamily="34" charset="0"/>
                <a:cs typeface="Arial" panose="020B0604020202020204" pitchFamily="34" charset="0"/>
              </a:rPr>
              <a:t> and </a:t>
            </a:r>
            <a:r>
              <a:rPr lang="en-US" altLang="zh-CN" sz="2000" b="1" i="1" dirty="0" err="1">
                <a:latin typeface="Arial" panose="020B0604020202020204" pitchFamily="34" charset="0"/>
                <a:cs typeface="Arial" panose="020B0604020202020204" pitchFamily="34" charset="0"/>
              </a:rPr>
              <a:t>a</a:t>
            </a:r>
            <a:r>
              <a:rPr lang="en-US" altLang="zh-CN" sz="2000" b="1" i="1" baseline="-25000" dirty="0" err="1">
                <a:latin typeface="Arial" panose="020B0604020202020204" pitchFamily="34" charset="0"/>
                <a:cs typeface="Arial" panose="020B0604020202020204" pitchFamily="34" charset="0"/>
              </a:rPr>
              <a:t>out</a:t>
            </a:r>
            <a:r>
              <a:rPr lang="en-US" altLang="zh-CN" sz="2000" dirty="0" smtClean="0">
                <a:latin typeface="Arial" panose="020B0604020202020204" pitchFamily="34" charset="0"/>
                <a:cs typeface="Arial" panose="020B0604020202020204" pitchFamily="34" charset="0"/>
              </a:rPr>
              <a:t> for each instance until the survivability constraint is met, and calculate the cost. </a:t>
            </a:r>
          </a:p>
          <a:p>
            <a:endParaRPr lang="en-US" altLang="zh-CN" sz="2000" dirty="0" smtClean="0">
              <a:latin typeface="Arial" panose="020B0604020202020204" pitchFamily="34" charset="0"/>
              <a:cs typeface="Arial" panose="020B0604020202020204" pitchFamily="34" charset="0"/>
            </a:endParaRPr>
          </a:p>
          <a:p>
            <a:r>
              <a:rPr lang="en-US" altLang="zh-CN" sz="2000" dirty="0" smtClean="0">
                <a:latin typeface="Arial" panose="020B0604020202020204" pitchFamily="34" charset="0"/>
                <a:cs typeface="Arial" panose="020B0604020202020204" pitchFamily="34" charset="0"/>
              </a:rPr>
              <a:t>Repeat the process for the next Stage 2 </a:t>
            </a:r>
            <a:r>
              <a:rPr lang="en-US" altLang="zh-CN" sz="2000" dirty="0" smtClean="0">
                <a:latin typeface="Arial" panose="020B0604020202020204" pitchFamily="34" charset="0"/>
                <a:cs typeface="Arial" panose="020B0604020202020204" pitchFamily="34" charset="0"/>
              </a:rPr>
              <a:t>instance</a:t>
            </a:r>
          </a:p>
          <a:p>
            <a:pPr lvl="1"/>
            <a:r>
              <a:rPr lang="en-US" altLang="zh-CN" sz="1600" dirty="0" smtClean="0">
                <a:latin typeface="Arial" panose="020B0604020202020204" pitchFamily="34" charset="0"/>
                <a:cs typeface="Arial" panose="020B0604020202020204" pitchFamily="34" charset="0"/>
              </a:rPr>
              <a:t>until </a:t>
            </a:r>
            <a:r>
              <a:rPr lang="en-US" altLang="zh-CN" sz="1600" dirty="0" smtClean="0">
                <a:latin typeface="Arial" panose="020B0604020202020204" pitchFamily="34" charset="0"/>
                <a:cs typeface="Arial" panose="020B0604020202020204" pitchFamily="34" charset="0"/>
              </a:rPr>
              <a:t>either the survivability constraint is met, or </a:t>
            </a:r>
            <a:r>
              <a:rPr lang="en-US" altLang="zh-CN" sz="1600" dirty="0" smtClean="0">
                <a:latin typeface="Arial" panose="020B0604020202020204" pitchFamily="34" charset="0"/>
                <a:cs typeface="Arial" panose="020B0604020202020204" pitchFamily="34" charset="0"/>
              </a:rPr>
              <a:t>the cost </a:t>
            </a:r>
            <a:r>
              <a:rPr lang="en-US" altLang="zh-CN" sz="1600" dirty="0" smtClean="0">
                <a:latin typeface="Arial" panose="020B0604020202020204" pitchFamily="34" charset="0"/>
                <a:cs typeface="Arial" panose="020B0604020202020204" pitchFamily="34" charset="0"/>
              </a:rPr>
              <a:t>exceeds the cost of other feasible instances. </a:t>
            </a:r>
          </a:p>
          <a:p>
            <a:pPr lvl="1"/>
            <a:endParaRPr lang="en-US" altLang="zh-CN" sz="1600" dirty="0" smtClean="0">
              <a:latin typeface="Arial" panose="020B0604020202020204" pitchFamily="34" charset="0"/>
              <a:cs typeface="Arial" panose="020B0604020202020204" pitchFamily="34" charset="0"/>
            </a:endParaRPr>
          </a:p>
          <a:p>
            <a:pPr marL="82296" indent="0">
              <a:buNone/>
            </a:pPr>
            <a:endParaRPr lang="en-US" altLang="zh-CN" sz="2000" dirty="0" smtClean="0">
              <a:latin typeface="Arial" panose="020B0604020202020204" pitchFamily="34" charset="0"/>
              <a:cs typeface="Arial" panose="020B0604020202020204" pitchFamily="34" charset="0"/>
            </a:endParaRPr>
          </a:p>
          <a:p>
            <a:pPr lvl="1"/>
            <a:endParaRPr lang="en-US" altLang="zh-CN" sz="1600" dirty="0" smtClean="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26868970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90600" y="0"/>
            <a:ext cx="8229600" cy="1371600"/>
          </a:xfrm>
        </p:spPr>
        <p:txBody>
          <a:bodyPr>
            <a:noAutofit/>
          </a:bodyPr>
          <a:lstStyle/>
          <a:p>
            <a:r>
              <a:rPr lang="en-US" altLang="zh-CN" sz="2800" dirty="0" smtClean="0"/>
              <a:t>Stage 3: </a:t>
            </a:r>
            <a:r>
              <a:rPr lang="en-US" altLang="zh-CN" sz="2800" dirty="0"/>
              <a:t>Improvement by multiple segments per </a:t>
            </a:r>
            <a:r>
              <a:rPr lang="en-US" altLang="zh-CN" sz="2800" dirty="0" smtClean="0"/>
              <a:t>link</a:t>
            </a:r>
            <a:br>
              <a:rPr lang="en-US" altLang="zh-CN" sz="2800" dirty="0" smtClean="0"/>
            </a:br>
            <a:r>
              <a:rPr lang="en-US" altLang="zh-CN" sz="2800" dirty="0" smtClean="0"/>
              <a:t>(Example)</a:t>
            </a:r>
            <a:endParaRPr lang="zh-CN" altLang="en-US" sz="2800" dirty="0"/>
          </a:p>
        </p:txBody>
      </p:sp>
      <p:sp>
        <p:nvSpPr>
          <p:cNvPr id="3" name="内容占位符 2"/>
          <p:cNvSpPr>
            <a:spLocks noGrp="1"/>
          </p:cNvSpPr>
          <p:nvPr>
            <p:ph idx="1"/>
          </p:nvPr>
        </p:nvSpPr>
        <p:spPr>
          <a:xfrm>
            <a:off x="838200" y="1295400"/>
            <a:ext cx="8305800" cy="2819400"/>
          </a:xfrm>
        </p:spPr>
        <p:txBody>
          <a:bodyPr>
            <a:noAutofit/>
          </a:bodyPr>
          <a:lstStyle/>
          <a:p>
            <a:r>
              <a:rPr lang="en-US" altLang="zh-CN" sz="2000" dirty="0" smtClean="0">
                <a:latin typeface="Arial" panose="020B0604020202020204" pitchFamily="34" charset="0"/>
                <a:cs typeface="Arial" panose="020B0604020202020204" pitchFamily="34" charset="0"/>
              </a:rPr>
              <a:t>The list of the instances from Stage 2.</a:t>
            </a:r>
          </a:p>
          <a:p>
            <a:pPr lvl="1"/>
            <a:r>
              <a:rPr lang="en-US" altLang="zh-CN" sz="1600" dirty="0" smtClean="0">
                <a:latin typeface="Arial" panose="020B0604020202020204" pitchFamily="34" charset="0"/>
                <a:cs typeface="Arial" panose="020B0604020202020204" pitchFamily="34" charset="0"/>
              </a:rPr>
              <a:t>The order: (AE,BE), (AE, CE), (AE, DE), (BE, CE), (BE, DE), (CE, DE)</a:t>
            </a:r>
          </a:p>
          <a:p>
            <a:pPr lvl="1"/>
            <a:endParaRPr lang="en-US" altLang="zh-CN" sz="1600" dirty="0" smtClean="0">
              <a:latin typeface="Arial" panose="020B0604020202020204" pitchFamily="34" charset="0"/>
              <a:cs typeface="Arial" panose="020B0604020202020204" pitchFamily="34" charset="0"/>
            </a:endParaRPr>
          </a:p>
          <a:p>
            <a:r>
              <a:rPr lang="en-US" altLang="zh-CN" sz="2000" dirty="0" smtClean="0">
                <a:latin typeface="Arial" panose="020B0604020202020204" pitchFamily="34" charset="0"/>
                <a:cs typeface="Arial" panose="020B0604020202020204" pitchFamily="34" charset="0"/>
              </a:rPr>
              <a:t>The First </a:t>
            </a:r>
            <a:r>
              <a:rPr lang="en-US" altLang="zh-CN" sz="2000" dirty="0" smtClean="0">
                <a:latin typeface="Arial" panose="020B0604020202020204" pitchFamily="34" charset="0"/>
                <a:cs typeface="Arial" panose="020B0604020202020204" pitchFamily="34" charset="0"/>
              </a:rPr>
              <a:t>instance in the list: (</a:t>
            </a:r>
            <a:r>
              <a:rPr lang="en-US" altLang="zh-CN" sz="2000" dirty="0">
                <a:latin typeface="Arial" panose="020B0604020202020204" pitchFamily="34" charset="0"/>
                <a:cs typeface="Arial" panose="020B0604020202020204" pitchFamily="34" charset="0"/>
              </a:rPr>
              <a:t>AE, BE</a:t>
            </a:r>
            <a:r>
              <a:rPr lang="en-US" altLang="zh-CN" sz="2000" dirty="0" smtClean="0">
                <a:latin typeface="Arial" panose="020B0604020202020204" pitchFamily="34" charset="0"/>
                <a:cs typeface="Arial" panose="020B0604020202020204" pitchFamily="34" charset="0"/>
              </a:rPr>
              <a:t>):</a:t>
            </a:r>
            <a:endParaRPr lang="en-US" altLang="zh-CN" sz="2000" dirty="0" smtClean="0">
              <a:latin typeface="Arial" panose="020B0604020202020204" pitchFamily="34" charset="0"/>
              <a:cs typeface="Arial" panose="020B0604020202020204" pitchFamily="34" charset="0"/>
            </a:endParaRPr>
          </a:p>
          <a:p>
            <a:pPr lvl="1"/>
            <a:r>
              <a:rPr lang="en-US" altLang="zh-CN" sz="1600" dirty="0" smtClean="0">
                <a:latin typeface="Arial" panose="020B0604020202020204" pitchFamily="34" charset="0"/>
                <a:cs typeface="Arial" panose="020B0604020202020204" pitchFamily="34" charset="0"/>
              </a:rPr>
              <a:t>Lay city segments on Node E perpendicular to the bisector of </a:t>
            </a:r>
            <a:r>
              <a:rPr lang="zh-CN" altLang="en-US" sz="1600" dirty="0" smtClean="0"/>
              <a:t>∠</a:t>
            </a:r>
            <a:r>
              <a:rPr lang="en-US" altLang="zh-CN" sz="1600" dirty="0" smtClean="0">
                <a:latin typeface="Arial" panose="020B0604020202020204" pitchFamily="34" charset="0"/>
                <a:cs typeface="Arial" panose="020B0604020202020204" pitchFamily="34" charset="0"/>
              </a:rPr>
              <a:t>AEB. </a:t>
            </a:r>
          </a:p>
          <a:p>
            <a:pPr lvl="1"/>
            <a:r>
              <a:rPr lang="en-US" altLang="zh-CN" sz="1600" dirty="0" smtClean="0">
                <a:latin typeface="Arial" panose="020B0604020202020204" pitchFamily="34" charset="0"/>
                <a:cs typeface="Arial" panose="020B0604020202020204" pitchFamily="34" charset="0"/>
              </a:rPr>
              <a:t>Lay two main segments parallel to AE and BE,</a:t>
            </a:r>
            <a:endParaRPr lang="en-US" altLang="zh-CN" sz="1600" dirty="0" smtClean="0"/>
          </a:p>
          <a:p>
            <a:pPr lvl="1"/>
            <a:r>
              <a:rPr lang="en-US" altLang="zh-CN" sz="1600" dirty="0" smtClean="0">
                <a:latin typeface="Arial" panose="020B0604020202020204" pitchFamily="34" charset="0"/>
                <a:cs typeface="Arial" panose="020B0604020202020204" pitchFamily="34" charset="0"/>
              </a:rPr>
              <a:t>Lay city segments on Node A and B perpendicular to bisectors of </a:t>
            </a:r>
            <a:r>
              <a:rPr lang="zh-CN" altLang="en-US" sz="1600" dirty="0" smtClean="0"/>
              <a:t>∠</a:t>
            </a:r>
            <a:r>
              <a:rPr lang="en-US" altLang="zh-CN" sz="1600" dirty="0" smtClean="0">
                <a:latin typeface="Arial" panose="020B0604020202020204" pitchFamily="34" charset="0"/>
                <a:cs typeface="Arial" panose="020B0604020202020204" pitchFamily="34" charset="0"/>
              </a:rPr>
              <a:t>EAB and </a:t>
            </a:r>
            <a:r>
              <a:rPr lang="zh-CN" altLang="en-US" sz="1600" dirty="0" smtClean="0"/>
              <a:t>∠</a:t>
            </a:r>
            <a:r>
              <a:rPr lang="en-US" altLang="zh-CN" sz="1600" dirty="0" smtClean="0">
                <a:latin typeface="Arial" panose="020B0604020202020204" pitchFamily="34" charset="0"/>
                <a:cs typeface="Arial" panose="020B0604020202020204" pitchFamily="34" charset="0"/>
              </a:rPr>
              <a:t>EBA, respectively.</a:t>
            </a:r>
            <a:endParaRPr lang="en-US" altLang="zh-CN" sz="1600" dirty="0">
              <a:latin typeface="Arial" panose="020B0604020202020204" pitchFamily="34" charset="0"/>
              <a:cs typeface="Arial" panose="020B0604020202020204" pitchFamily="34" charset="0"/>
            </a:endParaRPr>
          </a:p>
        </p:txBody>
      </p:sp>
      <p:pic>
        <p:nvPicPr>
          <p:cNvPr id="6" name="内容占位符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3925200"/>
            <a:ext cx="2716404" cy="2628000"/>
          </a:xfrm>
          <a:prstGeom prst="rect">
            <a:avLst/>
          </a:prstGeom>
        </p:spPr>
      </p:pic>
      <p:pic>
        <p:nvPicPr>
          <p:cNvPr id="7" name="内容占位符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3886200"/>
            <a:ext cx="2710005" cy="2663011"/>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
        <p:nvSpPr>
          <p:cNvPr id="8" name="Right Arrow 7"/>
          <p:cNvSpPr/>
          <p:nvPr/>
        </p:nvSpPr>
        <p:spPr>
          <a:xfrm>
            <a:off x="4572000" y="4953000"/>
            <a:ext cx="457200" cy="304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p:nvPr/>
        </p:nvSpPr>
        <p:spPr>
          <a:xfrm>
            <a:off x="2449245" y="6477000"/>
            <a:ext cx="891591" cy="338554"/>
          </a:xfrm>
          <a:prstGeom prst="rect">
            <a:avLst/>
          </a:prstGeom>
        </p:spPr>
        <p:txBody>
          <a:bodyPr wrap="none">
            <a:spAutoFit/>
          </a:bodyPr>
          <a:lstStyle/>
          <a:p>
            <a:r>
              <a:rPr lang="en-US" altLang="zh-CN" sz="1600" dirty="0">
                <a:latin typeface="Arial" panose="020B0604020202020204" pitchFamily="34" charset="0"/>
                <a:cs typeface="Arial" panose="020B0604020202020204" pitchFamily="34" charset="0"/>
              </a:rPr>
              <a:t>Stage 2</a:t>
            </a:r>
            <a:endParaRPr lang="en-US" sz="1600" dirty="0"/>
          </a:p>
        </p:txBody>
      </p:sp>
      <p:sp>
        <p:nvSpPr>
          <p:cNvPr id="9" name="Rectangle 8"/>
          <p:cNvSpPr/>
          <p:nvPr/>
        </p:nvSpPr>
        <p:spPr>
          <a:xfrm>
            <a:off x="6172200" y="6488668"/>
            <a:ext cx="891591" cy="338554"/>
          </a:xfrm>
          <a:prstGeom prst="rect">
            <a:avLst/>
          </a:prstGeom>
        </p:spPr>
        <p:txBody>
          <a:bodyPr wrap="none">
            <a:spAutoFit/>
          </a:bodyPr>
          <a:lstStyle/>
          <a:p>
            <a:r>
              <a:rPr lang="en-US" altLang="zh-CN" sz="1600" dirty="0">
                <a:latin typeface="Arial" panose="020B0604020202020204" pitchFamily="34" charset="0"/>
                <a:cs typeface="Arial" panose="020B0604020202020204" pitchFamily="34" charset="0"/>
              </a:rPr>
              <a:t>Stage </a:t>
            </a:r>
            <a:r>
              <a:rPr lang="en-US" altLang="zh-CN" sz="1600" dirty="0" smtClean="0">
                <a:latin typeface="Arial" panose="020B0604020202020204" pitchFamily="34" charset="0"/>
                <a:cs typeface="Arial" panose="020B0604020202020204" pitchFamily="34" charset="0"/>
              </a:rPr>
              <a:t>3</a:t>
            </a:r>
            <a:endParaRPr lang="en-US" sz="1600" dirty="0"/>
          </a:p>
        </p:txBody>
      </p:sp>
    </p:spTree>
    <p:extLst>
      <p:ext uri="{BB962C8B-B14F-4D97-AF65-F5344CB8AC3E}">
        <p14:creationId xmlns:p14="http://schemas.microsoft.com/office/powerpoint/2010/main" val="21794509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848600" cy="1143000"/>
          </a:xfrm>
        </p:spPr>
        <p:txBody>
          <a:bodyPr>
            <a:normAutofit fontScale="90000"/>
          </a:bodyPr>
          <a:lstStyle/>
          <a:p>
            <a:r>
              <a:rPr lang="en-US" dirty="0" smtClean="0"/>
              <a:t>Introduction: </a:t>
            </a:r>
            <a:br>
              <a:rPr lang="en-US" dirty="0" smtClean="0"/>
            </a:br>
            <a:r>
              <a:rPr lang="en-US" dirty="0" smtClean="0"/>
              <a:t>Submarine fiber-optic </a:t>
            </a:r>
            <a:r>
              <a:rPr lang="en-US" dirty="0"/>
              <a:t>c</a:t>
            </a:r>
            <a:r>
              <a:rPr lang="en-US" dirty="0" smtClean="0"/>
              <a:t>ables</a:t>
            </a:r>
            <a:endParaRPr lang="en-US" dirty="0"/>
          </a:p>
        </p:txBody>
      </p:sp>
      <p:sp>
        <p:nvSpPr>
          <p:cNvPr id="3" name="Content Placeholder 2"/>
          <p:cNvSpPr>
            <a:spLocks noGrp="1"/>
          </p:cNvSpPr>
          <p:nvPr>
            <p:ph idx="1"/>
          </p:nvPr>
        </p:nvSpPr>
        <p:spPr>
          <a:xfrm>
            <a:off x="914400" y="1447800"/>
            <a:ext cx="8153400" cy="5181600"/>
          </a:xfrm>
        </p:spPr>
        <p:txBody>
          <a:bodyPr>
            <a:normAutofit/>
          </a:bodyPr>
          <a:lstStyle/>
          <a:p>
            <a:r>
              <a:rPr lang="en-US" sz="2400" dirty="0">
                <a:latin typeface="Arial" panose="020B0604020202020204" pitchFamily="34" charset="0"/>
                <a:cs typeface="Arial" panose="020B0604020202020204" pitchFamily="34" charset="0"/>
              </a:rPr>
              <a:t>Carry almost 99% of the international voice and data traffic nowadays.</a:t>
            </a: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A total of 285 submarine cables by the year 2014.</a:t>
            </a:r>
          </a:p>
          <a:p>
            <a:pPr lvl="1"/>
            <a:r>
              <a:rPr lang="en-US" sz="2000" dirty="0" smtClean="0">
                <a:latin typeface="Arial" panose="020B0604020202020204" pitchFamily="34" charset="0"/>
                <a:cs typeface="Arial" panose="020B0604020202020204" pitchFamily="34" charset="0"/>
              </a:rPr>
              <a:t>263 are currently in service.</a:t>
            </a:r>
          </a:p>
          <a:p>
            <a:pPr lvl="1"/>
            <a:r>
              <a:rPr lang="en-US" sz="2000" dirty="0" smtClean="0">
                <a:latin typeface="Arial" panose="020B0604020202020204" pitchFamily="34" charset="0"/>
                <a:cs typeface="Arial" panose="020B0604020202020204" pitchFamily="34" charset="0"/>
              </a:rPr>
              <a:t>22 will be in used by the end of 2015. </a:t>
            </a:r>
          </a:p>
          <a:p>
            <a:pPr lvl="1"/>
            <a:endParaRPr lang="en-US" sz="20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Total length: over 550,000 miles (885139.2km).</a:t>
            </a:r>
          </a:p>
          <a:p>
            <a:pPr lvl="1"/>
            <a:r>
              <a:rPr lang="en-US" sz="2000" dirty="0">
                <a:latin typeface="Arial" panose="020B0604020202020204" pitchFamily="34" charset="0"/>
                <a:cs typeface="Arial" panose="020B0604020202020204" pitchFamily="34" charset="0"/>
              </a:rPr>
              <a:t>e</a:t>
            </a:r>
            <a:r>
              <a:rPr lang="en-US" sz="2000" dirty="0" smtClean="0">
                <a:latin typeface="Arial" panose="020B0604020202020204" pitchFamily="34" charset="0"/>
                <a:cs typeface="Arial" panose="020B0604020202020204" pitchFamily="34" charset="0"/>
              </a:rPr>
              <a:t>nough to circle the Earth 22 times.</a:t>
            </a:r>
          </a:p>
          <a:p>
            <a:pPr lvl="1"/>
            <a:endParaRPr lang="en-US" sz="20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Average </a:t>
            </a:r>
            <a:r>
              <a:rPr lang="en-US" sz="2400" dirty="0" smtClean="0">
                <a:solidFill>
                  <a:srgbClr val="FF0000"/>
                </a:solidFill>
                <a:latin typeface="Arial" panose="020B0604020202020204" pitchFamily="34" charset="0"/>
                <a:cs typeface="Arial" panose="020B0604020202020204" pitchFamily="34" charset="0"/>
              </a:rPr>
              <a:t>$2.2</a:t>
            </a:r>
            <a:r>
              <a:rPr lang="en-US" sz="2400" dirty="0" smtClean="0">
                <a:latin typeface="Arial" panose="020B0604020202020204" pitchFamily="34" charset="0"/>
                <a:cs typeface="Arial" panose="020B0604020202020204" pitchFamily="34" charset="0"/>
              </a:rPr>
              <a:t> billion worth of investment and </a:t>
            </a:r>
            <a:r>
              <a:rPr lang="en-US" sz="2400" dirty="0" smtClean="0">
                <a:solidFill>
                  <a:srgbClr val="FF0000"/>
                </a:solidFill>
                <a:latin typeface="Arial" panose="020B0604020202020204" pitchFamily="34" charset="0"/>
                <a:cs typeface="Arial" panose="020B0604020202020204" pitchFamily="34" charset="0"/>
              </a:rPr>
              <a:t>50,000</a:t>
            </a:r>
            <a:r>
              <a:rPr lang="en-US" sz="2400" dirty="0" smtClean="0">
                <a:latin typeface="Arial" panose="020B0604020202020204" pitchFamily="34" charset="0"/>
                <a:cs typeface="Arial" panose="020B0604020202020204" pitchFamily="34" charset="0"/>
              </a:rPr>
              <a:t> kilometers of deployment per year.</a:t>
            </a:r>
          </a:p>
          <a:p>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268178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4084022"/>
            <a:ext cx="5486400" cy="1402378"/>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0" y="1905000"/>
            <a:ext cx="4581525" cy="1996173"/>
          </a:xfrm>
          <a:prstGeom prst="rect">
            <a:avLst/>
          </a:prstGeom>
        </p:spPr>
      </p:pic>
      <p:sp>
        <p:nvSpPr>
          <p:cNvPr id="2" name="标题 1"/>
          <p:cNvSpPr>
            <a:spLocks noGrp="1"/>
          </p:cNvSpPr>
          <p:nvPr>
            <p:ph type="title"/>
          </p:nvPr>
        </p:nvSpPr>
        <p:spPr>
          <a:xfrm>
            <a:off x="990600" y="0"/>
            <a:ext cx="8229600" cy="1371600"/>
          </a:xfrm>
        </p:spPr>
        <p:txBody>
          <a:bodyPr>
            <a:noAutofit/>
          </a:bodyPr>
          <a:lstStyle/>
          <a:p>
            <a:r>
              <a:rPr lang="en-US" altLang="zh-CN" sz="2800" dirty="0"/>
              <a:t>Stage 3: Improvement by multiple segments per link</a:t>
            </a:r>
            <a:br>
              <a:rPr lang="en-US" altLang="zh-CN" sz="2800" dirty="0"/>
            </a:br>
            <a:r>
              <a:rPr lang="en-US" altLang="zh-CN" sz="2800" dirty="0"/>
              <a:t>(Example)</a:t>
            </a:r>
            <a:endParaRPr lang="zh-CN" altLang="en-US" sz="2800" dirty="0"/>
          </a:p>
        </p:txBody>
      </p:sp>
      <p:sp>
        <p:nvSpPr>
          <p:cNvPr id="3" name="内容占位符 2"/>
          <p:cNvSpPr>
            <a:spLocks noGrp="1"/>
          </p:cNvSpPr>
          <p:nvPr>
            <p:ph idx="1"/>
          </p:nvPr>
        </p:nvSpPr>
        <p:spPr>
          <a:xfrm>
            <a:off x="1210437" y="1143000"/>
            <a:ext cx="7943088" cy="990600"/>
          </a:xfrm>
        </p:spPr>
        <p:txBody>
          <a:bodyPr>
            <a:noAutofit/>
          </a:bodyPr>
          <a:lstStyle/>
          <a:p>
            <a:r>
              <a:rPr lang="en-US" altLang="zh-CN" sz="2000" dirty="0">
                <a:latin typeface="Arial" panose="020B0604020202020204" pitchFamily="34" charset="0"/>
                <a:cs typeface="Arial" panose="020B0604020202020204" pitchFamily="34" charset="0"/>
              </a:rPr>
              <a:t>Increase the value of </a:t>
            </a:r>
            <a:r>
              <a:rPr lang="en-US" altLang="zh-CN" sz="2000" b="1" i="1" dirty="0" err="1">
                <a:latin typeface="Arial" panose="020B0604020202020204" pitchFamily="34" charset="0"/>
                <a:cs typeface="Arial" panose="020B0604020202020204" pitchFamily="34" charset="0"/>
              </a:rPr>
              <a:t>a</a:t>
            </a:r>
            <a:r>
              <a:rPr lang="en-US" altLang="zh-CN" sz="2000" b="1" i="1" baseline="-25000" dirty="0" err="1">
                <a:latin typeface="Arial" panose="020B0604020202020204" pitchFamily="34" charset="0"/>
                <a:cs typeface="Arial" panose="020B0604020202020204" pitchFamily="34" charset="0"/>
              </a:rPr>
              <a:t>in</a:t>
            </a:r>
            <a:r>
              <a:rPr lang="en-US" altLang="zh-CN" sz="2000" b="1" i="1"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and </a:t>
            </a:r>
            <a:r>
              <a:rPr lang="en-US" altLang="zh-CN" sz="2000" b="1" i="1" dirty="0" err="1">
                <a:latin typeface="Arial" panose="020B0604020202020204" pitchFamily="34" charset="0"/>
                <a:cs typeface="Arial" panose="020B0604020202020204" pitchFamily="34" charset="0"/>
              </a:rPr>
              <a:t>a</a:t>
            </a:r>
            <a:r>
              <a:rPr lang="en-US" altLang="zh-CN" sz="2000" b="1" i="1" baseline="-25000" dirty="0" err="1">
                <a:latin typeface="Arial" panose="020B0604020202020204" pitchFamily="34" charset="0"/>
                <a:cs typeface="Arial" panose="020B0604020202020204" pitchFamily="34" charset="0"/>
              </a:rPr>
              <a:t>out</a:t>
            </a:r>
            <a:r>
              <a:rPr lang="en-US" altLang="zh-CN" sz="2000" dirty="0">
                <a:latin typeface="Arial" panose="020B0604020202020204" pitchFamily="34" charset="0"/>
                <a:cs typeface="Arial" panose="020B0604020202020204" pitchFamily="34" charset="0"/>
              </a:rPr>
              <a:t>.</a:t>
            </a:r>
          </a:p>
          <a:p>
            <a:r>
              <a:rPr lang="en-US" altLang="zh-CN" sz="2000" dirty="0" smtClean="0">
                <a:latin typeface="Arial" panose="020B0604020202020204" pitchFamily="34" charset="0"/>
                <a:cs typeface="Arial" panose="020B0604020202020204" pitchFamily="34" charset="0"/>
              </a:rPr>
              <a:t>Find </a:t>
            </a:r>
            <a:r>
              <a:rPr lang="en-US" altLang="zh-CN" sz="2000" dirty="0" smtClean="0">
                <a:latin typeface="Arial" panose="020B0604020202020204" pitchFamily="34" charset="0"/>
                <a:cs typeface="Arial" panose="020B0604020202020204" pitchFamily="34" charset="0"/>
              </a:rPr>
              <a:t>a solution (</a:t>
            </a:r>
            <a:r>
              <a:rPr lang="en-US" altLang="zh-CN" sz="2000" b="1" i="1" dirty="0" err="1">
                <a:latin typeface="Arial" panose="020B0604020202020204" pitchFamily="34" charset="0"/>
                <a:cs typeface="Arial" panose="020B0604020202020204" pitchFamily="34" charset="0"/>
              </a:rPr>
              <a:t>a</a:t>
            </a:r>
            <a:r>
              <a:rPr lang="en-US" altLang="zh-CN" sz="2000" b="1" i="1" baseline="-25000" dirty="0" err="1">
                <a:latin typeface="Arial" panose="020B0604020202020204" pitchFamily="34" charset="0"/>
                <a:cs typeface="Arial" panose="020B0604020202020204" pitchFamily="34" charset="0"/>
              </a:rPr>
              <a:t>in</a:t>
            </a:r>
            <a:r>
              <a:rPr lang="en-US" altLang="zh-CN" sz="2000" b="1" i="1" dirty="0">
                <a:latin typeface="Arial" panose="020B0604020202020204" pitchFamily="34" charset="0"/>
                <a:cs typeface="Arial" panose="020B0604020202020204" pitchFamily="34" charset="0"/>
              </a:rPr>
              <a:t> </a:t>
            </a:r>
            <a:r>
              <a:rPr lang="en-US" altLang="zh-CN" sz="2000" dirty="0" smtClean="0">
                <a:latin typeface="Arial" panose="020B0604020202020204" pitchFamily="34" charset="0"/>
                <a:cs typeface="Arial" panose="020B0604020202020204" pitchFamily="34" charset="0"/>
              </a:rPr>
              <a:t>= 0.1,  </a:t>
            </a:r>
            <a:r>
              <a:rPr lang="en-US" altLang="zh-CN" sz="2000" b="1" i="1" dirty="0" err="1" smtClean="0">
                <a:latin typeface="Arial" panose="020B0604020202020204" pitchFamily="34" charset="0"/>
                <a:cs typeface="Arial" panose="020B0604020202020204" pitchFamily="34" charset="0"/>
              </a:rPr>
              <a:t>a</a:t>
            </a:r>
            <a:r>
              <a:rPr lang="en-US" altLang="zh-CN" sz="2000" b="1" i="1" baseline="-25000" dirty="0" err="1" smtClean="0">
                <a:latin typeface="Arial" panose="020B0604020202020204" pitchFamily="34" charset="0"/>
                <a:cs typeface="Arial" panose="020B0604020202020204" pitchFamily="34" charset="0"/>
              </a:rPr>
              <a:t>out</a:t>
            </a:r>
            <a:r>
              <a:rPr lang="en-US" altLang="zh-CN" sz="2000" dirty="0" smtClean="0">
                <a:latin typeface="Arial" panose="020B0604020202020204" pitchFamily="34" charset="0"/>
                <a:cs typeface="Arial" panose="020B0604020202020204" pitchFamily="34" charset="0"/>
              </a:rPr>
              <a:t>= 0.1).</a:t>
            </a:r>
          </a:p>
          <a:p>
            <a:pPr marL="82296" indent="0">
              <a:buNone/>
            </a:pPr>
            <a:endParaRPr lang="en-US" altLang="zh-CN" sz="2000" dirty="0" smtClean="0">
              <a:latin typeface="Arial" panose="020B0604020202020204" pitchFamily="34" charset="0"/>
              <a:cs typeface="Arial" panose="020B0604020202020204" pitchFamily="34" charset="0"/>
            </a:endParaRPr>
          </a:p>
        </p:txBody>
      </p:sp>
      <p:pic>
        <p:nvPicPr>
          <p:cNvPr id="7" name="内容占位符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9624" y="1295400"/>
            <a:ext cx="2674376" cy="2628000"/>
          </a:xfrm>
          <a:prstGeom prst="rect">
            <a:avLst/>
          </a:prstGeom>
        </p:spPr>
      </p:pic>
      <p:sp>
        <p:nvSpPr>
          <p:cNvPr id="5" name="椭圆 4"/>
          <p:cNvSpPr/>
          <p:nvPr/>
        </p:nvSpPr>
        <p:spPr>
          <a:xfrm>
            <a:off x="3886200" y="2819400"/>
            <a:ext cx="6858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590675" y="3745468"/>
            <a:ext cx="4886325" cy="338554"/>
          </a:xfrm>
          <a:prstGeom prst="rect">
            <a:avLst/>
          </a:prstGeom>
          <a:noFill/>
        </p:spPr>
        <p:txBody>
          <a:bodyPr wrap="square" rtlCol="0">
            <a:spAutoFit/>
          </a:bodyPr>
          <a:lstStyle/>
          <a:p>
            <a:r>
              <a:rPr lang="en-US" altLang="zh-CN" sz="1600" dirty="0" smtClean="0"/>
              <a:t>Table 2: results for the first instance (AE, BE).</a:t>
            </a:r>
            <a:endParaRPr lang="zh-CN" altLang="en-US" sz="1600" dirty="0"/>
          </a:p>
        </p:txBody>
      </p:sp>
      <p:sp>
        <p:nvSpPr>
          <p:cNvPr id="10" name="TextBox 9"/>
          <p:cNvSpPr txBox="1"/>
          <p:nvPr/>
        </p:nvSpPr>
        <p:spPr>
          <a:xfrm>
            <a:off x="3037114" y="5300246"/>
            <a:ext cx="3744686" cy="338554"/>
          </a:xfrm>
          <a:prstGeom prst="rect">
            <a:avLst/>
          </a:prstGeom>
          <a:noFill/>
        </p:spPr>
        <p:txBody>
          <a:bodyPr wrap="square" rtlCol="0">
            <a:spAutoFit/>
          </a:bodyPr>
          <a:lstStyle/>
          <a:p>
            <a:r>
              <a:rPr lang="en-US" altLang="zh-CN" sz="1600" dirty="0" smtClean="0"/>
              <a:t>Table </a:t>
            </a:r>
            <a:r>
              <a:rPr lang="en-US" altLang="zh-CN" sz="1600" dirty="0" smtClean="0"/>
              <a:t>1: </a:t>
            </a:r>
            <a:r>
              <a:rPr lang="en-US" altLang="zh-CN" sz="1600" dirty="0" smtClean="0"/>
              <a:t>six instances of </a:t>
            </a:r>
            <a:r>
              <a:rPr lang="en-US" altLang="zh-CN" sz="1600" dirty="0" smtClean="0"/>
              <a:t>Stage </a:t>
            </a:r>
            <a:r>
              <a:rPr lang="en-US" altLang="zh-CN" sz="1600" dirty="0" smtClean="0"/>
              <a:t>2</a:t>
            </a:r>
            <a:endParaRPr lang="zh-CN" altLang="en-US" sz="1600" dirty="0"/>
          </a:p>
        </p:txBody>
      </p:sp>
      <p:sp>
        <p:nvSpPr>
          <p:cNvPr id="11" name="椭圆 10"/>
          <p:cNvSpPr/>
          <p:nvPr/>
        </p:nvSpPr>
        <p:spPr>
          <a:xfrm>
            <a:off x="3360176" y="4953000"/>
            <a:ext cx="3955024"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30</a:t>
            </a:fld>
            <a:endParaRPr lang="en-US"/>
          </a:p>
        </p:txBody>
      </p:sp>
      <p:sp>
        <p:nvSpPr>
          <p:cNvPr id="12" name="Rectangle 11"/>
          <p:cNvSpPr/>
          <p:nvPr/>
        </p:nvSpPr>
        <p:spPr>
          <a:xfrm>
            <a:off x="1295400" y="5867400"/>
            <a:ext cx="7620000" cy="923330"/>
          </a:xfrm>
          <a:prstGeom prst="rect">
            <a:avLst/>
          </a:prstGeom>
        </p:spPr>
        <p:txBody>
          <a:bodyPr wrap="square">
            <a:spAutoFit/>
          </a:bodyPr>
          <a:lstStyle/>
          <a:p>
            <a:r>
              <a:rPr lang="en-US" altLang="zh-CN" dirty="0">
                <a:latin typeface="Arial" panose="020B0604020202020204" pitchFamily="34" charset="0"/>
                <a:cs typeface="Arial" panose="020B0604020202020204" pitchFamily="34" charset="0"/>
              </a:rPr>
              <a:t>The cost of this solution 43.93 is lower than </a:t>
            </a:r>
            <a:r>
              <a:rPr lang="en-US" altLang="zh-CN" dirty="0" smtClean="0">
                <a:latin typeface="Arial" panose="020B0604020202020204" pitchFamily="34" charset="0"/>
                <a:cs typeface="Arial" panose="020B0604020202020204" pitchFamily="34" charset="0"/>
              </a:rPr>
              <a:t>the costs of the remaining  </a:t>
            </a:r>
            <a:r>
              <a:rPr lang="en-US" altLang="zh-CN" dirty="0">
                <a:latin typeface="Arial" panose="020B0604020202020204" pitchFamily="34" charset="0"/>
                <a:cs typeface="Arial" panose="020B0604020202020204" pitchFamily="34" charset="0"/>
              </a:rPr>
              <a:t>five instances in list of Stage 2</a:t>
            </a:r>
            <a:r>
              <a:rPr lang="en-US" altLang="zh-CN" dirty="0" smtClean="0">
                <a:latin typeface="Arial" panose="020B0604020202020204" pitchFamily="34" charset="0"/>
                <a:cs typeface="Arial" panose="020B0604020202020204" pitchFamily="34" charset="0"/>
              </a:rPr>
              <a:t>. </a:t>
            </a:r>
          </a:p>
          <a:p>
            <a:r>
              <a:rPr lang="en-US" altLang="zh-CN" dirty="0" smtClean="0">
                <a:latin typeface="Arial" panose="020B0604020202020204" pitchFamily="34" charset="0"/>
                <a:cs typeface="Arial" panose="020B0604020202020204" pitchFamily="34" charset="0"/>
              </a:rPr>
              <a:t>No need to consider these five instances </a:t>
            </a:r>
            <a:r>
              <a:rPr lang="en-US" altLang="zh-CN" dirty="0" smtClean="0">
                <a:latin typeface="Arial" panose="020B0604020202020204" pitchFamily="34" charset="0"/>
                <a:cs typeface="Arial" panose="020B0604020202020204" pitchFamily="34" charset="0"/>
              </a:rPr>
              <a:t>further into </a:t>
            </a:r>
            <a:r>
              <a:rPr lang="en-US" altLang="zh-CN" dirty="0" smtClean="0">
                <a:latin typeface="Arial" panose="020B0604020202020204" pitchFamily="34" charset="0"/>
                <a:cs typeface="Arial" panose="020B0604020202020204" pitchFamily="34" charset="0"/>
              </a:rPr>
              <a:t>Stage 3.</a:t>
            </a:r>
            <a:endParaRPr lang="en-US" altLang="zh-C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41657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90600" y="-76200"/>
            <a:ext cx="8153400" cy="762000"/>
          </a:xfrm>
        </p:spPr>
        <p:txBody>
          <a:bodyPr>
            <a:noAutofit/>
          </a:bodyPr>
          <a:lstStyle/>
          <a:p>
            <a:r>
              <a:rPr lang="en-US" altLang="zh-CN" sz="2800" dirty="0" smtClean="0"/>
              <a:t>A 7-Node Example (4 external &amp; 3 internal nodes)</a:t>
            </a:r>
            <a:endParaRPr lang="zh-CN" altLang="en-US" sz="28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31</a:t>
            </a:fld>
            <a:endParaRPr lang="en-US"/>
          </a:p>
        </p:txBody>
      </p:sp>
      <p:pic>
        <p:nvPicPr>
          <p:cNvPr id="5122" name="Picture 2" descr="C:\Users\congcao2\Dropbox\Oral Examination PPT\7_node_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6645" y="685800"/>
            <a:ext cx="275815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congcao2\Dropbox\Oral Examination PPT\7_node_Stage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685800"/>
            <a:ext cx="2790261" cy="27432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congcao2\Dropbox\Oral Examination PPT\7_node_Stage_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810000"/>
            <a:ext cx="275668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congcao2\Dropbox\Oral Examination PPT\7_node_fina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810000"/>
            <a:ext cx="2758155" cy="2743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828800" y="6553200"/>
            <a:ext cx="1720343" cy="276999"/>
          </a:xfrm>
          <a:prstGeom prst="rect">
            <a:avLst/>
          </a:prstGeom>
        </p:spPr>
        <p:txBody>
          <a:bodyPr wrap="none">
            <a:spAutoFit/>
          </a:bodyPr>
          <a:lstStyle/>
          <a:p>
            <a:r>
              <a:rPr lang="en-US" altLang="zh-CN" sz="1200" dirty="0" smtClean="0">
                <a:latin typeface="Arial" panose="020B0604020202020204" pitchFamily="34" charset="0"/>
                <a:cs typeface="Arial" panose="020B0604020202020204" pitchFamily="34" charset="0"/>
              </a:rPr>
              <a:t>An instance in Stage </a:t>
            </a:r>
            <a:r>
              <a:rPr lang="en-US" altLang="zh-CN" sz="1200" dirty="0">
                <a:latin typeface="Arial" panose="020B0604020202020204" pitchFamily="34" charset="0"/>
                <a:cs typeface="Arial" panose="020B0604020202020204" pitchFamily="34" charset="0"/>
              </a:rPr>
              <a:t>2</a:t>
            </a:r>
            <a:endParaRPr lang="en-US" sz="1200" dirty="0"/>
          </a:p>
        </p:txBody>
      </p:sp>
      <p:sp>
        <p:nvSpPr>
          <p:cNvPr id="17" name="Rectangle 16"/>
          <p:cNvSpPr/>
          <p:nvPr/>
        </p:nvSpPr>
        <p:spPr>
          <a:xfrm>
            <a:off x="5715000" y="6553200"/>
            <a:ext cx="1720343" cy="276999"/>
          </a:xfrm>
          <a:prstGeom prst="rect">
            <a:avLst/>
          </a:prstGeom>
        </p:spPr>
        <p:txBody>
          <a:bodyPr wrap="none">
            <a:spAutoFit/>
          </a:bodyPr>
          <a:lstStyle/>
          <a:p>
            <a:r>
              <a:rPr lang="en-US" altLang="zh-CN" sz="1200" dirty="0" smtClean="0">
                <a:latin typeface="Arial" panose="020B0604020202020204" pitchFamily="34" charset="0"/>
                <a:cs typeface="Arial" panose="020B0604020202020204" pitchFamily="34" charset="0"/>
              </a:rPr>
              <a:t>An instance in Stage 3</a:t>
            </a:r>
            <a:endParaRPr lang="en-US" sz="1200" dirty="0"/>
          </a:p>
        </p:txBody>
      </p:sp>
      <p:sp>
        <p:nvSpPr>
          <p:cNvPr id="18" name="Rectangle 17"/>
          <p:cNvSpPr/>
          <p:nvPr/>
        </p:nvSpPr>
        <p:spPr>
          <a:xfrm>
            <a:off x="6220543" y="3429000"/>
            <a:ext cx="713657" cy="276999"/>
          </a:xfrm>
          <a:prstGeom prst="rect">
            <a:avLst/>
          </a:prstGeom>
        </p:spPr>
        <p:txBody>
          <a:bodyPr wrap="none">
            <a:spAutoFit/>
          </a:bodyPr>
          <a:lstStyle/>
          <a:p>
            <a:r>
              <a:rPr lang="en-US" altLang="zh-CN" sz="1200" dirty="0" smtClean="0">
                <a:latin typeface="Arial" panose="020B0604020202020204" pitchFamily="34" charset="0"/>
                <a:cs typeface="Arial" panose="020B0604020202020204" pitchFamily="34" charset="0"/>
              </a:rPr>
              <a:t>Stage 1</a:t>
            </a:r>
            <a:endParaRPr lang="en-US" sz="1200" dirty="0"/>
          </a:p>
        </p:txBody>
      </p:sp>
      <p:sp>
        <p:nvSpPr>
          <p:cNvPr id="19" name="Rectangle 18"/>
          <p:cNvSpPr/>
          <p:nvPr/>
        </p:nvSpPr>
        <p:spPr>
          <a:xfrm>
            <a:off x="1981200" y="3429000"/>
            <a:ext cx="1540358" cy="276999"/>
          </a:xfrm>
          <a:prstGeom prst="rect">
            <a:avLst/>
          </a:prstGeom>
        </p:spPr>
        <p:txBody>
          <a:bodyPr wrap="none">
            <a:spAutoFit/>
          </a:bodyPr>
          <a:lstStyle/>
          <a:p>
            <a:r>
              <a:rPr lang="en-US" altLang="zh-CN" sz="1200" dirty="0" smtClean="0">
                <a:latin typeface="Arial" panose="020B0604020202020204" pitchFamily="34" charset="0"/>
                <a:cs typeface="Arial" panose="020B0604020202020204" pitchFamily="34" charset="0"/>
              </a:rPr>
              <a:t>A 7-Node Example</a:t>
            </a:r>
            <a:r>
              <a:rPr lang="en-US" altLang="zh-CN" sz="1200" dirty="0" smtClean="0">
                <a:latin typeface="Arial" panose="020B0604020202020204" pitchFamily="34" charset="0"/>
                <a:cs typeface="Arial" panose="020B0604020202020204" pitchFamily="34" charset="0"/>
              </a:rPr>
              <a:t> </a:t>
            </a:r>
            <a:endParaRPr lang="en-US" sz="1200" dirty="0"/>
          </a:p>
        </p:txBody>
      </p:sp>
      <p:sp>
        <p:nvSpPr>
          <p:cNvPr id="20" name="Right Arrow 19"/>
          <p:cNvSpPr/>
          <p:nvPr/>
        </p:nvSpPr>
        <p:spPr>
          <a:xfrm>
            <a:off x="4495800" y="5029200"/>
            <a:ext cx="304800" cy="304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ight Arrow 20"/>
          <p:cNvSpPr/>
          <p:nvPr/>
        </p:nvSpPr>
        <p:spPr>
          <a:xfrm>
            <a:off x="4495800" y="1752600"/>
            <a:ext cx="304800" cy="304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17575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90600" y="20595"/>
            <a:ext cx="7498080" cy="1143000"/>
          </a:xfrm>
        </p:spPr>
        <p:txBody>
          <a:bodyPr>
            <a:normAutofit/>
          </a:bodyPr>
          <a:lstStyle/>
          <a:p>
            <a:r>
              <a:rPr lang="en-US" altLang="zh-CN" sz="4000" dirty="0" smtClean="0">
                <a:latin typeface="Arial" panose="020B0604020202020204" pitchFamily="34" charset="0"/>
                <a:cs typeface="Arial" panose="020B0604020202020204" pitchFamily="34" charset="0"/>
              </a:rPr>
              <a:t>Conclusion</a:t>
            </a:r>
            <a:endParaRPr lang="zh-CN" altLang="en-US" sz="4000" dirty="0">
              <a:latin typeface="Arial" panose="020B0604020202020204" pitchFamily="34" charset="0"/>
              <a:cs typeface="Arial" panose="020B0604020202020204" pitchFamily="34" charset="0"/>
            </a:endParaRPr>
          </a:p>
        </p:txBody>
      </p:sp>
      <p:sp>
        <p:nvSpPr>
          <p:cNvPr id="3" name="内容占位符 2"/>
          <p:cNvSpPr>
            <a:spLocks noGrp="1"/>
          </p:cNvSpPr>
          <p:nvPr>
            <p:ph idx="1"/>
          </p:nvPr>
        </p:nvSpPr>
        <p:spPr>
          <a:xfrm>
            <a:off x="990600" y="1219200"/>
            <a:ext cx="7772400" cy="5410200"/>
          </a:xfrm>
        </p:spPr>
        <p:txBody>
          <a:bodyPr>
            <a:normAutofit/>
          </a:bodyPr>
          <a:lstStyle/>
          <a:p>
            <a:r>
              <a:rPr lang="en-US" altLang="zh-CN" sz="2000" dirty="0" smtClean="0">
                <a:latin typeface="Arial" panose="020B0604020202020204" pitchFamily="34" charset="0"/>
                <a:cs typeface="Arial" panose="020B0604020202020204" pitchFamily="34" charset="0"/>
              </a:rPr>
              <a:t>We have consider the problem of how to lay </a:t>
            </a:r>
            <a:r>
              <a:rPr lang="en-US" altLang="zh-CN" sz="2000" dirty="0">
                <a:latin typeface="Arial" panose="020B0604020202020204" pitchFamily="34" charset="0"/>
                <a:cs typeface="Arial" panose="020B0604020202020204" pitchFamily="34" charset="0"/>
              </a:rPr>
              <a:t>a singe cable between two nodes across an earthquake fault line</a:t>
            </a:r>
            <a:r>
              <a:rPr lang="en-US" altLang="zh-CN" sz="2000" dirty="0" smtClean="0">
                <a:latin typeface="Arial" panose="020B0604020202020204" pitchFamily="34" charset="0"/>
                <a:cs typeface="Arial" panose="020B0604020202020204" pitchFamily="34" charset="0"/>
              </a:rPr>
              <a:t>.</a:t>
            </a:r>
          </a:p>
          <a:p>
            <a:pPr lvl="1"/>
            <a:r>
              <a:rPr lang="en-US" altLang="zh-CN" sz="1600" dirty="0" smtClean="0">
                <a:latin typeface="Arial" panose="020B0604020202020204" pitchFamily="34" charset="0"/>
                <a:cs typeface="Arial" panose="020B0604020202020204" pitchFamily="34" charset="0"/>
              </a:rPr>
              <a:t>Three Connected Segments (TCS).</a:t>
            </a:r>
          </a:p>
          <a:p>
            <a:pPr lvl="1"/>
            <a:r>
              <a:rPr lang="en-US" altLang="zh-CN" sz="1600" dirty="0" smtClean="0">
                <a:latin typeface="Arial" panose="020B0604020202020204" pitchFamily="34" charset="0"/>
                <a:cs typeface="Arial" panose="020B0604020202020204" pitchFamily="34" charset="0"/>
              </a:rPr>
              <a:t>Hook with Right Angles (HRA).</a:t>
            </a:r>
          </a:p>
          <a:p>
            <a:pPr lvl="1"/>
            <a:endParaRPr lang="en-US" altLang="zh-CN" sz="2000" dirty="0" smtClean="0">
              <a:latin typeface="Arial" panose="020B0604020202020204" pitchFamily="34" charset="0"/>
              <a:cs typeface="Arial" panose="020B0604020202020204" pitchFamily="34" charset="0"/>
            </a:endParaRPr>
          </a:p>
          <a:p>
            <a:r>
              <a:rPr lang="en-US" altLang="zh-CN" sz="2000" dirty="0">
                <a:latin typeface="Arial" panose="020B0604020202020204" pitchFamily="34" charset="0"/>
                <a:cs typeface="Arial" panose="020B0604020202020204" pitchFamily="34" charset="0"/>
              </a:rPr>
              <a:t>We </a:t>
            </a:r>
            <a:r>
              <a:rPr lang="en-US" altLang="zh-CN" sz="2000" dirty="0" smtClean="0">
                <a:latin typeface="Arial" panose="020B0604020202020204" pitchFamily="34" charset="0"/>
                <a:cs typeface="Arial" panose="020B0604020202020204" pitchFamily="34" charset="0"/>
              </a:rPr>
              <a:t>have </a:t>
            </a:r>
            <a:r>
              <a:rPr lang="en-US" altLang="zh-CN" sz="2000" dirty="0">
                <a:latin typeface="Arial" panose="020B0604020202020204" pitchFamily="34" charset="0"/>
                <a:cs typeface="Arial" panose="020B0604020202020204" pitchFamily="34" charset="0"/>
              </a:rPr>
              <a:t>considered the problem of how to lay multiple cables (including the undersea and the inland parts) between two nodes, under a major </a:t>
            </a:r>
            <a:r>
              <a:rPr lang="en-US" altLang="zh-CN" sz="2000" dirty="0" smtClean="0">
                <a:latin typeface="Arial" panose="020B0604020202020204" pitchFamily="34" charset="0"/>
                <a:cs typeface="Arial" panose="020B0604020202020204" pitchFamily="34" charset="0"/>
              </a:rPr>
              <a:t>disaster.</a:t>
            </a:r>
          </a:p>
          <a:p>
            <a:pPr lvl="1"/>
            <a:r>
              <a:rPr lang="en-US" altLang="zh-CN" sz="1600" dirty="0" smtClean="0">
                <a:latin typeface="Arial" panose="020B0604020202020204" pitchFamily="34" charset="0"/>
                <a:cs typeface="Arial" panose="020B0604020202020204" pitchFamily="34" charset="0"/>
              </a:rPr>
              <a:t>Rectangular Topology</a:t>
            </a:r>
          </a:p>
          <a:p>
            <a:pPr lvl="1"/>
            <a:r>
              <a:rPr lang="en-US" altLang="zh-CN" sz="1600" dirty="0" smtClean="0">
                <a:latin typeface="Arial" panose="020B0604020202020204" pitchFamily="34" charset="0"/>
                <a:cs typeface="Arial" panose="020B0604020202020204" pitchFamily="34" charset="0"/>
              </a:rPr>
              <a:t>Rhombus Topology</a:t>
            </a:r>
          </a:p>
          <a:p>
            <a:pPr lvl="1"/>
            <a:r>
              <a:rPr lang="en-US" altLang="zh-CN" sz="1600" dirty="0" smtClean="0">
                <a:latin typeface="Arial" panose="020B0604020202020204" pitchFamily="34" charset="0"/>
                <a:cs typeface="Arial" panose="020B0604020202020204" pitchFamily="34" charset="0"/>
              </a:rPr>
              <a:t>Rounded-corner Rectangular </a:t>
            </a:r>
            <a:r>
              <a:rPr lang="en-US" altLang="zh-CN" sz="1600" dirty="0">
                <a:latin typeface="Arial" panose="020B0604020202020204" pitchFamily="34" charset="0"/>
                <a:cs typeface="Arial" panose="020B0604020202020204" pitchFamily="34" charset="0"/>
              </a:rPr>
              <a:t>T</a:t>
            </a:r>
            <a:r>
              <a:rPr lang="en-US" altLang="zh-CN" sz="1600" dirty="0" smtClean="0">
                <a:latin typeface="Arial" panose="020B0604020202020204" pitchFamily="34" charset="0"/>
                <a:cs typeface="Arial" panose="020B0604020202020204" pitchFamily="34" charset="0"/>
              </a:rPr>
              <a:t>opology</a:t>
            </a:r>
          </a:p>
          <a:p>
            <a:endParaRPr lang="en-US" altLang="zh-CN" sz="2000" dirty="0">
              <a:latin typeface="Arial" panose="020B0604020202020204" pitchFamily="34" charset="0"/>
              <a:cs typeface="Arial" panose="020B0604020202020204" pitchFamily="34" charset="0"/>
            </a:endParaRPr>
          </a:p>
          <a:p>
            <a:r>
              <a:rPr lang="en-US" altLang="zh-CN" sz="2000" dirty="0">
                <a:latin typeface="Arial" panose="020B0604020202020204" pitchFamily="34" charset="0"/>
                <a:cs typeface="Arial" panose="020B0604020202020204" pitchFamily="34" charset="0"/>
              </a:rPr>
              <a:t>We have further extended the discussion to a </a:t>
            </a:r>
            <a:r>
              <a:rPr lang="en-US" altLang="zh-CN" sz="2000" dirty="0" smtClean="0">
                <a:latin typeface="Arial" panose="020B0604020202020204" pitchFamily="34" charset="0"/>
                <a:cs typeface="Arial" panose="020B0604020202020204" pitchFamily="34" charset="0"/>
              </a:rPr>
              <a:t>network with </a:t>
            </a:r>
            <a:r>
              <a:rPr lang="en-US" altLang="zh-CN" sz="2000" dirty="0">
                <a:latin typeface="Arial" panose="020B0604020202020204" pitchFamily="34" charset="0"/>
                <a:cs typeface="Arial" panose="020B0604020202020204" pitchFamily="34" charset="0"/>
              </a:rPr>
              <a:t>multiple nodes</a:t>
            </a:r>
            <a:r>
              <a:rPr lang="en-US" altLang="zh-CN" sz="2000" dirty="0" smtClean="0">
                <a:latin typeface="Arial" panose="020B0604020202020204" pitchFamily="34" charset="0"/>
                <a:cs typeface="Arial" panose="020B0604020202020204" pitchFamily="34" charset="0"/>
              </a:rPr>
              <a:t>.</a:t>
            </a:r>
          </a:p>
          <a:p>
            <a:pPr lvl="1"/>
            <a:r>
              <a:rPr lang="en-US" altLang="zh-CN" sz="1600" dirty="0">
                <a:latin typeface="Arial" panose="020B0604020202020204" pitchFamily="34" charset="0"/>
                <a:cs typeface="Arial" panose="020B0604020202020204" pitchFamily="34" charset="0"/>
              </a:rPr>
              <a:t>An N-node Convex Polygon </a:t>
            </a:r>
            <a:r>
              <a:rPr lang="en-US" altLang="zh-CN" sz="1600" dirty="0" smtClean="0">
                <a:latin typeface="Arial" panose="020B0604020202020204" pitchFamily="34" charset="0"/>
                <a:cs typeface="Arial" panose="020B0604020202020204" pitchFamily="34" charset="0"/>
              </a:rPr>
              <a:t>Topology</a:t>
            </a:r>
          </a:p>
          <a:p>
            <a:pPr lvl="1"/>
            <a:r>
              <a:rPr lang="en-US" altLang="zh-CN" sz="1600" dirty="0">
                <a:latin typeface="Arial" panose="020B0604020202020204" pitchFamily="34" charset="0"/>
                <a:cs typeface="Arial" panose="020B0604020202020204" pitchFamily="34" charset="0"/>
              </a:rPr>
              <a:t>The Heuristic Algorithm for </a:t>
            </a:r>
            <a:r>
              <a:rPr lang="en-US" altLang="zh-CN" sz="1600" dirty="0" smtClean="0">
                <a:latin typeface="Arial" panose="020B0604020202020204" pitchFamily="34" charset="0"/>
                <a:cs typeface="Arial" panose="020B0604020202020204" pitchFamily="34" charset="0"/>
              </a:rPr>
              <a:t>a </a:t>
            </a:r>
            <a:r>
              <a:rPr lang="en-US" altLang="zh-CN" sz="1600" dirty="0">
                <a:latin typeface="Arial" panose="020B0604020202020204" pitchFamily="34" charset="0"/>
                <a:cs typeface="Arial" panose="020B0604020202020204" pitchFamily="34" charset="0"/>
              </a:rPr>
              <a:t>general N-node case </a:t>
            </a:r>
            <a:endParaRPr lang="en-US" altLang="zh-CN" sz="1600" dirty="0" smtClean="0">
              <a:latin typeface="Arial" panose="020B0604020202020204" pitchFamily="34" charset="0"/>
              <a:cs typeface="Arial" panose="020B0604020202020204" pitchFamily="34" charset="0"/>
            </a:endParaRPr>
          </a:p>
          <a:p>
            <a:pPr marL="402336" lvl="1" indent="0">
              <a:buNone/>
            </a:pPr>
            <a:endParaRPr lang="en-US" altLang="zh-CN" sz="1600" dirty="0" smtClean="0">
              <a:latin typeface="Arial" panose="020B0604020202020204" pitchFamily="34" charset="0"/>
              <a:cs typeface="Arial" panose="020B0604020202020204" pitchFamily="34" charset="0"/>
            </a:endParaRPr>
          </a:p>
          <a:p>
            <a:pPr marL="402336" lvl="1" indent="0">
              <a:buNone/>
            </a:pPr>
            <a:endParaRPr lang="zh-CN" alt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19303713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90600" y="1371600"/>
            <a:ext cx="7866888" cy="4572000"/>
          </a:xfrm>
        </p:spPr>
        <p:txBody>
          <a:bodyPr>
            <a:normAutofit/>
          </a:bodyPr>
          <a:lstStyle/>
          <a:p>
            <a:r>
              <a:rPr lang="en-US" altLang="zh-CN" sz="1800" dirty="0">
                <a:latin typeface="Arial" panose="020B0604020202020204" pitchFamily="34" charset="0"/>
                <a:cs typeface="Arial" panose="020B0604020202020204" pitchFamily="34" charset="0"/>
              </a:rPr>
              <a:t>C. Cao, M. Zukerman, W. Wu, J. Manton, and B. Moran, ''</a:t>
            </a:r>
            <a:r>
              <a:rPr lang="en-US" altLang="zh-CN" sz="1800" dirty="0" smtClean="0">
                <a:latin typeface="Arial" panose="020B0604020202020204" pitchFamily="34" charset="0"/>
                <a:cs typeface="Arial" panose="020B0604020202020204" pitchFamily="34" charset="0"/>
              </a:rPr>
              <a:t>Survivable </a:t>
            </a:r>
            <a:r>
              <a:rPr lang="en-US" altLang="zh-CN" sz="1800" dirty="0">
                <a:latin typeface="Arial" panose="020B0604020202020204" pitchFamily="34" charset="0"/>
                <a:cs typeface="Arial" panose="020B0604020202020204" pitchFamily="34" charset="0"/>
              </a:rPr>
              <a:t>topology design of submarine networks,'' </a:t>
            </a:r>
            <a:r>
              <a:rPr lang="en-US" altLang="zh-CN" sz="1800" i="1" dirty="0" smtClean="0">
                <a:latin typeface="Arial" panose="020B0604020202020204" pitchFamily="34" charset="0"/>
                <a:cs typeface="Arial" panose="020B0604020202020204" pitchFamily="34" charset="0"/>
              </a:rPr>
              <a:t>Journal of </a:t>
            </a:r>
            <a:r>
              <a:rPr lang="en-US" altLang="zh-CN" sz="1800" i="1" dirty="0">
                <a:latin typeface="Arial" panose="020B0604020202020204" pitchFamily="34" charset="0"/>
                <a:cs typeface="Arial" panose="020B0604020202020204" pitchFamily="34" charset="0"/>
              </a:rPr>
              <a:t>Lightwave </a:t>
            </a:r>
            <a:r>
              <a:rPr lang="en-US" altLang="zh-CN" sz="1800" i="1" dirty="0" smtClean="0">
                <a:latin typeface="Arial" panose="020B0604020202020204" pitchFamily="34" charset="0"/>
                <a:cs typeface="Arial" panose="020B0604020202020204" pitchFamily="34" charset="0"/>
              </a:rPr>
              <a:t>Technology, </a:t>
            </a:r>
            <a:r>
              <a:rPr lang="en-US" altLang="zh-CN" sz="1800" dirty="0">
                <a:latin typeface="Arial" panose="020B0604020202020204" pitchFamily="34" charset="0"/>
                <a:cs typeface="Arial" panose="020B0604020202020204" pitchFamily="34" charset="0"/>
              </a:rPr>
              <a:t>vol. 31, no. 5, pp. 715-730, March 2013</a:t>
            </a:r>
            <a:r>
              <a:rPr lang="en-US" altLang="zh-CN" sz="1800" dirty="0" smtClean="0">
                <a:latin typeface="Arial" panose="020B0604020202020204" pitchFamily="34" charset="0"/>
                <a:cs typeface="Arial" panose="020B0604020202020204" pitchFamily="34" charset="0"/>
              </a:rPr>
              <a:t>.</a:t>
            </a:r>
          </a:p>
          <a:p>
            <a:endParaRPr lang="en-US" altLang="zh-CN" sz="1800" dirty="0">
              <a:latin typeface="Arial" panose="020B0604020202020204" pitchFamily="34" charset="0"/>
              <a:cs typeface="Arial" panose="020B0604020202020204" pitchFamily="34" charset="0"/>
            </a:endParaRPr>
          </a:p>
          <a:p>
            <a:r>
              <a:rPr lang="en-US" altLang="zh-CN" sz="1800" dirty="0">
                <a:latin typeface="Arial" panose="020B0604020202020204" pitchFamily="34" charset="0"/>
                <a:cs typeface="Arial" panose="020B0604020202020204" pitchFamily="34" charset="0"/>
              </a:rPr>
              <a:t>C. Cao, Z. Wang, M. Zukerman, J. Manton, A. </a:t>
            </a:r>
            <a:r>
              <a:rPr lang="en-US" altLang="zh-CN" sz="1800" dirty="0" err="1">
                <a:latin typeface="Arial" panose="020B0604020202020204" pitchFamily="34" charset="0"/>
                <a:cs typeface="Arial" panose="020B0604020202020204" pitchFamily="34" charset="0"/>
              </a:rPr>
              <a:t>Bensoussan</a:t>
            </a:r>
            <a:r>
              <a:rPr lang="en-US" altLang="zh-CN" sz="1800" dirty="0">
                <a:latin typeface="Arial" panose="020B0604020202020204" pitchFamily="34" charset="0"/>
                <a:cs typeface="Arial" panose="020B0604020202020204" pitchFamily="34" charset="0"/>
              </a:rPr>
              <a:t>, and Y. Wang, ''</a:t>
            </a:r>
            <a:r>
              <a:rPr lang="en-US" altLang="zh-CN" sz="1800" dirty="0" smtClean="0">
                <a:latin typeface="Arial" panose="020B0604020202020204" pitchFamily="34" charset="0"/>
                <a:cs typeface="Arial" panose="020B0604020202020204" pitchFamily="34" charset="0"/>
              </a:rPr>
              <a:t>Optimal </a:t>
            </a:r>
            <a:r>
              <a:rPr lang="en-US" altLang="zh-CN" sz="1800" dirty="0">
                <a:latin typeface="Arial" panose="020B0604020202020204" pitchFamily="34" charset="0"/>
                <a:cs typeface="Arial" panose="020B0604020202020204" pitchFamily="34" charset="0"/>
              </a:rPr>
              <a:t>cable laying across an earthquake fault line considering elliptical failures,'' submitted </a:t>
            </a:r>
            <a:r>
              <a:rPr lang="en-US" altLang="zh-CN" sz="1800" dirty="0" smtClean="0">
                <a:latin typeface="Arial" panose="020B0604020202020204" pitchFamily="34" charset="0"/>
                <a:cs typeface="Arial" panose="020B0604020202020204" pitchFamily="34" charset="0"/>
              </a:rPr>
              <a:t>for publication.</a:t>
            </a:r>
            <a:endParaRPr lang="zh-CN" altLang="en-US" sz="1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33</a:t>
            </a:fld>
            <a:endParaRPr lang="en-US"/>
          </a:p>
        </p:txBody>
      </p:sp>
      <p:sp>
        <p:nvSpPr>
          <p:cNvPr id="4" name="标题 1"/>
          <p:cNvSpPr>
            <a:spLocks noGrp="1"/>
          </p:cNvSpPr>
          <p:nvPr>
            <p:ph type="title"/>
          </p:nvPr>
        </p:nvSpPr>
        <p:spPr>
          <a:xfrm>
            <a:off x="990600" y="20595"/>
            <a:ext cx="7498080" cy="1143000"/>
          </a:xfrm>
        </p:spPr>
        <p:txBody>
          <a:bodyPr>
            <a:normAutofit/>
          </a:bodyPr>
          <a:lstStyle/>
          <a:p>
            <a:r>
              <a:rPr lang="en-US" altLang="zh-CN" sz="4000" dirty="0" smtClean="0">
                <a:latin typeface="Arial" panose="020B0604020202020204" pitchFamily="34" charset="0"/>
                <a:cs typeface="Arial" panose="020B0604020202020204" pitchFamily="34" charset="0"/>
              </a:rPr>
              <a:t>Publication &amp; Submission</a:t>
            </a:r>
            <a:endParaRPr lang="zh-CN" alt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17229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90600" y="152400"/>
            <a:ext cx="7498080" cy="1143000"/>
          </a:xfrm>
        </p:spPr>
        <p:txBody>
          <a:bodyPr>
            <a:normAutofit/>
          </a:bodyPr>
          <a:lstStyle/>
          <a:p>
            <a:r>
              <a:rPr lang="en-US" altLang="zh-CN" sz="4000" dirty="0" smtClean="0">
                <a:latin typeface="Arial" panose="020B0604020202020204" pitchFamily="34" charset="0"/>
                <a:cs typeface="Arial" panose="020B0604020202020204" pitchFamily="34" charset="0"/>
              </a:rPr>
              <a:t>The End</a:t>
            </a:r>
            <a:endParaRPr lang="zh-CN" altLang="en-US" sz="4000" dirty="0">
              <a:latin typeface="Arial" panose="020B0604020202020204" pitchFamily="34" charset="0"/>
              <a:cs typeface="Arial" panose="020B0604020202020204" pitchFamily="34" charset="0"/>
            </a:endParaRPr>
          </a:p>
        </p:txBody>
      </p:sp>
      <p:sp>
        <p:nvSpPr>
          <p:cNvPr id="3" name="内容占位符 2"/>
          <p:cNvSpPr>
            <a:spLocks noGrp="1"/>
          </p:cNvSpPr>
          <p:nvPr>
            <p:ph idx="1"/>
          </p:nvPr>
        </p:nvSpPr>
        <p:spPr>
          <a:xfrm>
            <a:off x="1066800" y="1447800"/>
            <a:ext cx="7498080" cy="4800600"/>
          </a:xfrm>
        </p:spPr>
        <p:txBody>
          <a:bodyPr>
            <a:normAutofit/>
          </a:bodyPr>
          <a:lstStyle/>
          <a:p>
            <a:r>
              <a:rPr lang="en-US" altLang="zh-CN" sz="6000" dirty="0" smtClean="0">
                <a:latin typeface="Arial" panose="020B0604020202020204" pitchFamily="34" charset="0"/>
                <a:cs typeface="Arial" panose="020B0604020202020204" pitchFamily="34" charset="0"/>
              </a:rPr>
              <a:t>Thank You</a:t>
            </a:r>
            <a:endParaRPr lang="zh-CN" altLang="en-US" sz="6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35397422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498080" cy="1143000"/>
          </a:xfrm>
        </p:spPr>
        <p:txBody>
          <a:bodyPr/>
          <a:lstStyle/>
          <a:p>
            <a:r>
              <a:rPr lang="en-US" dirty="0" smtClean="0"/>
              <a:t>Appendix</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pic>
        <p:nvPicPr>
          <p:cNvPr id="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66800" y="1676400"/>
            <a:ext cx="7497763" cy="2738313"/>
          </a:xfrm>
        </p:spPr>
      </p:pic>
      <p:sp>
        <p:nvSpPr>
          <p:cNvPr id="6" name="Rectangle 5"/>
          <p:cNvSpPr/>
          <p:nvPr/>
        </p:nvSpPr>
        <p:spPr>
          <a:xfrm>
            <a:off x="4724400" y="3733800"/>
            <a:ext cx="23622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6593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498080" cy="1143000"/>
          </a:xfrm>
        </p:spPr>
        <p:txBody>
          <a:bodyPr>
            <a:normAutofit/>
          </a:bodyPr>
          <a:lstStyle/>
          <a:p>
            <a:r>
              <a:rPr lang="en-US" sz="4000" dirty="0" smtClean="0"/>
              <a:t>Submarine cable map (2014)</a:t>
            </a:r>
            <a:endParaRPr lang="en-US" sz="40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838200"/>
            <a:ext cx="8001000" cy="5678553"/>
          </a:xfrm>
        </p:spPr>
      </p:pic>
      <p:sp>
        <p:nvSpPr>
          <p:cNvPr id="5" name="TextBox 4"/>
          <p:cNvSpPr txBox="1"/>
          <p:nvPr/>
        </p:nvSpPr>
        <p:spPr>
          <a:xfrm>
            <a:off x="1066800" y="6474023"/>
            <a:ext cx="4233863" cy="307777"/>
          </a:xfrm>
          <a:prstGeom prst="rect">
            <a:avLst/>
          </a:prstGeom>
          <a:noFill/>
        </p:spPr>
        <p:txBody>
          <a:bodyPr wrap="square" rtlCol="0">
            <a:spAutoFit/>
          </a:bodyPr>
          <a:lstStyle/>
          <a:p>
            <a:r>
              <a:rPr lang="en-US" sz="1400" dirty="0" smtClean="0"/>
              <a:t>Source</a:t>
            </a:r>
            <a:r>
              <a:rPr lang="en-US" sz="1400" dirty="0"/>
              <a:t>: </a:t>
            </a:r>
            <a:r>
              <a:rPr lang="en-US" sz="1400" dirty="0" err="1"/>
              <a:t>TeleGeography</a:t>
            </a:r>
            <a:r>
              <a:rPr lang="en-US" sz="1400" dirty="0"/>
              <a:t>, URL: www.telegeography.com</a:t>
            </a:r>
          </a:p>
        </p:txBody>
      </p:sp>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1904396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525"/>
            <a:ext cx="7924800" cy="1143000"/>
          </a:xfrm>
        </p:spPr>
        <p:txBody>
          <a:bodyPr/>
          <a:lstStyle/>
          <a:p>
            <a:pPr algn="l"/>
            <a:r>
              <a:rPr lang="en-US" sz="4000" dirty="0" smtClean="0"/>
              <a:t>Taiwan (</a:t>
            </a:r>
            <a:r>
              <a:rPr lang="en-US" sz="4000" dirty="0" err="1" smtClean="0"/>
              <a:t>Hengchun</a:t>
            </a:r>
            <a:r>
              <a:rPr lang="en-US" sz="4000" dirty="0" smtClean="0"/>
              <a:t>) Earthquake 2006</a:t>
            </a:r>
            <a:endParaRPr lang="en-US" sz="4000" dirty="0"/>
          </a:p>
        </p:txBody>
      </p:sp>
      <p:sp>
        <p:nvSpPr>
          <p:cNvPr id="3" name="Content Placeholder 2"/>
          <p:cNvSpPr>
            <a:spLocks noGrp="1"/>
          </p:cNvSpPr>
          <p:nvPr>
            <p:ph idx="1"/>
          </p:nvPr>
        </p:nvSpPr>
        <p:spPr>
          <a:xfrm>
            <a:off x="838200" y="1021080"/>
            <a:ext cx="4495800" cy="4770120"/>
          </a:xfrm>
        </p:spPr>
        <p:txBody>
          <a:bodyPr>
            <a:normAutofit/>
          </a:bodyPr>
          <a:lstStyle/>
          <a:p>
            <a:r>
              <a:rPr lang="en-US" sz="2000" dirty="0" smtClean="0">
                <a:latin typeface="Arial" panose="020B0604020202020204" pitchFamily="34" charset="0"/>
                <a:cs typeface="Arial" panose="020B0604020202020204" pitchFamily="34" charset="0"/>
              </a:rPr>
              <a:t>26</a:t>
            </a:r>
            <a:r>
              <a:rPr lang="en-US" sz="2000" baseline="30000" dirty="0" smtClean="0">
                <a:latin typeface="Arial" panose="020B0604020202020204" pitchFamily="34" charset="0"/>
                <a:cs typeface="Arial" panose="020B0604020202020204" pitchFamily="34" charset="0"/>
              </a:rPr>
              <a:t>th</a:t>
            </a:r>
            <a:r>
              <a:rPr lang="en-US" sz="2000" dirty="0" smtClean="0">
                <a:latin typeface="Arial" panose="020B0604020202020204" pitchFamily="34" charset="0"/>
                <a:cs typeface="Arial" panose="020B0604020202020204" pitchFamily="34" charset="0"/>
              </a:rPr>
              <a:t> December 2006</a:t>
            </a:r>
          </a:p>
          <a:p>
            <a:r>
              <a:rPr lang="en-US" sz="2000" dirty="0" smtClean="0">
                <a:latin typeface="Arial" panose="020B0604020202020204" pitchFamily="34" charset="0"/>
                <a:cs typeface="Arial" panose="020B0604020202020204" pitchFamily="34" charset="0"/>
              </a:rPr>
              <a:t>7.1-magnitude </a:t>
            </a:r>
          </a:p>
          <a:p>
            <a:r>
              <a:rPr lang="en-US" sz="2000" dirty="0" smtClean="0">
                <a:latin typeface="Arial" panose="020B0604020202020204" pitchFamily="34" charset="0"/>
                <a:cs typeface="Arial" panose="020B0604020202020204" pitchFamily="34" charset="0"/>
              </a:rPr>
              <a:t>South of Taiwan</a:t>
            </a:r>
          </a:p>
          <a:p>
            <a:r>
              <a:rPr lang="en-US" sz="2000" dirty="0" smtClean="0">
                <a:latin typeface="Arial" panose="020B0604020202020204" pitchFamily="34" charset="0"/>
                <a:cs typeface="Arial" panose="020B0604020202020204" pitchFamily="34" charset="0"/>
              </a:rPr>
              <a:t>7 </a:t>
            </a:r>
            <a:r>
              <a:rPr lang="en-US" sz="2000" dirty="0" smtClean="0">
                <a:latin typeface="Arial" panose="020B0604020202020204" pitchFamily="34" charset="0"/>
                <a:cs typeface="Arial" panose="020B0604020202020204" pitchFamily="34" charset="0"/>
              </a:rPr>
              <a:t>submarine cables were knocked out of service</a:t>
            </a:r>
          </a:p>
          <a:p>
            <a:r>
              <a:rPr lang="en-US" sz="2000" dirty="0" smtClean="0">
                <a:latin typeface="Arial" panose="020B0604020202020204" pitchFamily="34" charset="0"/>
                <a:cs typeface="Arial" panose="020B0604020202020204" pitchFamily="34" charset="0"/>
              </a:rPr>
              <a:t>Disruption of Internet services in Southeast Asia for several weeks</a:t>
            </a:r>
          </a:p>
          <a:p>
            <a:endParaRPr lang="en-US" sz="2000" dirty="0" smtClean="0">
              <a:latin typeface="Arial" panose="020B0604020202020204" pitchFamily="34" charset="0"/>
              <a:cs typeface="Arial" panose="020B0604020202020204" pitchFamily="34" charset="0"/>
            </a:endParaRPr>
          </a:p>
        </p:txBody>
      </p:sp>
      <p:pic>
        <p:nvPicPr>
          <p:cNvPr id="1026" name="Picture 2" descr="C:\Users\congcao2\Dropbox\PhD Study\Postgraduate\WUnderNet2009_Final\Submission\map_of_chi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233487"/>
            <a:ext cx="3695700" cy="49249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38737" y="6187483"/>
            <a:ext cx="4233863" cy="307777"/>
          </a:xfrm>
          <a:prstGeom prst="rect">
            <a:avLst/>
          </a:prstGeom>
          <a:noFill/>
        </p:spPr>
        <p:txBody>
          <a:bodyPr wrap="square" rtlCol="0">
            <a:spAutoFit/>
          </a:bodyPr>
          <a:lstStyle/>
          <a:p>
            <a:r>
              <a:rPr lang="en-US" sz="1400" dirty="0" smtClean="0"/>
              <a:t>Source</a:t>
            </a:r>
            <a:r>
              <a:rPr lang="en-US" sz="1400" dirty="0"/>
              <a:t>: </a:t>
            </a:r>
            <a:r>
              <a:rPr lang="en-US" sz="1400" dirty="0" err="1"/>
              <a:t>TeleGeography</a:t>
            </a:r>
            <a:r>
              <a:rPr lang="en-US" sz="1400" dirty="0"/>
              <a:t>, URL: www.telegeography.com</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4127010"/>
            <a:ext cx="2434403" cy="2368250"/>
          </a:xfrm>
          <a:prstGeom prst="rect">
            <a:avLst/>
          </a:prstGeom>
        </p:spPr>
      </p:pic>
      <p:sp>
        <p:nvSpPr>
          <p:cNvPr id="6" name="Slide Number Placeholder 5"/>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698851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8153400" cy="1143000"/>
          </a:xfrm>
        </p:spPr>
        <p:txBody>
          <a:bodyPr>
            <a:normAutofit fontScale="90000"/>
          </a:bodyPr>
          <a:lstStyle/>
          <a:p>
            <a:r>
              <a:rPr lang="en-US" sz="4000" dirty="0" smtClean="0"/>
              <a:t>Another example :</a:t>
            </a:r>
            <a:br>
              <a:rPr lang="en-US" sz="4000" dirty="0" smtClean="0"/>
            </a:br>
            <a:r>
              <a:rPr lang="en-US" sz="4000" dirty="0" smtClean="0"/>
              <a:t>		Mediterranean Area</a:t>
            </a:r>
            <a:endParaRPr lang="en-US" sz="40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0200" y="1524000"/>
            <a:ext cx="6659479" cy="4800600"/>
          </a:xfrm>
        </p:spPr>
      </p:pic>
      <p:sp>
        <p:nvSpPr>
          <p:cNvPr id="3" name="Slide Number Placeholder 2"/>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1525316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990600" y="1447800"/>
            <a:ext cx="7866888" cy="1143000"/>
          </a:xfrm>
        </p:spPr>
        <p:txBody>
          <a:bodyPr>
            <a:noAutofit/>
          </a:bodyPr>
          <a:lstStyle/>
          <a:p>
            <a:r>
              <a:rPr lang="en-US" sz="2400" dirty="0" smtClean="0">
                <a:latin typeface="Arial" panose="020B0604020202020204" pitchFamily="34" charset="0"/>
                <a:cs typeface="Arial" panose="020B0604020202020204" pitchFamily="34" charset="0"/>
              </a:rPr>
              <a:t>How </a:t>
            </a:r>
            <a:r>
              <a:rPr lang="en-US" sz="2400" dirty="0">
                <a:latin typeface="Arial" panose="020B0604020202020204" pitchFamily="34" charset="0"/>
                <a:cs typeface="Arial" panose="020B0604020202020204" pitchFamily="34" charset="0"/>
              </a:rPr>
              <a:t>to </a:t>
            </a:r>
            <a:r>
              <a:rPr lang="en-US" sz="2400" dirty="0" smtClean="0">
                <a:latin typeface="Arial" panose="020B0604020202020204" pitchFamily="34" charset="0"/>
                <a:cs typeface="Arial" panose="020B0604020202020204" pitchFamily="34" charset="0"/>
              </a:rPr>
              <a:t>lay cables between a </a:t>
            </a:r>
            <a:r>
              <a:rPr lang="en-US" sz="2400" dirty="0">
                <a:latin typeface="Arial" panose="020B0604020202020204" pitchFamily="34" charset="0"/>
                <a:cs typeface="Arial" panose="020B0604020202020204" pitchFamily="34" charset="0"/>
              </a:rPr>
              <a:t>given set of nodes positioned in a </a:t>
            </a:r>
            <a:r>
              <a:rPr lang="en-US" sz="2400" dirty="0" smtClean="0">
                <a:latin typeface="Arial" panose="020B0604020202020204" pitchFamily="34" charset="0"/>
                <a:cs typeface="Arial" panose="020B0604020202020204" pitchFamily="34" charset="0"/>
              </a:rPr>
              <a:t>2-dimensional plane considering major disasters?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
        <p:nvSpPr>
          <p:cNvPr id="5" name="Content Placeholder 2"/>
          <p:cNvSpPr txBox="1">
            <a:spLocks/>
          </p:cNvSpPr>
          <p:nvPr/>
        </p:nvSpPr>
        <p:spPr>
          <a:xfrm>
            <a:off x="990600" y="2819400"/>
            <a:ext cx="8229600" cy="1295400"/>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sz="2400" dirty="0" smtClean="0">
                <a:latin typeface="Arial" panose="020B0604020202020204" pitchFamily="34" charset="0"/>
                <a:cs typeface="Arial" panose="020B0604020202020204" pitchFamily="34" charset="0"/>
              </a:rPr>
              <a:t>A multi-objective </a:t>
            </a:r>
            <a:r>
              <a:rPr lang="en-US" sz="2400" dirty="0">
                <a:latin typeface="Arial" panose="020B0604020202020204" pitchFamily="34" charset="0"/>
                <a:cs typeface="Arial" panose="020B0604020202020204" pitchFamily="34" charset="0"/>
              </a:rPr>
              <a:t>optimization </a:t>
            </a:r>
            <a:r>
              <a:rPr lang="en-US" sz="2400" dirty="0" smtClean="0">
                <a:latin typeface="Arial" panose="020B0604020202020204" pitchFamily="34" charset="0"/>
                <a:cs typeface="Arial" panose="020B0604020202020204" pitchFamily="34" charset="0"/>
              </a:rPr>
              <a:t>problem with the two objectives: </a:t>
            </a:r>
          </a:p>
          <a:p>
            <a:pPr lvl="1"/>
            <a:r>
              <a:rPr lang="en-US" sz="2000" dirty="0">
                <a:solidFill>
                  <a:srgbClr val="FF0000"/>
                </a:solidFill>
                <a:latin typeface="Arial" panose="020B0604020202020204" pitchFamily="34" charset="0"/>
                <a:cs typeface="Arial" panose="020B0604020202020204" pitchFamily="34" charset="0"/>
              </a:rPr>
              <a:t>Cost</a:t>
            </a:r>
            <a:r>
              <a:rPr lang="en-US" sz="2000" dirty="0">
                <a:latin typeface="Arial" panose="020B0604020202020204" pitchFamily="34" charset="0"/>
                <a:cs typeface="Arial" panose="020B0604020202020204" pitchFamily="34" charset="0"/>
              </a:rPr>
              <a:t> </a:t>
            </a:r>
          </a:p>
          <a:p>
            <a:pPr lvl="1"/>
            <a:r>
              <a:rPr lang="en-US" sz="2000" dirty="0">
                <a:solidFill>
                  <a:srgbClr val="FF0000"/>
                </a:solidFill>
                <a:latin typeface="Arial" panose="020B0604020202020204" pitchFamily="34" charset="0"/>
                <a:cs typeface="Arial" panose="020B0604020202020204" pitchFamily="34" charset="0"/>
              </a:rPr>
              <a:t>Network </a:t>
            </a:r>
            <a:r>
              <a:rPr lang="en-US" sz="2000" dirty="0" smtClean="0">
                <a:solidFill>
                  <a:srgbClr val="FF0000"/>
                </a:solidFill>
                <a:latin typeface="Arial" panose="020B0604020202020204" pitchFamily="34" charset="0"/>
                <a:cs typeface="Arial" panose="020B0604020202020204" pitchFamily="34" charset="0"/>
              </a:rPr>
              <a:t>(or cable) Survival Probability </a:t>
            </a:r>
            <a:endParaRPr lang="en-US" sz="2000" dirty="0" smtClean="0">
              <a:latin typeface="Arial" panose="020B0604020202020204" pitchFamily="34" charset="0"/>
              <a:cs typeface="Arial" panose="020B0604020202020204" pitchFamily="34" charset="0"/>
            </a:endParaRPr>
          </a:p>
          <a:p>
            <a:pPr marL="82296" indent="0">
              <a:buNone/>
            </a:pPr>
            <a:endParaRPr lang="en-US" sz="2400" dirty="0" smtClean="0">
              <a:latin typeface="Arial" panose="020B0604020202020204" pitchFamily="34" charset="0"/>
              <a:cs typeface="Arial" panose="020B0604020202020204" pitchFamily="34" charset="0"/>
            </a:endParaRPr>
          </a:p>
          <a:p>
            <a:pPr lvl="1"/>
            <a:endParaRPr lang="en-US" sz="2400" dirty="0">
              <a:solidFill>
                <a:srgbClr val="FF0000"/>
              </a:solidFill>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990600" y="4648200"/>
            <a:ext cx="7866888" cy="19812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sz="2400" dirty="0" smtClean="0">
                <a:latin typeface="Arial" panose="020B0604020202020204" pitchFamily="34" charset="0"/>
                <a:cs typeface="Arial" panose="020B0604020202020204" pitchFamily="34" charset="0"/>
              </a:rPr>
              <a:t>Although the work is presented in the context of cabling, it has many other applications: </a:t>
            </a:r>
          </a:p>
          <a:p>
            <a:pPr lvl="1"/>
            <a:r>
              <a:rPr lang="en-US" sz="2000" dirty="0" smtClean="0">
                <a:latin typeface="Arial" panose="020B0604020202020204" pitchFamily="34" charset="0"/>
                <a:cs typeface="Arial" panose="020B0604020202020204" pitchFamily="34" charset="0"/>
              </a:rPr>
              <a:t>fuel </a:t>
            </a:r>
            <a:r>
              <a:rPr lang="en-US" sz="2000" dirty="0">
                <a:latin typeface="Arial" panose="020B0604020202020204" pitchFamily="34" charset="0"/>
                <a:cs typeface="Arial" panose="020B0604020202020204" pitchFamily="34" charset="0"/>
              </a:rPr>
              <a:t>or </a:t>
            </a:r>
            <a:r>
              <a:rPr lang="en-US" sz="2000" dirty="0" smtClean="0">
                <a:latin typeface="Arial" panose="020B0604020202020204" pitchFamily="34" charset="0"/>
                <a:cs typeface="Arial" panose="020B0604020202020204" pitchFamily="34" charset="0"/>
              </a:rPr>
              <a:t>gas pipelines </a:t>
            </a:r>
          </a:p>
          <a:p>
            <a:pPr lvl="1"/>
            <a:r>
              <a:rPr lang="en-US" sz="2000" dirty="0">
                <a:latin typeface="Arial" panose="020B0604020202020204" pitchFamily="34" charset="0"/>
                <a:cs typeface="Arial" panose="020B0604020202020204" pitchFamily="34" charset="0"/>
              </a:rPr>
              <a:t>r</a:t>
            </a:r>
            <a:r>
              <a:rPr lang="en-US" sz="2000" dirty="0" smtClean="0">
                <a:latin typeface="Arial" panose="020B0604020202020204" pitchFamily="34" charset="0"/>
                <a:cs typeface="Arial" panose="020B0604020202020204" pitchFamily="34" charset="0"/>
              </a:rPr>
              <a:t>oads, railway </a:t>
            </a:r>
            <a:r>
              <a:rPr lang="en-US" sz="2000" dirty="0">
                <a:latin typeface="Arial" panose="020B0604020202020204" pitchFamily="34" charset="0"/>
                <a:cs typeface="Arial" panose="020B0604020202020204" pitchFamily="34" charset="0"/>
              </a:rPr>
              <a:t>tracks </a:t>
            </a:r>
            <a:endParaRPr lang="en-US" sz="2000" dirty="0" smtClean="0">
              <a:latin typeface="Arial" panose="020B0604020202020204" pitchFamily="34" charset="0"/>
              <a:cs typeface="Arial" panose="020B0604020202020204" pitchFamily="34" charset="0"/>
            </a:endParaRPr>
          </a:p>
          <a:p>
            <a:pPr lvl="1"/>
            <a:r>
              <a:rPr lang="en-US" sz="2000" dirty="0" smtClean="0">
                <a:latin typeface="Arial" panose="020B0604020202020204" pitchFamily="34" charset="0"/>
                <a:cs typeface="Arial" panose="020B0604020202020204" pitchFamily="34" charset="0"/>
              </a:rPr>
              <a:t>power </a:t>
            </a:r>
            <a:r>
              <a:rPr lang="en-US" sz="2000" dirty="0">
                <a:latin typeface="Arial" panose="020B0604020202020204" pitchFamily="34" charset="0"/>
                <a:cs typeface="Arial" panose="020B0604020202020204" pitchFamily="34" charset="0"/>
              </a:rPr>
              <a:t>lines </a:t>
            </a:r>
          </a:p>
          <a:p>
            <a:pPr marL="82296" indent="0">
              <a:buNone/>
            </a:pPr>
            <a:endParaRPr lang="en-US" sz="2400" dirty="0" smtClean="0">
              <a:latin typeface="Arial" panose="020B0604020202020204" pitchFamily="34" charset="0"/>
              <a:cs typeface="Arial" panose="020B0604020202020204" pitchFamily="34" charset="0"/>
            </a:endParaRPr>
          </a:p>
          <a:p>
            <a:pPr lvl="1"/>
            <a:endParaRPr lang="en-US"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698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a:t>
            </a:r>
            <a:endParaRPr lang="en-US" dirty="0"/>
          </a:p>
        </p:txBody>
      </p:sp>
      <p:sp>
        <p:nvSpPr>
          <p:cNvPr id="3" name="Content Placeholder 2"/>
          <p:cNvSpPr>
            <a:spLocks noGrp="1"/>
          </p:cNvSpPr>
          <p:nvPr>
            <p:ph idx="1"/>
          </p:nvPr>
        </p:nvSpPr>
        <p:spPr>
          <a:xfrm>
            <a:off x="914400" y="1600200"/>
            <a:ext cx="8229600" cy="4419600"/>
          </a:xfrm>
        </p:spPr>
        <p:txBody>
          <a:bodyPr>
            <a:normAutofit fontScale="70000" lnSpcReduction="20000"/>
          </a:bodyPr>
          <a:lstStyle/>
          <a:p>
            <a:r>
              <a:rPr lang="en-US" dirty="0" smtClean="0">
                <a:latin typeface="Arial" panose="020B0604020202020204" pitchFamily="34" charset="0"/>
                <a:cs typeface="Arial" panose="020B0604020202020204" pitchFamily="34" charset="0"/>
              </a:rPr>
              <a:t>Develop tractable disaster models.</a:t>
            </a:r>
          </a:p>
          <a:p>
            <a:pPr lvl="1"/>
            <a:r>
              <a:rPr lang="en-US" dirty="0">
                <a:latin typeface="Arial" panose="020B0604020202020204" pitchFamily="34" charset="0"/>
                <a:cs typeface="Arial" panose="020B0604020202020204" pitchFamily="34" charset="0"/>
              </a:rPr>
              <a:t>d</a:t>
            </a:r>
            <a:r>
              <a:rPr lang="en-US" dirty="0" smtClean="0">
                <a:latin typeface="Arial" panose="020B0604020202020204" pitchFamily="34" charset="0"/>
                <a:cs typeface="Arial" panose="020B0604020202020204" pitchFamily="34" charset="0"/>
              </a:rPr>
              <a:t>isaster location</a:t>
            </a:r>
          </a:p>
          <a:p>
            <a:pPr lvl="1"/>
            <a:r>
              <a:rPr lang="en-US" dirty="0">
                <a:latin typeface="Arial" panose="020B0604020202020204" pitchFamily="34" charset="0"/>
                <a:cs typeface="Arial" panose="020B0604020202020204" pitchFamily="34" charset="0"/>
              </a:rPr>
              <a:t>d</a:t>
            </a:r>
            <a:r>
              <a:rPr lang="en-US" dirty="0" smtClean="0">
                <a:latin typeface="Arial" panose="020B0604020202020204" pitchFamily="34" charset="0"/>
                <a:cs typeface="Arial" panose="020B0604020202020204" pitchFamily="34" charset="0"/>
              </a:rPr>
              <a:t>isaster effects on the cables</a:t>
            </a:r>
          </a:p>
          <a:p>
            <a:pPr lvl="1"/>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Consider various sets of network topology alternatives.</a:t>
            </a:r>
          </a:p>
          <a:p>
            <a:pPr lvl="1"/>
            <a:r>
              <a:rPr lang="en-US" dirty="0" smtClean="0">
                <a:latin typeface="Arial" panose="020B0604020202020204" pitchFamily="34" charset="0"/>
                <a:cs typeface="Arial" panose="020B0604020202020204" pitchFamily="34" charset="0"/>
              </a:rPr>
              <a:t>or single cable shape alternatives</a:t>
            </a:r>
          </a:p>
          <a:p>
            <a:pPr lvl="1"/>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Derive explicit expressions for the two objectives, or rely on simulations to evaluate them.</a:t>
            </a:r>
          </a:p>
          <a:p>
            <a:pPr lvl="1"/>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Provide Pareto Fronts.</a:t>
            </a:r>
          </a:p>
          <a:p>
            <a:pPr lvl="1"/>
            <a:r>
              <a:rPr lang="en-US" dirty="0" smtClean="0">
                <a:latin typeface="Arial" panose="020B0604020202020204" pitchFamily="34" charset="0"/>
                <a:cs typeface="Arial" panose="020B0604020202020204" pitchFamily="34" charset="0"/>
              </a:rPr>
              <a:t>Pareto Fronts: </a:t>
            </a:r>
            <a:r>
              <a:rPr lang="en-US" altLang="zh-CN" dirty="0" smtClean="0"/>
              <a:t>a </a:t>
            </a:r>
            <a:r>
              <a:rPr lang="en-US" altLang="zh-CN" dirty="0"/>
              <a:t>set of </a:t>
            </a:r>
            <a:r>
              <a:rPr lang="en-US" altLang="zh-CN" dirty="0" smtClean="0"/>
              <a:t>points where </a:t>
            </a:r>
            <a:r>
              <a:rPr lang="en-US" altLang="zh-CN" dirty="0"/>
              <a:t>it is impossible to make one objective better </a:t>
            </a:r>
            <a:r>
              <a:rPr lang="en-US" altLang="zh-CN" dirty="0" smtClean="0"/>
              <a:t>off without </a:t>
            </a:r>
            <a:r>
              <a:rPr lang="en-US" altLang="zh-CN" dirty="0"/>
              <a:t>making the other objective worse </a:t>
            </a:r>
            <a:r>
              <a:rPr lang="en-US" altLang="zh-CN" dirty="0" smtClean="0"/>
              <a:t>off.</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3182099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0"/>
            <a:ext cx="7772400" cy="2743200"/>
          </a:xfrm>
        </p:spPr>
        <p:txBody>
          <a:bodyPr>
            <a:normAutofit/>
          </a:bodyPr>
          <a:lstStyle/>
          <a:p>
            <a:r>
              <a:rPr lang="en-US" sz="3200" dirty="0" smtClean="0"/>
              <a:t>The Fundamental Problem:</a:t>
            </a:r>
            <a:r>
              <a:rPr lang="en-US" sz="3600" dirty="0" smtClean="0"/>
              <a:t/>
            </a:r>
            <a:br>
              <a:rPr lang="en-US" sz="3600" dirty="0" smtClean="0"/>
            </a:br>
            <a:r>
              <a:rPr lang="en-US" dirty="0" smtClean="0"/>
              <a:t/>
            </a:r>
            <a:br>
              <a:rPr lang="en-US" dirty="0" smtClean="0"/>
            </a:br>
            <a:r>
              <a:rPr lang="en-US" dirty="0" smtClean="0"/>
              <a:t>Optimal Laying of a Single Cable Across an Earthquake Fault Line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19963176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4742</TotalTime>
  <Words>3220</Words>
  <Application>Microsoft Office PowerPoint</Application>
  <PresentationFormat>On-screen Show (4:3)</PresentationFormat>
  <Paragraphs>389</Paragraphs>
  <Slides>35</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Solstice</vt:lpstr>
      <vt:lpstr>Acrobat Document</vt:lpstr>
      <vt:lpstr>Cost Effective and Survivable Cabling Design under Major Disasters 大災難下具有成本效益和生存能力的佈線設計</vt:lpstr>
      <vt:lpstr>Outlines</vt:lpstr>
      <vt:lpstr>Introduction:  Submarine fiber-optic cables</vt:lpstr>
      <vt:lpstr>Submarine cable map (2014)</vt:lpstr>
      <vt:lpstr>Taiwan (Hengchun) Earthquake 2006</vt:lpstr>
      <vt:lpstr>Another example :   Mediterranean Area</vt:lpstr>
      <vt:lpstr>Overview</vt:lpstr>
      <vt:lpstr>Approaches</vt:lpstr>
      <vt:lpstr>The Fundamental Problem:  Optimal Laying of a Single Cable Across an Earthquake Fault Line</vt:lpstr>
      <vt:lpstr>Optimal Laying of a Single Cable Across an Earthquake Fault Line</vt:lpstr>
      <vt:lpstr>Disaster Model: Elliptical Failures </vt:lpstr>
      <vt:lpstr>Disaster Model:  Cable Break Probability </vt:lpstr>
      <vt:lpstr>Cable Shape Alternative: Three Connected Segments (TCS)</vt:lpstr>
      <vt:lpstr>Cable Shape Alternative: Hook with Right Angles (HRA)</vt:lpstr>
      <vt:lpstr>Survivable Topology Design for 2-Node Networks</vt:lpstr>
      <vt:lpstr>Survivable Topology Design for 2-Node Networks: Problem Description</vt:lpstr>
      <vt:lpstr>Disaster Model: Circular Disk Failures</vt:lpstr>
      <vt:lpstr>Network Survival Probability</vt:lpstr>
      <vt:lpstr>Rectangular Topology</vt:lpstr>
      <vt:lpstr>Other Network Topologies</vt:lpstr>
      <vt:lpstr>Insights Gained From 2-Node Cases</vt:lpstr>
      <vt:lpstr>Survivable Topology Design for N-Node Networks</vt:lpstr>
      <vt:lpstr>Survivable Topology Design for N-Node Networks: An N-node Convex Polygon Topology</vt:lpstr>
      <vt:lpstr>Survivable Topology Design for N-Node Networks: A General N-Node Case</vt:lpstr>
      <vt:lpstr>A general N-node case (cont’d)</vt:lpstr>
      <vt:lpstr>The Heuristic Algorithm Stage 1: connecting the external nodes</vt:lpstr>
      <vt:lpstr>Stage 2: Connecting the internal nodes by straight lines</vt:lpstr>
      <vt:lpstr>Stage 3: Improvement by multiple segments per link</vt:lpstr>
      <vt:lpstr>Stage 3: Improvement by multiple segments per link (Example)</vt:lpstr>
      <vt:lpstr>Stage 3: Improvement by multiple segments per link (Example)</vt:lpstr>
      <vt:lpstr>A 7-Node Example (4 external &amp; 3 internal nodes)</vt:lpstr>
      <vt:lpstr>Conclusion</vt:lpstr>
      <vt:lpstr>Publication &amp; Submission</vt:lpstr>
      <vt:lpstr>The End</vt:lpstr>
      <vt:lpstr>Appendix</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CAO, Cong</dc:creator>
  <cp:lastModifiedBy>CAO, Cong</cp:lastModifiedBy>
  <cp:revision>311</cp:revision>
  <cp:lastPrinted>2015-11-13T08:59:48Z</cp:lastPrinted>
  <dcterms:created xsi:type="dcterms:W3CDTF">2006-08-16T00:00:00Z</dcterms:created>
  <dcterms:modified xsi:type="dcterms:W3CDTF">2015-11-16T08:58:12Z</dcterms:modified>
</cp:coreProperties>
</file>